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256" r:id="rId2"/>
    <p:sldId id="257" r:id="rId3"/>
    <p:sldId id="259" r:id="rId4"/>
    <p:sldId id="285" r:id="rId5"/>
    <p:sldId id="336" r:id="rId6"/>
    <p:sldId id="286" r:id="rId7"/>
    <p:sldId id="287" r:id="rId8"/>
    <p:sldId id="288" r:id="rId9"/>
    <p:sldId id="289" r:id="rId10"/>
    <p:sldId id="290" r:id="rId11"/>
    <p:sldId id="292" r:id="rId12"/>
    <p:sldId id="293" r:id="rId13"/>
    <p:sldId id="294" r:id="rId14"/>
    <p:sldId id="295" r:id="rId15"/>
    <p:sldId id="296" r:id="rId16"/>
    <p:sldId id="314" r:id="rId17"/>
    <p:sldId id="337" r:id="rId18"/>
    <p:sldId id="303" r:id="rId19"/>
    <p:sldId id="304" r:id="rId20"/>
    <p:sldId id="403" r:id="rId21"/>
    <p:sldId id="339" r:id="rId22"/>
    <p:sldId id="340" r:id="rId23"/>
    <p:sldId id="397" r:id="rId24"/>
    <p:sldId id="398" r:id="rId25"/>
    <p:sldId id="399" r:id="rId26"/>
    <p:sldId id="400" r:id="rId27"/>
    <p:sldId id="401" r:id="rId28"/>
    <p:sldId id="402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92" r:id="rId38"/>
    <p:sldId id="393" r:id="rId39"/>
    <p:sldId id="350" r:id="rId40"/>
    <p:sldId id="394" r:id="rId41"/>
    <p:sldId id="351" r:id="rId42"/>
    <p:sldId id="352" r:id="rId43"/>
    <p:sldId id="404" r:id="rId44"/>
    <p:sldId id="354" r:id="rId45"/>
    <p:sldId id="355" r:id="rId46"/>
    <p:sldId id="356" r:id="rId47"/>
    <p:sldId id="405" r:id="rId48"/>
    <p:sldId id="407" r:id="rId49"/>
    <p:sldId id="408" r:id="rId50"/>
    <p:sldId id="358" r:id="rId51"/>
    <p:sldId id="359" r:id="rId52"/>
    <p:sldId id="361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62" r:id="rId61"/>
    <p:sldId id="363" r:id="rId62"/>
    <p:sldId id="364" r:id="rId63"/>
    <p:sldId id="365" r:id="rId64"/>
    <p:sldId id="366" r:id="rId65"/>
    <p:sldId id="367" r:id="rId66"/>
    <p:sldId id="368" r:id="rId67"/>
    <p:sldId id="369" r:id="rId68"/>
    <p:sldId id="370" r:id="rId69"/>
    <p:sldId id="371" r:id="rId70"/>
    <p:sldId id="372" r:id="rId71"/>
    <p:sldId id="374" r:id="rId72"/>
    <p:sldId id="375" r:id="rId73"/>
    <p:sldId id="376" r:id="rId74"/>
    <p:sldId id="377" r:id="rId75"/>
    <p:sldId id="380" r:id="rId76"/>
    <p:sldId id="381" r:id="rId77"/>
    <p:sldId id="382" r:id="rId78"/>
    <p:sldId id="383" r:id="rId79"/>
    <p:sldId id="338" r:id="rId80"/>
  </p:sldIdLst>
  <p:sldSz cx="9144000" cy="6858000" type="screen4x3"/>
  <p:notesSz cx="6858000" cy="99472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004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5" autoAdjust="0"/>
    <p:restoredTop sz="94660"/>
  </p:normalViewPr>
  <p:slideViewPr>
    <p:cSldViewPr>
      <p:cViewPr varScale="1">
        <p:scale>
          <a:sx n="87" d="100"/>
          <a:sy n="87" d="100"/>
        </p:scale>
        <p:origin x="10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540" y="102"/>
      </p:cViewPr>
      <p:guideLst>
        <p:guide orient="horz" pos="2880"/>
        <p:guide pos="2160"/>
        <p:guide orient="horz" pos="313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8BBD-1E91-40C2-802B-96564AF1BD51}" type="datetimeFigureOut">
              <a:rPr lang="pl-PL" smtClean="0"/>
              <a:pPr/>
              <a:t>2019-08-19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A3629-B89A-4847-AE59-826C1D930A2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92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A42DA-1E5A-4648-943B-F961867EEB93}" type="datetimeFigureOut">
              <a:rPr lang="pl-PL" smtClean="0"/>
              <a:pPr/>
              <a:t>2019-08-19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69EEC-B775-4BD4-9F66-1F62ED802C8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059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973977" cy="1470025"/>
          </a:xfrm>
          <a:prstGeom prst="rect">
            <a:avLst/>
          </a:prstGeom>
        </p:spPr>
        <p:txBody>
          <a:bodyPr/>
          <a:lstStyle>
            <a:lvl1pPr algn="ctr">
              <a:defRPr sz="3000">
                <a:solidFill>
                  <a:srgbClr val="C0000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9" y="3886200"/>
            <a:ext cx="7976209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00447A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683570" y="6294442"/>
            <a:ext cx="5760095" cy="730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8" name="Prostokąt 7"/>
          <p:cNvSpPr/>
          <p:nvPr userDrawn="1"/>
        </p:nvSpPr>
        <p:spPr>
          <a:xfrm>
            <a:off x="6659563" y="6294442"/>
            <a:ext cx="2000214" cy="73025"/>
          </a:xfrm>
          <a:prstGeom prst="rect">
            <a:avLst/>
          </a:prstGeom>
          <a:solidFill>
            <a:srgbClr val="004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28237"/>
            <a:ext cx="133459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6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506788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864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0" name="Prostokąt 9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36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423321"/>
            <a:ext cx="77152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Prostokąt 11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73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99592" y="1600204"/>
            <a:ext cx="3596208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1" name="Prostokąt 10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87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99592" y="1535113"/>
            <a:ext cx="359779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99592" y="2174875"/>
            <a:ext cx="3597796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13" name="Prostokąt 12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5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8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ytuł 1"/>
          <p:cNvSpPr txBox="1">
            <a:spLocks/>
          </p:cNvSpPr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smtClean="0"/>
              <a:t>Kliknij, aby edytować styl</a:t>
            </a:r>
            <a:endParaRPr lang="pl-PL" sz="2400" dirty="0"/>
          </a:p>
        </p:txBody>
      </p:sp>
      <p:sp>
        <p:nvSpPr>
          <p:cNvPr id="10" name="Prostokąt 9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7" name="Obraz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1139727"/>
            <a:ext cx="2949178" cy="1069975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1139728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2097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ytuł 1"/>
          <p:cNvSpPr txBox="1">
            <a:spLocks/>
          </p:cNvSpPr>
          <p:nvPr userDrawn="1"/>
        </p:nvSpPr>
        <p:spPr>
          <a:xfrm>
            <a:off x="632113" y="147723"/>
            <a:ext cx="5688631" cy="6340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dirty="0" smtClean="0"/>
              <a:t>Kliknij, aby edytować styl</a:t>
            </a:r>
            <a:endParaRPr lang="pl-PL" sz="2400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632110" y="916602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13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4" y="274638"/>
            <a:ext cx="5688631" cy="63408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9" name="Prostokąt 8"/>
          <p:cNvSpPr/>
          <p:nvPr userDrawn="1"/>
        </p:nvSpPr>
        <p:spPr>
          <a:xfrm>
            <a:off x="899593" y="1043520"/>
            <a:ext cx="5688632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1350"/>
          </a:p>
        </p:txBody>
      </p:sp>
      <p:sp>
        <p:nvSpPr>
          <p:cNvPr id="6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6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926A4B1B-54DF-4B40-A71A-19DEC8137B4C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3244137" y="6351372"/>
            <a:ext cx="2057400" cy="365125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198" y="368720"/>
            <a:ext cx="1334594" cy="5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63934"/>
            <a:ext cx="156555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94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674688" y="3356996"/>
            <a:ext cx="8469312" cy="2376041"/>
          </a:xfrm>
          <a:prstGeom prst="rect">
            <a:avLst/>
          </a:prstGeom>
        </p:spPr>
        <p:txBody>
          <a:bodyPr/>
          <a:lstStyle>
            <a:lvl1pPr>
              <a:defRPr sz="1350" b="0" i="0"/>
            </a:lvl1pPr>
          </a:lstStyle>
          <a:p>
            <a:endParaRPr lang="pl-PL" sz="1200" dirty="0" smtClean="0">
              <a:solidFill>
                <a:srgbClr val="00447A"/>
              </a:solidFill>
            </a:endParaRPr>
          </a:p>
        </p:txBody>
      </p:sp>
      <p:sp>
        <p:nvSpPr>
          <p:cNvPr id="7" name="Tytuł 1"/>
          <p:cNvSpPr txBox="1">
            <a:spLocks/>
          </p:cNvSpPr>
          <p:nvPr userDrawn="1"/>
        </p:nvSpPr>
        <p:spPr>
          <a:xfrm>
            <a:off x="697706" y="2382265"/>
            <a:ext cx="846931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rgbClr val="0044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100" b="1" i="1" dirty="0" smtClean="0"/>
              <a:t>Dziękuję za uwagę</a:t>
            </a:r>
            <a:endParaRPr lang="pl-PL" sz="1200" dirty="0" smtClean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521" y="300838"/>
            <a:ext cx="2304256" cy="7947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428237"/>
            <a:ext cx="1334594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6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581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3728492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A4B1B-54DF-4B40-A71A-19DEC8137B4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5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73" r:id="rId5"/>
    <p:sldLayoutId id="2147483674" r:id="rId6"/>
    <p:sldLayoutId id="2147483654" r:id="rId7"/>
    <p:sldLayoutId id="2147483655" r:id="rId8"/>
    <p:sldLayoutId id="2147483659" r:id="rId9"/>
    <p:sldLayoutId id="2147483657" r:id="rId10"/>
    <p:sldLayoutId id="214748365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>
          <a:solidFill>
            <a:srgbClr val="00447A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447A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rgbClr val="00447A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00447A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rgbClr val="00447A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rgbClr val="00447A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fakty.ngo.pl/liczba-ngo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11561" y="1142984"/>
            <a:ext cx="8424936" cy="1061879"/>
          </a:xfrm>
        </p:spPr>
        <p:txBody>
          <a:bodyPr/>
          <a:lstStyle/>
          <a:p>
            <a:r>
              <a:rPr lang="pl-PL" sz="3600" b="1" dirty="0" smtClean="0">
                <a:solidFill>
                  <a:schemeClr val="tx1"/>
                </a:solidFill>
              </a:rPr>
              <a:t>II. Społeczeństwo obywatelskie</a:t>
            </a:r>
            <a:endParaRPr lang="pl-PL" sz="2800" b="1" dirty="0">
              <a:solidFill>
                <a:schemeClr val="tx1"/>
              </a:solidFill>
            </a:endParaRPr>
          </a:p>
        </p:txBody>
      </p:sp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>
          <a:xfrm>
            <a:off x="611561" y="1857364"/>
            <a:ext cx="8424935" cy="4739988"/>
          </a:xfrm>
        </p:spPr>
        <p:txBody>
          <a:bodyPr/>
          <a:lstStyle/>
          <a:p>
            <a:pPr algn="r"/>
            <a:r>
              <a:rPr lang="pl-PL" b="1" i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Weź tyle, ile potrzebujesz, daj tyle, ile możesz.</a:t>
            </a:r>
          </a:p>
          <a:p>
            <a:pPr algn="r"/>
            <a:r>
              <a:rPr lang="pl-PL" sz="20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Sokrates</a:t>
            </a:r>
          </a:p>
          <a:p>
            <a:r>
              <a:rPr lang="pl-P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pl-PL" sz="28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endParaRPr lang="pl-PL" sz="2800" b="1" dirty="0">
              <a:cs typeface="Times New Roman" panose="02020603050405020304" pitchFamily="18" charset="0"/>
            </a:endParaRPr>
          </a:p>
          <a:p>
            <a:pPr algn="l"/>
            <a:r>
              <a:rPr lang="pl-PL" sz="2200" i="1" dirty="0" smtClean="0">
                <a:solidFill>
                  <a:srgbClr val="7030A0"/>
                </a:solidFill>
              </a:rPr>
              <a:t>          </a:t>
            </a:r>
            <a:r>
              <a:rPr lang="pl-PL" i="1" dirty="0">
                <a:solidFill>
                  <a:srgbClr val="7030A0"/>
                </a:solidFill>
              </a:rPr>
              <a:t/>
            </a:r>
            <a:br>
              <a:rPr lang="pl-PL" i="1" dirty="0">
                <a:solidFill>
                  <a:srgbClr val="7030A0"/>
                </a:solidFill>
              </a:rPr>
            </a:br>
            <a:r>
              <a:rPr lang="pl-PL" i="1" dirty="0">
                <a:solidFill>
                  <a:srgbClr val="7030A0"/>
                </a:solidFill>
              </a:rPr>
              <a:t>                                              </a:t>
            </a:r>
            <a:r>
              <a:rPr lang="pl-PL" sz="2000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/>
            </a:r>
            <a:br>
              <a:rPr lang="pl-PL" sz="2000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</a:br>
            <a:r>
              <a:rPr lang="pl-PL" sz="1000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  <a:t/>
            </a:r>
            <a:br>
              <a:rPr lang="pl-PL" sz="1000" kern="0" dirty="0">
                <a:solidFill>
                  <a:srgbClr val="000066"/>
                </a:solidFill>
                <a:latin typeface="Arial"/>
                <a:ea typeface="+mj-ea"/>
                <a:cs typeface="+mj-cs"/>
              </a:rPr>
            </a:br>
            <a:endParaRPr lang="pl-PL" sz="1000" kern="0" dirty="0" smtClean="0">
              <a:solidFill>
                <a:srgbClr val="000066"/>
              </a:solidFill>
              <a:latin typeface="Arial"/>
              <a:ea typeface="+mj-ea"/>
              <a:cs typeface="+mj-cs"/>
            </a:endParaRPr>
          </a:p>
          <a:p>
            <a:pPr algn="l"/>
            <a:r>
              <a:rPr lang="pl-PL" kern="0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pl-PL" kern="0" dirty="0">
                <a:solidFill>
                  <a:srgbClr val="000000"/>
                </a:solidFill>
                <a:ea typeface="+mj-ea"/>
                <a:cs typeface="+mj-cs"/>
              </a:rPr>
            </a:br>
            <a:endParaRPr lang="pl-PL" dirty="0"/>
          </a:p>
        </p:txBody>
      </p:sp>
      <p:pic>
        <p:nvPicPr>
          <p:cNvPr id="5" name="Picture 3" descr="C:\Users\Janusz\Desktop\1wykres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683777"/>
            <a:ext cx="6035622" cy="34315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18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                    </a:t>
            </a:r>
            <a:r>
              <a:rPr lang="pl-PL" sz="2600" dirty="0" smtClean="0">
                <a:solidFill>
                  <a:srgbClr val="C00000"/>
                </a:solidFill>
              </a:rPr>
              <a:t>Fundacja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052736"/>
            <a:ext cx="8460432" cy="547260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Fundacja </a:t>
            </a:r>
            <a:r>
              <a:rPr lang="pl-PL" dirty="0" smtClean="0">
                <a:solidFill>
                  <a:srgbClr val="00B050"/>
                </a:solidFill>
              </a:rPr>
              <a:t>jest organizacją pozarządową powoływaną dla celów społecznie lub gospodarczo użytecznych, wyposażona w majątek przeznaczony na realizację tych celów.</a:t>
            </a:r>
          </a:p>
          <a:p>
            <a:pPr marL="0" indent="0">
              <a:buNone/>
            </a:pPr>
            <a:r>
              <a:rPr lang="pl-PL" sz="2000" dirty="0"/>
              <a:t>N</a:t>
            </a:r>
            <a:r>
              <a:rPr lang="pl-PL" sz="2000" dirty="0" smtClean="0"/>
              <a:t>p.: </a:t>
            </a:r>
            <a:r>
              <a:rPr lang="pl-PL" sz="2000" dirty="0" smtClean="0">
                <a:solidFill>
                  <a:srgbClr val="0070C0"/>
                </a:solidFill>
              </a:rPr>
              <a:t>Polski Czerwony Krzyż, Caritas Polska, Polska Akcja Humanitarna.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Fundację powołuje osoba fizyczna lub prawna, zwana </a:t>
            </a:r>
            <a:r>
              <a:rPr lang="pl-PL" b="1" dirty="0" smtClean="0">
                <a:solidFill>
                  <a:srgbClr val="002060"/>
                </a:solidFill>
              </a:rPr>
              <a:t>fundatorem, </a:t>
            </a:r>
            <a:r>
              <a:rPr lang="pl-PL" dirty="0" smtClean="0">
                <a:solidFill>
                  <a:srgbClr val="002060"/>
                </a:solidFill>
              </a:rPr>
              <a:t>która przeznacza określony majątek na założenie organizacji.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Majątek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ten ma służyć zabezpieczeniu realizacji celów, dla których fundacja została ustanowiona, a wolę jej ustanowienia fundator może potwierdzić w akcie notarialnym </a:t>
            </a:r>
            <a:r>
              <a:rPr lang="pl-PL" dirty="0" smtClean="0">
                <a:solidFill>
                  <a:srgbClr val="002060"/>
                </a:solidFill>
              </a:rPr>
              <a:t>lub </a:t>
            </a:r>
            <a:r>
              <a:rPr lang="pl-PL" dirty="0">
                <a:solidFill>
                  <a:srgbClr val="002060"/>
                </a:solidFill>
              </a:rPr>
              <a:t>w testamencie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Cele fundacji </a:t>
            </a:r>
            <a:r>
              <a:rPr lang="pl-PL" dirty="0">
                <a:solidFill>
                  <a:srgbClr val="002060"/>
                </a:solidFill>
              </a:rPr>
              <a:t>zawsze muszą mieć szeroki, ogólnospołeczny zakres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mogą dotyczyć </a:t>
            </a:r>
            <a:r>
              <a:rPr lang="pl-PL" dirty="0" smtClean="0">
                <a:solidFill>
                  <a:srgbClr val="002060"/>
                </a:solidFill>
              </a:rPr>
              <a:t>np</a:t>
            </a:r>
            <a:r>
              <a:rPr lang="pl-PL" dirty="0">
                <a:solidFill>
                  <a:srgbClr val="002060"/>
                </a:solidFill>
              </a:rPr>
              <a:t>. ochrony zdrowia, rozwoju gospodarki i nauki, oświaty i wychowania, kultury i sztuki, opieki i pomocy społecznej, ochrony środowiska, opieki nad zabytkami i innych dziedzin życia społecznego i gospodarczego.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6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600" dirty="0" smtClean="0">
                <a:solidFill>
                  <a:srgbClr val="C00000"/>
                </a:solidFill>
              </a:rPr>
              <a:t>Obszary działalności organizacji pozarządowych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226627"/>
          </a:xfrm>
        </p:spPr>
        <p:txBody>
          <a:bodyPr/>
          <a:lstStyle/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11</a:t>
            </a:fld>
            <a:endParaRPr lang="pl-PL" dirty="0"/>
          </a:p>
        </p:txBody>
      </p:sp>
      <p:pic>
        <p:nvPicPr>
          <p:cNvPr id="6" name="Obraz 5" descr="http://fakty.ngo.pl/files/fakty.ngo.pl/public/kondycja_2015/branze_NG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8208912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208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Obszary działalności organizacji pozarządowych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5976664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sport, turystyka, rekreacja i hobby</a:t>
            </a:r>
            <a:r>
              <a:rPr lang="pl-PL" sz="2350" dirty="0" smtClean="0">
                <a:solidFill>
                  <a:srgbClr val="002060"/>
                </a:solidFill>
              </a:rPr>
              <a:t> (34%): np. prowadzenie </a:t>
            </a:r>
            <a:br>
              <a:rPr lang="pl-PL" sz="2350" dirty="0" smtClean="0">
                <a:solidFill>
                  <a:srgbClr val="002060"/>
                </a:solidFill>
              </a:rPr>
            </a:br>
            <a:r>
              <a:rPr lang="pl-PL" sz="2350" dirty="0" smtClean="0">
                <a:solidFill>
                  <a:srgbClr val="002060"/>
                </a:solidFill>
              </a:rPr>
              <a:t>zajęć sportowych, organizowanie imprez rekreacyjnych, </a:t>
            </a:r>
            <a:br>
              <a:rPr lang="pl-PL" sz="2350" dirty="0" smtClean="0">
                <a:solidFill>
                  <a:srgbClr val="002060"/>
                </a:solidFill>
              </a:rPr>
            </a:br>
            <a:r>
              <a:rPr lang="pl-PL" sz="2350" dirty="0" smtClean="0">
                <a:solidFill>
                  <a:srgbClr val="002060"/>
                </a:solidFill>
              </a:rPr>
              <a:t>opieka nad obiektami sportowymi;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edukacja i wychowanie</a:t>
            </a:r>
            <a:r>
              <a:rPr lang="pl-PL" sz="2350" dirty="0" smtClean="0">
                <a:solidFill>
                  <a:srgbClr val="002060"/>
                </a:solidFill>
              </a:rPr>
              <a:t> (15%): np. prowadzenie kółek zainteresowań dla dzieci i młodzieży, organizowanie kursów </a:t>
            </a:r>
            <a:br>
              <a:rPr lang="pl-PL" sz="2350" dirty="0" smtClean="0">
                <a:solidFill>
                  <a:srgbClr val="002060"/>
                </a:solidFill>
              </a:rPr>
            </a:br>
            <a:r>
              <a:rPr lang="pl-PL" sz="2350" dirty="0" smtClean="0">
                <a:solidFill>
                  <a:srgbClr val="002060"/>
                </a:solidFill>
              </a:rPr>
              <a:t>i szkoleń dla dorosłych, prowadzenie szkół;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kultura i sztuka</a:t>
            </a:r>
            <a:r>
              <a:rPr lang="pl-PL" sz="2350" dirty="0" smtClean="0">
                <a:solidFill>
                  <a:srgbClr val="002060"/>
                </a:solidFill>
              </a:rPr>
              <a:t> (13%): np. organizowanie festynów, festiwali, edukacja kulturalna, działania podtrzymujące tradycję regionalną;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usługi socjalne i pomoc społeczna</a:t>
            </a:r>
            <a:r>
              <a:rPr lang="pl-PL" sz="2350" dirty="0" smtClean="0">
                <a:solidFill>
                  <a:srgbClr val="002060"/>
                </a:solidFill>
              </a:rPr>
              <a:t> (8%): </a:t>
            </a:r>
            <a:r>
              <a:rPr lang="pl-PL" sz="2350" dirty="0">
                <a:solidFill>
                  <a:srgbClr val="002060"/>
                </a:solidFill>
              </a:rPr>
              <a:t>pomoc </a:t>
            </a:r>
            <a:r>
              <a:rPr lang="pl-PL" sz="2350" dirty="0" smtClean="0">
                <a:solidFill>
                  <a:srgbClr val="002060"/>
                </a:solidFill>
              </a:rPr>
              <a:t>ubogim, </a:t>
            </a:r>
            <a:br>
              <a:rPr lang="pl-PL" sz="2350" dirty="0" smtClean="0">
                <a:solidFill>
                  <a:srgbClr val="002060"/>
                </a:solidFill>
              </a:rPr>
            </a:br>
            <a:r>
              <a:rPr lang="pl-PL" sz="2350" dirty="0" smtClean="0">
                <a:solidFill>
                  <a:srgbClr val="002060"/>
                </a:solidFill>
              </a:rPr>
              <a:t>osobom  z niepełnosprawnością, wsparcie rodzin wielodzietnych, osób uzależnionych;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ochrona zdrowia</a:t>
            </a:r>
            <a:r>
              <a:rPr lang="pl-PL" sz="2350" dirty="0" smtClean="0">
                <a:solidFill>
                  <a:srgbClr val="002060"/>
                </a:solidFill>
              </a:rPr>
              <a:t> (7%):  np. promocja zdrowia, edukacja zdrowotna, prowadzenie ośrodków rehabilitacyjnych;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sz="2350" b="1" dirty="0" smtClean="0">
                <a:solidFill>
                  <a:srgbClr val="002060"/>
                </a:solidFill>
              </a:rPr>
              <a:t>rozwój lokalny</a:t>
            </a:r>
            <a:r>
              <a:rPr lang="pl-PL" sz="2350" dirty="0" smtClean="0">
                <a:solidFill>
                  <a:srgbClr val="002060"/>
                </a:solidFill>
              </a:rPr>
              <a:t> (6%): np. animowanie działań wspólnot lokalnych.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45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</a:t>
            </a:r>
            <a:r>
              <a:rPr lang="pl-PL" sz="2600" dirty="0" smtClean="0">
                <a:solidFill>
                  <a:srgbClr val="C00000"/>
                </a:solidFill>
              </a:rPr>
              <a:t>Formy działań organizacji pozarządowych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Bezpośrednie świadczenie usług członkom, podopiecznym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</a:t>
            </a:r>
            <a:r>
              <a:rPr lang="pl-PL" dirty="0">
                <a:solidFill>
                  <a:srgbClr val="002060"/>
                </a:solidFill>
              </a:rPr>
              <a:t>klientom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Mobilizowanie i edukowanie opinii publicznej dla poparcia działań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Prowadzenie kampanii społecznych itp.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Reprezentowanie i rzecznictwo interesów członków, podopiecznych, klientów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Finansowe lub rzeczowe wspieranie osób indywidualnych.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Organizowanie debat, seminariów i konferencji na tematy ważne dla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Animowanie współpracy między organizacjami/instytucjami (inicjowanie wspólnych akcji, spotkań, wymiana </a:t>
            </a:r>
            <a:r>
              <a:rPr lang="pl-PL" dirty="0" smtClean="0">
                <a:solidFill>
                  <a:srgbClr val="002060"/>
                </a:solidFill>
              </a:rPr>
              <a:t>doświadczeń).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31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Formy </a:t>
            </a:r>
            <a:r>
              <a:rPr lang="pl-PL" sz="2600" dirty="0">
                <a:solidFill>
                  <a:srgbClr val="C00000"/>
                </a:solidFill>
              </a:rPr>
              <a:t>działań organizacji </a:t>
            </a:r>
            <a:r>
              <a:rPr lang="pl-PL" sz="2600" dirty="0" smtClean="0">
                <a:solidFill>
                  <a:srgbClr val="C00000"/>
                </a:solidFill>
              </a:rPr>
              <a:t>pozarządowych cd.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84784"/>
            <a:ext cx="8280920" cy="486658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Finansowe wspieranie projektów prowadzonych przez inne organizacje lub instytucje.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Wydawanie czasopism, biuletynów, raportów itp. na tematy związane z misją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Organizowanie wzajemnego wsparcia członków organizacji, grup samopomocowych.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Uczestniczenie w debatach (względnie sporach) z administracją publiczną różnych szczebli.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Uczestniczenie lub organizowanie konsultacji społecznych, kampanii, protestów, petycji itp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1028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600" dirty="0" smtClean="0">
                <a:solidFill>
                  <a:srgbClr val="C00000"/>
                </a:solidFill>
              </a:rPr>
              <a:t>Formy </a:t>
            </a:r>
            <a:r>
              <a:rPr lang="pl-PL" sz="2600" dirty="0">
                <a:solidFill>
                  <a:srgbClr val="C00000"/>
                </a:solidFill>
              </a:rPr>
              <a:t>działań organizacji </a:t>
            </a:r>
            <a:r>
              <a:rPr lang="pl-PL" sz="2600" dirty="0" smtClean="0">
                <a:solidFill>
                  <a:srgbClr val="C00000"/>
                </a:solidFill>
              </a:rPr>
              <a:t>pozarządowych cd.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93859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Wspieranie innych organizacji pozarządowych i inicjatyw obywatelskich poprzez dostarczenie im informacji, </a:t>
            </a:r>
            <a:r>
              <a:rPr lang="pl-PL" dirty="0" smtClean="0">
                <a:solidFill>
                  <a:srgbClr val="002060"/>
                </a:solidFill>
              </a:rPr>
              <a:t>poradnictwo, konsultacje, szkolenia </a:t>
            </a:r>
            <a:r>
              <a:rPr lang="pl-PL" dirty="0">
                <a:solidFill>
                  <a:srgbClr val="002060"/>
                </a:solidFill>
              </a:rPr>
              <a:t>lub </a:t>
            </a:r>
            <a:r>
              <a:rPr lang="pl-PL" dirty="0" smtClean="0">
                <a:solidFill>
                  <a:srgbClr val="002060"/>
                </a:solidFill>
              </a:rPr>
              <a:t>inne formy </a:t>
            </a:r>
            <a:r>
              <a:rPr lang="pl-PL" dirty="0">
                <a:solidFill>
                  <a:srgbClr val="002060"/>
                </a:solidFill>
              </a:rPr>
              <a:t>wsparcia.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Organizowanie targów, wydarzeń służących promocji usług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</a:t>
            </a:r>
            <a:r>
              <a:rPr lang="pl-PL" dirty="0">
                <a:solidFill>
                  <a:srgbClr val="002060"/>
                </a:solidFill>
              </a:rPr>
              <a:t>produktów organizacji.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Animowanie współpracy międzynarodowej między instytucjami i organizacjami </a:t>
            </a:r>
            <a:r>
              <a:rPr lang="pl-PL" dirty="0" smtClean="0">
                <a:solidFill>
                  <a:srgbClr val="002060"/>
                </a:solidFill>
              </a:rPr>
              <a:t>o </a:t>
            </a:r>
            <a:r>
              <a:rPr lang="pl-PL" dirty="0">
                <a:solidFill>
                  <a:srgbClr val="002060"/>
                </a:solidFill>
              </a:rPr>
              <a:t>podobnych celach.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Badania naukowe, zbieranie i przetwarzanie danych.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pl-PL" dirty="0">
                <a:solidFill>
                  <a:srgbClr val="002060"/>
                </a:solidFill>
              </a:rPr>
              <a:t>Rzecznictwo, działania lobbingowe, wpływanie na zmiany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 </a:t>
            </a:r>
            <a:r>
              <a:rPr lang="pl-PL" dirty="0">
                <a:solidFill>
                  <a:srgbClr val="002060"/>
                </a:solidFill>
              </a:rPr>
              <a:t>charakterze systemowym, </a:t>
            </a:r>
            <a:r>
              <a:rPr lang="pl-PL" dirty="0" smtClean="0">
                <a:solidFill>
                  <a:srgbClr val="002060"/>
                </a:solidFill>
              </a:rPr>
              <a:t>np</a:t>
            </a:r>
            <a:r>
              <a:rPr lang="pl-PL" dirty="0">
                <a:solidFill>
                  <a:srgbClr val="002060"/>
                </a:solidFill>
              </a:rPr>
              <a:t>. prace na rzecz zmiany prawa.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</a:t>
            </a:r>
            <a:r>
              <a:rPr lang="pl-PL" sz="2600" dirty="0" smtClean="0">
                <a:solidFill>
                  <a:srgbClr val="C00000"/>
                </a:solidFill>
              </a:rPr>
              <a:t>Cele (funkcje</a:t>
            </a:r>
            <a:r>
              <a:rPr lang="pl-PL" sz="2600" dirty="0">
                <a:solidFill>
                  <a:srgbClr val="C00000"/>
                </a:solidFill>
              </a:rPr>
              <a:t>)</a:t>
            </a:r>
            <a:r>
              <a:rPr lang="pl-PL" sz="2600" dirty="0" smtClean="0">
                <a:solidFill>
                  <a:srgbClr val="C00000"/>
                </a:solidFill>
              </a:rPr>
              <a:t> zrzeszania się w NGO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0034" y="1071546"/>
            <a:ext cx="8643966" cy="5786454"/>
          </a:xfrm>
        </p:spPr>
        <p:txBody>
          <a:bodyPr/>
          <a:lstStyle/>
          <a:p>
            <a:pPr>
              <a:buNone/>
            </a:pPr>
            <a:r>
              <a:rPr lang="pl-PL" sz="2000" b="1" dirty="0" smtClean="0">
                <a:solidFill>
                  <a:srgbClr val="002060"/>
                </a:solidFill>
              </a:rPr>
              <a:t>Obywatele, angażując się w działalność organizacji pozarządowych: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biorą czynny udział w życiu publicznym dla realizacji indywidualnych lub zbiorowych interesów i zainteresowań oraz zaspokajania potrzeb;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mają możliwość wypowiadania się w sprawach publicznych;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promują określone idee i wartości;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doskonalą w działaniu swoje umiejętności;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kształtują społecznie ważne postawy;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wyzwalają inicjatywę i kreatywność;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zdobywają doświadczenie niezbędne i przydatne w pracy zawodowej lub dalszej działalności społecznej;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przyczyniają się do kształtowania więzi środowiskowej;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stają się grupami nacisku – wywierają wpływ na politykę państwa,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kształtują opinię publiczną.</a:t>
            </a:r>
            <a:endParaRPr lang="pl-PL" dirty="0" smtClean="0">
              <a:solidFill>
                <a:srgbClr val="002060"/>
              </a:solidFill>
            </a:endParaRPr>
          </a:p>
          <a:p>
            <a:pPr lvl="0">
              <a:buNone/>
            </a:pPr>
            <a:endParaRPr lang="pl-P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8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          </a:t>
            </a:r>
            <a:r>
              <a:rPr lang="pl-PL" sz="2600" dirty="0" smtClean="0">
                <a:solidFill>
                  <a:srgbClr val="C00000"/>
                </a:solidFill>
              </a:rPr>
              <a:t>Statut stowarzyszenia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071546"/>
            <a:ext cx="8280920" cy="5786454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W </a:t>
            </a:r>
            <a:r>
              <a:rPr lang="pl-PL" sz="2200" b="1" dirty="0">
                <a:solidFill>
                  <a:srgbClr val="002060"/>
                </a:solidFill>
              </a:rPr>
              <a:t>statucie</a:t>
            </a:r>
            <a:r>
              <a:rPr lang="pl-PL" sz="2200" dirty="0">
                <a:solidFill>
                  <a:srgbClr val="002060"/>
                </a:solidFill>
              </a:rPr>
              <a:t> muszą się znaleźć </a:t>
            </a:r>
            <a:r>
              <a:rPr lang="pl-PL" sz="2200" dirty="0" smtClean="0">
                <a:solidFill>
                  <a:srgbClr val="002060"/>
                </a:solidFill>
              </a:rPr>
              <a:t>następujące informacje o </a:t>
            </a:r>
            <a:r>
              <a:rPr lang="pl-PL" sz="2200" dirty="0">
                <a:solidFill>
                  <a:srgbClr val="002060"/>
                </a:solidFill>
              </a:rPr>
              <a:t>stowarzyszeniu: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1. Nazwa, siedziba i teren działania.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2. Cele i sposoby ich realizacji.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3. Informacje o członkach stowarzyszenia (m.in. sposób nabycia, 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    przyczyny utraty członkostwa, prawa i obowiązki członka).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4. Informacje o władzach (m.in. rodzaje, sposób ich </a:t>
            </a:r>
            <a:r>
              <a:rPr lang="pl-PL" sz="2200" dirty="0" smtClean="0">
                <a:solidFill>
                  <a:srgbClr val="002060"/>
                </a:solidFill>
              </a:rPr>
              <a:t>wyboru,   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    kompetencje</a:t>
            </a:r>
            <a:r>
              <a:rPr lang="pl-PL" sz="2200" dirty="0">
                <a:solidFill>
                  <a:srgbClr val="002060"/>
                </a:solidFill>
              </a:rPr>
              <a:t>, tryb pracy).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5. Sposób podejmowania decyzji, czyli warunki ważności uchwał.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6. Źródła majątku, czyli informacje o tym, skąd stowarzyszenie </a:t>
            </a:r>
            <a:br>
              <a:rPr lang="pl-PL" sz="2200" dirty="0">
                <a:solidFill>
                  <a:srgbClr val="002060"/>
                </a:solidFill>
              </a:rPr>
            </a:br>
            <a:r>
              <a:rPr lang="pl-PL" sz="2200" dirty="0">
                <a:solidFill>
                  <a:srgbClr val="002060"/>
                </a:solidFill>
              </a:rPr>
              <a:t>    będzie miało pieniądze na działalność (sposób  </a:t>
            </a:r>
            <a:r>
              <a:rPr lang="pl-PL" sz="2200" dirty="0" smtClean="0">
                <a:solidFill>
                  <a:srgbClr val="002060"/>
                </a:solidFill>
              </a:rPr>
              <a:t>uzyskiwania środków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    i </a:t>
            </a:r>
            <a:r>
              <a:rPr lang="pl-PL" sz="2200" dirty="0">
                <a:solidFill>
                  <a:srgbClr val="002060"/>
                </a:solidFill>
              </a:rPr>
              <a:t>płacenia składek członkowskich).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7. Sposób reprezentowania stowarzyszenia oraz </a:t>
            </a:r>
            <a:r>
              <a:rPr lang="pl-PL" sz="2200" dirty="0" smtClean="0">
                <a:solidFill>
                  <a:srgbClr val="002060"/>
                </a:solidFill>
              </a:rPr>
              <a:t>zaciągania zobowiązań  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    majątkowych</a:t>
            </a:r>
            <a:r>
              <a:rPr lang="pl-PL" sz="22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8. Zasady wprowadzania zmian w statucie.</a:t>
            </a:r>
          </a:p>
          <a:p>
            <a:pPr marL="0" indent="0">
              <a:buFontTx/>
              <a:buNone/>
              <a:defRPr/>
            </a:pPr>
            <a:r>
              <a:rPr lang="pl-PL" sz="2200" dirty="0">
                <a:solidFill>
                  <a:srgbClr val="002060"/>
                </a:solidFill>
              </a:rPr>
              <a:t>9. Sposób rozwiązania się stowarzyszenia.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499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6408712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2:</a:t>
            </a:r>
            <a:r>
              <a:rPr lang="pl-PL" sz="2800" b="1" dirty="0" smtClean="0">
                <a:solidFill>
                  <a:srgbClr val="0033CC"/>
                </a:solidFill>
              </a:rPr>
              <a:t> Media społecznościowe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18</a:t>
            </a:fld>
            <a:endParaRPr lang="pl-PL" dirty="0"/>
          </a:p>
        </p:txBody>
      </p:sp>
      <p:pic>
        <p:nvPicPr>
          <p:cNvPr id="4098" name="Picture 2" descr="C:\Users\Janusz\Desktop\Media-społecznościowe-w-Polsce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7077604" cy="50029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626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1472" y="71414"/>
            <a:ext cx="6520808" cy="90931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</a:t>
            </a:r>
            <a:r>
              <a:rPr lang="pl-PL" sz="2800" b="1" dirty="0" err="1" smtClean="0">
                <a:solidFill>
                  <a:srgbClr val="0070C0"/>
                </a:solidFill>
              </a:rPr>
              <a:t>społecznościowe</a:t>
            </a:r>
            <a:r>
              <a:rPr lang="pl-PL" sz="2800" b="1" dirty="0" smtClean="0">
                <a:solidFill>
                  <a:srgbClr val="0070C0"/>
                </a:solidFill>
              </a:rPr>
              <a:t/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dirty="0" smtClean="0">
                <a:solidFill>
                  <a:srgbClr val="C00000"/>
                </a:solidFill>
              </a:rPr>
              <a:t>Konstytucyjna wolność wyrażania swoich poglądów</a:t>
            </a:r>
            <a:r>
              <a:rPr lang="pl-PL" sz="2800" b="1" dirty="0">
                <a:solidFill>
                  <a:srgbClr val="0070C0"/>
                </a:solidFill>
              </a:rPr>
              <a:t/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714348" y="1142984"/>
            <a:ext cx="8250140" cy="5500726"/>
          </a:xfrm>
        </p:spPr>
        <p:txBody>
          <a:bodyPr/>
          <a:lstStyle/>
          <a:p>
            <a:pPr algn="ctr">
              <a:buNone/>
            </a:pPr>
            <a:r>
              <a:rPr lang="pl-PL" sz="2300" b="1" dirty="0" smtClean="0">
                <a:solidFill>
                  <a:srgbClr val="002060"/>
                </a:solidFill>
              </a:rPr>
              <a:t>Wolność wyrażania poglądów </a:t>
            </a:r>
            <a:br>
              <a:rPr lang="pl-PL" sz="2300" b="1" dirty="0" smtClean="0">
                <a:solidFill>
                  <a:srgbClr val="002060"/>
                </a:solidFill>
              </a:rPr>
            </a:br>
            <a:r>
              <a:rPr lang="pl-PL" sz="2300" b="1" dirty="0" smtClean="0">
                <a:solidFill>
                  <a:srgbClr val="002060"/>
                </a:solidFill>
              </a:rPr>
              <a:t>oraz pozyskiwania i rozpowszechniania informacji</a:t>
            </a:r>
          </a:p>
          <a:p>
            <a:pPr marL="0" indent="0">
              <a:buNone/>
            </a:pPr>
            <a:r>
              <a:rPr lang="pl-PL" altLang="pl-PL" sz="2300" dirty="0" smtClean="0">
                <a:solidFill>
                  <a:srgbClr val="002060"/>
                </a:solidFill>
              </a:rPr>
              <a:t>Każdy ma prawo do wyrażania swoich poglądów za pomocą słowa, pisma, gestów, obrazu, dźwięku itd., przy wykorzystaniu wszelkich nośników – druku, filmu, zapisu elektronicznego, </a:t>
            </a:r>
            <a:r>
              <a:rPr lang="pl-PL" altLang="pl-PL" sz="2300" dirty="0" err="1" smtClean="0">
                <a:solidFill>
                  <a:srgbClr val="002060"/>
                </a:solidFill>
              </a:rPr>
              <a:t>internetu</a:t>
            </a:r>
            <a:r>
              <a:rPr lang="pl-PL" altLang="pl-PL" sz="2300" dirty="0" smtClean="0">
                <a:solidFill>
                  <a:srgbClr val="002060"/>
                </a:solidFill>
              </a:rPr>
              <a:t> itp.</a:t>
            </a:r>
          </a:p>
          <a:p>
            <a:pPr marL="0" indent="0">
              <a:buNone/>
            </a:pPr>
            <a:r>
              <a:rPr lang="pl-PL" altLang="pl-PL" sz="2300" dirty="0" smtClean="0">
                <a:solidFill>
                  <a:srgbClr val="002060"/>
                </a:solidFill>
              </a:rPr>
              <a:t>Wolność słowa służy przede wszystkim ludzkiej </a:t>
            </a:r>
            <a:r>
              <a:rPr lang="pl-PL" altLang="pl-PL" sz="2300" b="1" dirty="0" smtClean="0">
                <a:solidFill>
                  <a:srgbClr val="002060"/>
                </a:solidFill>
              </a:rPr>
              <a:t>ekspresji</a:t>
            </a:r>
            <a:r>
              <a:rPr lang="pl-PL" altLang="pl-PL" sz="2300" dirty="0" smtClean="0">
                <a:solidFill>
                  <a:srgbClr val="002060"/>
                </a:solidFill>
              </a:rPr>
              <a:t>. Wolność ta oznacza swobodę głoszenia własnych lub cudzych poglądów oraz możliwość zapoznawania się z tymi poglądami.</a:t>
            </a:r>
          </a:p>
          <a:p>
            <a:pPr marL="0" indent="0">
              <a:buNone/>
            </a:pPr>
            <a:r>
              <a:rPr lang="pl-PL" altLang="pl-PL" sz="2300" dirty="0" smtClean="0">
                <a:solidFill>
                  <a:srgbClr val="002060"/>
                </a:solidFill>
              </a:rPr>
              <a:t>Wolność</a:t>
            </a:r>
            <a:r>
              <a:rPr lang="pl-PL" altLang="pl-PL" sz="2300" b="1" dirty="0" smtClean="0">
                <a:solidFill>
                  <a:srgbClr val="002060"/>
                </a:solidFill>
              </a:rPr>
              <a:t> pozyskiwania informacji </a:t>
            </a:r>
            <a:r>
              <a:rPr lang="pl-PL" altLang="pl-PL" sz="2300" dirty="0" smtClean="0">
                <a:solidFill>
                  <a:srgbClr val="002060"/>
                </a:solidFill>
              </a:rPr>
              <a:t>polega na zbieraniu danych </a:t>
            </a:r>
            <a:br>
              <a:rPr lang="pl-PL" altLang="pl-PL" sz="2300" dirty="0" smtClean="0">
                <a:solidFill>
                  <a:srgbClr val="002060"/>
                </a:solidFill>
              </a:rPr>
            </a:br>
            <a:r>
              <a:rPr lang="pl-PL" altLang="pl-PL" sz="2300" dirty="0" smtClean="0">
                <a:solidFill>
                  <a:srgbClr val="002060"/>
                </a:solidFill>
              </a:rPr>
              <a:t>z dowolnych sfer życia publicznego i prywatnego.</a:t>
            </a:r>
          </a:p>
          <a:p>
            <a:pPr marL="0" indent="0">
              <a:buNone/>
            </a:pPr>
            <a:r>
              <a:rPr lang="pl-PL" altLang="pl-PL" sz="2300" dirty="0" smtClean="0">
                <a:solidFill>
                  <a:srgbClr val="002060"/>
                </a:solidFill>
              </a:rPr>
              <a:t>Wolność </a:t>
            </a:r>
            <a:r>
              <a:rPr lang="pl-PL" altLang="pl-PL" sz="2300" b="1" dirty="0" smtClean="0">
                <a:solidFill>
                  <a:srgbClr val="002060"/>
                </a:solidFill>
              </a:rPr>
              <a:t>rozpowszechniania informacji</a:t>
            </a:r>
            <a:r>
              <a:rPr lang="pl-PL" altLang="pl-PL" sz="2300" dirty="0" smtClean="0">
                <a:solidFill>
                  <a:srgbClr val="002060"/>
                </a:solidFill>
              </a:rPr>
              <a:t> polega natomiast </a:t>
            </a:r>
            <a:br>
              <a:rPr lang="pl-PL" altLang="pl-PL" sz="2300" dirty="0" smtClean="0">
                <a:solidFill>
                  <a:srgbClr val="002060"/>
                </a:solidFill>
              </a:rPr>
            </a:br>
            <a:r>
              <a:rPr lang="pl-PL" altLang="pl-PL" sz="2300" dirty="0" smtClean="0">
                <a:solidFill>
                  <a:srgbClr val="002060"/>
                </a:solidFill>
              </a:rPr>
              <a:t>na udostępnianiu zebranych danych osobom trzecim – fizycznym lub prawnym oraz ich upowszechnianiu poprzez środki społecznego przekazu.</a:t>
            </a:r>
            <a:endParaRPr lang="pl-PL" sz="2300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74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6408712" cy="882906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 smtClean="0">
                <a:solidFill>
                  <a:srgbClr val="0033CC"/>
                </a:solidFill>
              </a:rPr>
              <a:t>Temat lekcji; </a:t>
            </a:r>
            <a:r>
              <a:rPr lang="pl-PL" sz="2800" dirty="0" smtClean="0">
                <a:solidFill>
                  <a:schemeClr val="tx1"/>
                </a:solidFill>
              </a:rPr>
              <a:t>numery slajdów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endParaRPr lang="pl-PL" sz="2800" b="1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99592" y="1484784"/>
            <a:ext cx="8136904" cy="486658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33CC"/>
                </a:solidFill>
              </a:rPr>
              <a:t>1. Organizacje pozarządowe w Polsce; </a:t>
            </a:r>
            <a:r>
              <a:rPr lang="pl-PL" dirty="0" smtClean="0">
                <a:solidFill>
                  <a:schemeClr val="tx1"/>
                </a:solidFill>
              </a:rPr>
              <a:t>3-17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b="1" dirty="0">
                <a:solidFill>
                  <a:srgbClr val="0033CC"/>
                </a:solidFill>
              </a:rPr>
              <a:t>2</a:t>
            </a:r>
            <a:r>
              <a:rPr lang="pl-PL" b="1" dirty="0" smtClean="0">
                <a:solidFill>
                  <a:srgbClr val="0033CC"/>
                </a:solidFill>
              </a:rPr>
              <a:t>. Media społecznościowe; </a:t>
            </a:r>
            <a:r>
              <a:rPr lang="pl-PL" dirty="0" smtClean="0">
                <a:solidFill>
                  <a:schemeClr val="tx1"/>
                </a:solidFill>
              </a:rPr>
              <a:t>18</a:t>
            </a:r>
            <a:r>
              <a:rPr lang="pl-PL" dirty="0">
                <a:solidFill>
                  <a:schemeClr val="tx1"/>
                </a:solidFill>
              </a:rPr>
              <a:t>-</a:t>
            </a:r>
            <a:r>
              <a:rPr lang="pl-PL" dirty="0" smtClean="0">
                <a:solidFill>
                  <a:schemeClr val="tx1"/>
                </a:solidFill>
              </a:rPr>
              <a:t>29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b="1" dirty="0">
                <a:solidFill>
                  <a:srgbClr val="0033CC"/>
                </a:solidFill>
              </a:rPr>
              <a:t>3</a:t>
            </a:r>
            <a:r>
              <a:rPr lang="pl-PL" b="1" dirty="0" smtClean="0">
                <a:solidFill>
                  <a:srgbClr val="0033CC"/>
                </a:solidFill>
              </a:rPr>
              <a:t>. Kościoły i związki wyznaniowe w Polsce; </a:t>
            </a:r>
            <a:r>
              <a:rPr lang="pl-PL" dirty="0" smtClean="0">
                <a:solidFill>
                  <a:schemeClr val="tx1"/>
                </a:solidFill>
              </a:rPr>
              <a:t>30</a:t>
            </a:r>
            <a:r>
              <a:rPr lang="pl-PL" dirty="0">
                <a:solidFill>
                  <a:schemeClr val="tx1"/>
                </a:solidFill>
              </a:rPr>
              <a:t>-</a:t>
            </a:r>
            <a:r>
              <a:rPr lang="pl-PL" dirty="0" smtClean="0">
                <a:solidFill>
                  <a:schemeClr val="tx1"/>
                </a:solidFill>
              </a:rPr>
              <a:t>33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33CC"/>
                </a:solidFill>
              </a:rPr>
              <a:t>4</a:t>
            </a:r>
            <a:r>
              <a:rPr lang="pl-PL" b="1" dirty="0" smtClean="0">
                <a:solidFill>
                  <a:srgbClr val="0033CC"/>
                </a:solidFill>
              </a:rPr>
              <a:t>. Partie polityczne na polskiej scenie politycznej;</a:t>
            </a:r>
            <a:r>
              <a:rPr lang="pl-PL" dirty="0">
                <a:solidFill>
                  <a:srgbClr val="0033CC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34</a:t>
            </a:r>
            <a:r>
              <a:rPr lang="pl-PL" dirty="0">
                <a:solidFill>
                  <a:schemeClr val="tx1"/>
                </a:solidFill>
              </a:rPr>
              <a:t>-</a:t>
            </a:r>
            <a:r>
              <a:rPr lang="pl-PL" dirty="0" smtClean="0">
                <a:solidFill>
                  <a:schemeClr val="tx1"/>
                </a:solidFill>
              </a:rPr>
              <a:t>40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33CC"/>
                </a:solidFill>
              </a:rPr>
              <a:t>5</a:t>
            </a:r>
            <a:r>
              <a:rPr lang="pl-PL" b="1" dirty="0" smtClean="0">
                <a:solidFill>
                  <a:srgbClr val="0033CC"/>
                </a:solidFill>
              </a:rPr>
              <a:t>. Kampanie wyborcze;</a:t>
            </a:r>
            <a:r>
              <a:rPr lang="pl-PL" dirty="0">
                <a:solidFill>
                  <a:srgbClr val="0033CC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41-49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0033CC"/>
                </a:solidFill>
              </a:rPr>
              <a:t>6. Etyka dziennikarska;</a:t>
            </a:r>
            <a:r>
              <a:rPr lang="pl-PL" dirty="0">
                <a:solidFill>
                  <a:srgbClr val="0033CC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50-60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pl-PL" b="1" dirty="0">
                <a:solidFill>
                  <a:srgbClr val="0033CC"/>
                </a:solidFill>
              </a:rPr>
              <a:t>7</a:t>
            </a:r>
            <a:r>
              <a:rPr lang="pl-PL" b="1" dirty="0" smtClean="0">
                <a:solidFill>
                  <a:srgbClr val="0033CC"/>
                </a:solidFill>
              </a:rPr>
              <a:t>. Patologie życia publicznego w Polsce;</a:t>
            </a:r>
            <a:r>
              <a:rPr lang="pl-PL" dirty="0">
                <a:solidFill>
                  <a:srgbClr val="0033CC"/>
                </a:solidFill>
              </a:rPr>
              <a:t> </a:t>
            </a:r>
            <a:r>
              <a:rPr lang="pl-PL" dirty="0" smtClean="0">
                <a:solidFill>
                  <a:schemeClr val="tx1"/>
                </a:solidFill>
              </a:rPr>
              <a:t>61-70</a:t>
            </a:r>
            <a:endParaRPr lang="pl-PL" b="1" dirty="0" smtClean="0">
              <a:solidFill>
                <a:srgbClr val="0070C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b="1" dirty="0">
                <a:solidFill>
                  <a:srgbClr val="0033CC"/>
                </a:solidFill>
              </a:rPr>
              <a:t>8</a:t>
            </a:r>
            <a:r>
              <a:rPr lang="pl-PL" b="1" dirty="0" smtClean="0">
                <a:solidFill>
                  <a:srgbClr val="0033CC"/>
                </a:solidFill>
              </a:rPr>
              <a:t>. Opinia publiczna; </a:t>
            </a:r>
            <a:r>
              <a:rPr lang="pl-PL" dirty="0" smtClean="0">
                <a:solidFill>
                  <a:schemeClr val="tx1"/>
                </a:solidFill>
              </a:rPr>
              <a:t>71-78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b="1" dirty="0" smtClean="0">
                <a:solidFill>
                  <a:schemeClr val="tx1"/>
                </a:solidFill>
              </a:rPr>
              <a:t>    Bibliografia; </a:t>
            </a:r>
            <a:r>
              <a:rPr lang="pl-PL" dirty="0" smtClean="0">
                <a:solidFill>
                  <a:schemeClr val="tx1"/>
                </a:solidFill>
              </a:rPr>
              <a:t>79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191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71414"/>
            <a:ext cx="6408712" cy="90931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214422"/>
            <a:ext cx="8393016" cy="5136949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Facebook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Strona ta jest odwiedzana przez ponad miliard internautów dziennie, przez co stała się jednym z największych nośników danych o użytkownikach w sieci.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dirty="0" err="1" smtClean="0">
                <a:solidFill>
                  <a:srgbClr val="002060"/>
                </a:solidFill>
              </a:rPr>
              <a:t>Facebook</a:t>
            </a:r>
            <a:r>
              <a:rPr lang="pl-PL" dirty="0" smtClean="0">
                <a:solidFill>
                  <a:srgbClr val="002060"/>
                </a:solidFill>
              </a:rPr>
              <a:t> to platforma, na której można dzielić się treścią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ze znajomymi, organizować wydarzenia, obserwować świat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prowadzić rozbudowane kampanie reklamowe,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przez co jest tak popularna i chętnie wykorzystywana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nie tylko przez osoby prywatne, ale także wiele firm. 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740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6408712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285860"/>
            <a:ext cx="8572528" cy="5065511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Twitter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	</a:t>
            </a:r>
            <a:r>
              <a:rPr lang="pl-PL" dirty="0" err="1" smtClean="0">
                <a:solidFill>
                  <a:srgbClr val="002060"/>
                </a:solidFill>
              </a:rPr>
              <a:t>Tweet</a:t>
            </a:r>
            <a:r>
              <a:rPr lang="pl-PL" dirty="0" smtClean="0">
                <a:solidFill>
                  <a:srgbClr val="002060"/>
                </a:solidFill>
              </a:rPr>
              <a:t>, czyli po prostu wpis na </a:t>
            </a:r>
            <a:r>
              <a:rPr lang="pl-PL" dirty="0" err="1" smtClean="0">
                <a:solidFill>
                  <a:srgbClr val="002060"/>
                </a:solidFill>
              </a:rPr>
              <a:t>Twitterze</a:t>
            </a:r>
            <a:r>
              <a:rPr lang="pl-PL" dirty="0" smtClean="0">
                <a:solidFill>
                  <a:srgbClr val="002060"/>
                </a:solidFill>
              </a:rPr>
              <a:t>, to krótki opis/post,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który może składać się maksymalnie ze 140 znaków.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Ten portal </a:t>
            </a:r>
            <a:r>
              <a:rPr lang="pl-PL" dirty="0" err="1" smtClean="0">
                <a:solidFill>
                  <a:srgbClr val="002060"/>
                </a:solidFill>
              </a:rPr>
              <a:t>społecznościowy</a:t>
            </a:r>
            <a:r>
              <a:rPr lang="pl-PL" dirty="0" smtClean="0">
                <a:solidFill>
                  <a:srgbClr val="002060"/>
                </a:solidFill>
              </a:rPr>
              <a:t> służy do zamieszczania chwytliwych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jednocześnie wyczerpujących temat wpisów, które następnie mogą kierować dalej, oczywiście jeśli do takiego postu dołączymy link.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Jest jeszcze jedna charakterystyczna rzecz dla tego serwisu - używanie </a:t>
            </a:r>
            <a:r>
              <a:rPr lang="pl-PL" dirty="0" err="1" smtClean="0">
                <a:solidFill>
                  <a:srgbClr val="002060"/>
                </a:solidFill>
              </a:rPr>
              <a:t>hashtagów</a:t>
            </a:r>
            <a:r>
              <a:rPr lang="pl-PL" dirty="0" smtClean="0">
                <a:solidFill>
                  <a:srgbClr val="002060"/>
                </a:solidFill>
              </a:rPr>
              <a:t> w zamieszczanych wpisach, które pozwalają użytkownikom dużo szybciej natrafić np. na twój post, poruszający konkretny temat.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64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28736"/>
            <a:ext cx="8280920" cy="492263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Instagram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dirty="0" err="1" smtClean="0">
                <a:solidFill>
                  <a:srgbClr val="002060"/>
                </a:solidFill>
              </a:rPr>
              <a:t>Instagram</a:t>
            </a:r>
            <a:r>
              <a:rPr lang="pl-PL" dirty="0" smtClean="0">
                <a:solidFill>
                  <a:srgbClr val="002060"/>
                </a:solidFill>
              </a:rPr>
              <a:t> to jeden z najpopularniejszych i najczęściej używanych serwisów do publikacji zdjęć i krótkich filmików.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Jest także jednym z głównych kanałów, na których znani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lubiani (</a:t>
            </a:r>
            <a:r>
              <a:rPr lang="pl-PL" dirty="0" err="1" smtClean="0">
                <a:solidFill>
                  <a:srgbClr val="002060"/>
                </a:solidFill>
              </a:rPr>
              <a:t>celebryci</a:t>
            </a:r>
            <a:r>
              <a:rPr lang="pl-PL" dirty="0" smtClean="0">
                <a:solidFill>
                  <a:srgbClr val="002060"/>
                </a:solidFill>
              </a:rPr>
              <a:t>, </a:t>
            </a:r>
            <a:r>
              <a:rPr lang="pl-PL" dirty="0" err="1" smtClean="0">
                <a:solidFill>
                  <a:srgbClr val="002060"/>
                </a:solidFill>
              </a:rPr>
              <a:t>blogerzy</a:t>
            </a:r>
            <a:r>
              <a:rPr lang="pl-PL" dirty="0" smtClean="0">
                <a:solidFill>
                  <a:srgbClr val="002060"/>
                </a:solidFill>
              </a:rPr>
              <a:t>, </a:t>
            </a:r>
            <a:r>
              <a:rPr lang="pl-PL" dirty="0" err="1" smtClean="0">
                <a:solidFill>
                  <a:srgbClr val="002060"/>
                </a:solidFill>
              </a:rPr>
              <a:t>vlogerzy</a:t>
            </a:r>
            <a:r>
              <a:rPr lang="pl-PL" dirty="0" smtClean="0">
                <a:solidFill>
                  <a:srgbClr val="002060"/>
                </a:solidFill>
              </a:rPr>
              <a:t>) reklamują produkty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usługi popularnych marek.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Zasada działania serwisu jest prosta: robimy zdjęcie, dobieramy efekty i nakładamy filtry, </a:t>
            </a:r>
            <a:r>
              <a:rPr lang="pl-PL" dirty="0" err="1" smtClean="0">
                <a:solidFill>
                  <a:srgbClr val="002060"/>
                </a:solidFill>
              </a:rPr>
              <a:t>hashtagujemy</a:t>
            </a:r>
            <a:r>
              <a:rPr lang="pl-PL" dirty="0" smtClean="0">
                <a:solidFill>
                  <a:srgbClr val="002060"/>
                </a:solidFill>
              </a:rPr>
              <a:t> i publikujemy.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357298"/>
            <a:ext cx="8280920" cy="499407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Youtube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Powstał w 2005 roku, a jego głównym celem jest udostępnianie i oglądanie materiałów wideo.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Serwis ten nieustannie zyskuje na popularności. Wiele marek już dawno zauważyło rosnącą grupę użytkowników </a:t>
            </a:r>
            <a:r>
              <a:rPr lang="pl-PL" dirty="0" err="1" smtClean="0">
                <a:solidFill>
                  <a:srgbClr val="002060"/>
                </a:solidFill>
              </a:rPr>
              <a:t>YouTube’a</a:t>
            </a:r>
            <a:r>
              <a:rPr lang="pl-PL" dirty="0" smtClean="0">
                <a:solidFill>
                  <a:srgbClr val="002060"/>
                </a:solidFill>
              </a:rPr>
              <a:t>, a tym samym dostrzegło jego potencjał reklamowy.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Portal ten pozwala na subskrypcję ulubionych kanałów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oraz wystawianie komentarzy do zamieszczanych tam treści. </a:t>
            </a:r>
            <a:r>
              <a:rPr lang="pl-PL" dirty="0" err="1" smtClean="0">
                <a:solidFill>
                  <a:srgbClr val="002060"/>
                </a:solidFill>
              </a:rPr>
              <a:t>YouTube</a:t>
            </a:r>
            <a:r>
              <a:rPr lang="pl-PL" dirty="0" smtClean="0">
                <a:solidFill>
                  <a:srgbClr val="002060"/>
                </a:solidFill>
              </a:rPr>
              <a:t> to po </a:t>
            </a:r>
            <a:r>
              <a:rPr lang="pl-PL" dirty="0" err="1" smtClean="0">
                <a:solidFill>
                  <a:srgbClr val="002060"/>
                </a:solidFill>
              </a:rPr>
              <a:t>Google’u</a:t>
            </a:r>
            <a:r>
              <a:rPr lang="pl-PL" dirty="0" smtClean="0">
                <a:solidFill>
                  <a:srgbClr val="002060"/>
                </a:solidFill>
              </a:rPr>
              <a:t> druga, największa wyszukiwarka.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500174"/>
            <a:ext cx="8280920" cy="4851197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Linkedln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Założony w 2000 roku portal </a:t>
            </a:r>
            <a:r>
              <a:rPr lang="pl-PL" dirty="0" err="1" smtClean="0">
                <a:solidFill>
                  <a:srgbClr val="002060"/>
                </a:solidFill>
              </a:rPr>
              <a:t>społecznościowy</a:t>
            </a:r>
            <a:r>
              <a:rPr lang="pl-PL" dirty="0" smtClean="0">
                <a:solidFill>
                  <a:srgbClr val="002060"/>
                </a:solidFill>
              </a:rPr>
              <a:t>, który specjalizuje się w kontaktach zawodowych i biznesowych.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Jest to też największa na świecie sieć profesjonalna, gdzie profile prowadzą nie tylko osoby prywatne, które skrupulatnie przez lata budują tu swoje idealne CV, ale także </a:t>
            </a:r>
            <a:r>
              <a:rPr lang="pl-PL" dirty="0" err="1" smtClean="0">
                <a:solidFill>
                  <a:srgbClr val="002060"/>
                </a:solidFill>
              </a:rPr>
              <a:t>headhunterzy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firmy, którzy chcą usprawnić proces rekrutacji oraz zbudować profesjonalny wizerunek przedsiębiorstwa.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428736"/>
            <a:ext cx="8572528" cy="4922635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b="1" dirty="0" smtClean="0">
                <a:solidFill>
                  <a:srgbClr val="002060"/>
                </a:solidFill>
              </a:rPr>
              <a:t>Google Plus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Powstał w 2011 roku. W jego ramach możemy tworzyć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kręgi znajomych, dzielić się informacjami czy prowadzić </a:t>
            </a:r>
            <a:r>
              <a:rPr lang="pl-PL" dirty="0" err="1" smtClean="0">
                <a:solidFill>
                  <a:srgbClr val="002060"/>
                </a:solidFill>
              </a:rPr>
              <a:t>wideospotkania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357298"/>
            <a:ext cx="8429684" cy="499407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Pinterest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Tablice inspiracji - dwa słowa, którymi można spróbować podsumować charakterystykę tego serwisu.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</a:t>
            </a:r>
            <a:r>
              <a:rPr lang="pl-PL" dirty="0" err="1" smtClean="0">
                <a:solidFill>
                  <a:srgbClr val="002060"/>
                </a:solidFill>
              </a:rPr>
              <a:t>Pinterest</a:t>
            </a:r>
            <a:r>
              <a:rPr lang="pl-PL" dirty="0" smtClean="0">
                <a:solidFill>
                  <a:srgbClr val="002060"/>
                </a:solidFill>
              </a:rPr>
              <a:t> to agregat treści wizualnych.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Użytkownicy serwisu gromadzą wiele zdjęć w poszczególnych katalogach, a następnie dzielą się nimi z pozostałymi odbiorcami, którzy mogą </a:t>
            </a:r>
            <a:r>
              <a:rPr lang="pl-PL" dirty="0" err="1" smtClean="0">
                <a:solidFill>
                  <a:srgbClr val="002060"/>
                </a:solidFill>
              </a:rPr>
              <a:t>lajkować</a:t>
            </a:r>
            <a:r>
              <a:rPr lang="pl-PL" dirty="0" smtClean="0">
                <a:solidFill>
                  <a:srgbClr val="002060"/>
                </a:solidFill>
              </a:rPr>
              <a:t> i komentować materiały. 	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124744"/>
            <a:ext cx="8393016" cy="5226627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Snapchat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Szczególnie popularny wśród młodego pokolenia.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Głównym celem aplikacji jest udostępnienie możliwości szybkiego przesyłania plików multimedialnych, które w równie szybki sposób znikają z historii serwisu i przestają być widoczne dla użytkowników.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Serwis oferuje takie narzędzia jak </a:t>
            </a:r>
            <a:r>
              <a:rPr lang="pl-PL" dirty="0" err="1" smtClean="0">
                <a:solidFill>
                  <a:srgbClr val="002060"/>
                </a:solidFill>
              </a:rPr>
              <a:t>geofiltry</a:t>
            </a:r>
            <a:r>
              <a:rPr lang="pl-PL" dirty="0" smtClean="0">
                <a:solidFill>
                  <a:srgbClr val="002060"/>
                </a:solidFill>
              </a:rPr>
              <a:t> czy maski, które pozwalają użytkownikom na jeszcze ciekawsze przedstawienie publikowanych treści. </a:t>
            </a:r>
            <a:endParaRPr lang="pl-PL" sz="20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124744"/>
            <a:ext cx="8572528" cy="5226627"/>
          </a:xfrm>
        </p:spPr>
        <p:txBody>
          <a:bodyPr/>
          <a:lstStyle/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Tumblr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To platforma </a:t>
            </a:r>
            <a:r>
              <a:rPr lang="pl-PL" dirty="0" err="1" smtClean="0">
                <a:solidFill>
                  <a:srgbClr val="002060"/>
                </a:solidFill>
              </a:rPr>
              <a:t>mikroblogowa</a:t>
            </a:r>
            <a:r>
              <a:rPr lang="pl-PL" dirty="0" smtClean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Można dodawać na niej zdjęcia, filmy, cytaty, notatki lub muzykę. Użytkownicy serwisu mogą udostępniać dalej publikowane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przez siebie treści, komentować czyjeś posty, </a:t>
            </a:r>
            <a:r>
              <a:rPr lang="pl-PL" dirty="0" err="1" smtClean="0">
                <a:solidFill>
                  <a:srgbClr val="002060"/>
                </a:solidFill>
              </a:rPr>
              <a:t>lajkować</a:t>
            </a:r>
            <a:r>
              <a:rPr lang="pl-PL" dirty="0" smtClean="0">
                <a:solidFill>
                  <a:srgbClr val="002060"/>
                </a:solidFill>
              </a:rPr>
              <a:t> inne wpisy oraz dostosowywać wygląd swoich </a:t>
            </a:r>
            <a:r>
              <a:rPr lang="pl-PL" dirty="0" err="1" smtClean="0">
                <a:solidFill>
                  <a:srgbClr val="002060"/>
                </a:solidFill>
              </a:rPr>
              <a:t>mikroblogów</a:t>
            </a:r>
            <a:r>
              <a:rPr lang="pl-PL" dirty="0" smtClean="0">
                <a:solidFill>
                  <a:srgbClr val="002060"/>
                </a:solidFill>
              </a:rPr>
              <a:t> do własnych koncepcji. </a:t>
            </a: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562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0"/>
            <a:ext cx="6408712" cy="98072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Media społecznościowe</a:t>
            </a:r>
            <a:br>
              <a:rPr lang="pl-PL" sz="2800" b="1" dirty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600" b="1" dirty="0" smtClean="0">
                <a:solidFill>
                  <a:srgbClr val="C00000"/>
                </a:solidFill>
              </a:rPr>
              <a:t>                   </a:t>
            </a:r>
            <a:r>
              <a:rPr lang="pl-PL" sz="2600" dirty="0" smtClean="0">
                <a:solidFill>
                  <a:srgbClr val="C00000"/>
                </a:solidFill>
              </a:rPr>
              <a:t>Portale </a:t>
            </a:r>
            <a:r>
              <a:rPr lang="pl-PL" sz="2600" dirty="0" err="1" smtClean="0">
                <a:solidFill>
                  <a:srgbClr val="C00000"/>
                </a:solidFill>
              </a:rPr>
              <a:t>społecznościowe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124744"/>
            <a:ext cx="8393016" cy="5226627"/>
          </a:xfrm>
        </p:spPr>
        <p:txBody>
          <a:bodyPr/>
          <a:lstStyle/>
          <a:p>
            <a:pPr>
              <a:buNone/>
            </a:pP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err="1" smtClean="0">
                <a:solidFill>
                  <a:srgbClr val="002060"/>
                </a:solidFill>
              </a:rPr>
              <a:t>Periscope</a:t>
            </a:r>
            <a:endParaRPr lang="pl-PL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Aplikacja ta umożliwia użytkownikowi </a:t>
            </a:r>
            <a:r>
              <a:rPr lang="pl-PL" dirty="0">
                <a:solidFill>
                  <a:srgbClr val="002060"/>
                </a:solidFill>
              </a:rPr>
              <a:t>z urządzenia </a:t>
            </a:r>
            <a:r>
              <a:rPr lang="pl-PL" dirty="0" smtClean="0">
                <a:solidFill>
                  <a:srgbClr val="002060"/>
                </a:solidFill>
              </a:rPr>
              <a:t>mobilnego transmisję na żywo tego, co w danym momencie robi.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   Zamiast zamieszczania zdjęcia z wydarzenia, w którym bierzemy udział, możemy udostępnić transmisję live.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Relację na żywo można nadawać nie tylko dla wszystkich obserwujących profil, ale także dla wybranej grupy,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która otrzyma informację o początku nadawania. </a:t>
            </a:r>
            <a:endParaRPr lang="pl-PL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29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13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6624736" cy="837876"/>
          </a:xfrm>
        </p:spPr>
        <p:txBody>
          <a:bodyPr/>
          <a:lstStyle/>
          <a:p>
            <a:pPr marL="0" indent="0">
              <a:spcAft>
                <a:spcPts val="0"/>
              </a:spcAft>
            </a:pPr>
            <a:r>
              <a:rPr lang="pl-PL" sz="2800" dirty="0" smtClean="0">
                <a:solidFill>
                  <a:srgbClr val="0033CC"/>
                </a:solidFill>
              </a:rPr>
              <a:t>Temat 1:</a:t>
            </a:r>
            <a:r>
              <a:rPr lang="pl-PL" sz="2800" b="1" dirty="0" smtClean="0">
                <a:solidFill>
                  <a:srgbClr val="0033CC"/>
                </a:solidFill>
              </a:rPr>
              <a:t> Organizacje pozarządowe w Polsce</a:t>
            </a:r>
            <a:br>
              <a:rPr lang="pl-PL" sz="2800" b="1" dirty="0" smtClean="0">
                <a:solidFill>
                  <a:srgbClr val="0033CC"/>
                </a:solidFill>
              </a:rPr>
            </a:br>
            <a:r>
              <a:rPr lang="pl-PL" sz="2800" b="1" dirty="0" smtClean="0">
                <a:solidFill>
                  <a:srgbClr val="0033CC"/>
                </a:solidFill>
              </a:rPr>
              <a:t> 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i="1" dirty="0" smtClean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</a:t>
            </a:r>
            <a: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6" name="Symbol zastępczy zawartości 5" descr="Liczba NGO w Polsc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4089636" cy="3869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7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6552728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3:</a:t>
            </a:r>
            <a:r>
              <a:rPr lang="pl-PL" sz="2800" b="1" dirty="0" smtClean="0">
                <a:solidFill>
                  <a:srgbClr val="0033CC"/>
                </a:solidFill>
              </a:rPr>
              <a:t> </a:t>
            </a:r>
            <a:r>
              <a:rPr lang="pl-PL" sz="2800" b="1" dirty="0">
                <a:solidFill>
                  <a:srgbClr val="0033CC"/>
                </a:solidFill>
              </a:rPr>
              <a:t>Kościoły i związki wyznaniowe </a:t>
            </a:r>
            <a:r>
              <a:rPr lang="pl-PL" sz="2800" b="1" dirty="0" smtClean="0">
                <a:solidFill>
                  <a:srgbClr val="0033CC"/>
                </a:solidFill>
              </a:rPr>
              <a:t/>
            </a:r>
            <a:br>
              <a:rPr lang="pl-PL" sz="2800" b="1" dirty="0" smtClean="0">
                <a:solidFill>
                  <a:srgbClr val="0033CC"/>
                </a:solidFill>
              </a:rPr>
            </a:br>
            <a:r>
              <a:rPr lang="pl-PL" sz="2800" b="1" dirty="0" smtClean="0">
                <a:solidFill>
                  <a:srgbClr val="0033CC"/>
                </a:solidFill>
              </a:rPr>
              <a:t>                              w Polsce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30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132856"/>
            <a:ext cx="40005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6500858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Kościoły i związki </a:t>
            </a:r>
            <a:r>
              <a:rPr lang="pl-PL" sz="2800" b="1" dirty="0" smtClean="0">
                <a:solidFill>
                  <a:srgbClr val="0070C0"/>
                </a:solidFill>
              </a:rPr>
              <a:t>wyznaniowe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        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42984"/>
            <a:ext cx="8280920" cy="5500726"/>
          </a:xfrm>
        </p:spPr>
        <p:txBody>
          <a:bodyPr/>
          <a:lstStyle/>
          <a:p>
            <a:pPr>
              <a:buNone/>
            </a:pPr>
            <a:r>
              <a:rPr lang="pl-PL" sz="2300" b="1" dirty="0" smtClean="0">
                <a:solidFill>
                  <a:srgbClr val="002060"/>
                </a:solidFill>
              </a:rPr>
              <a:t>Konstytucyjna wolność sumienia i religii</a:t>
            </a:r>
            <a:endParaRPr lang="pl-PL" sz="23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300" dirty="0" smtClean="0">
                <a:solidFill>
                  <a:srgbClr val="002060"/>
                </a:solidFill>
              </a:rPr>
              <a:t>Wolność sumienia i religii, gwarantowana każdemu, obejmuje: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wolność wyznawania lub przyjmowania religii według własnego wyboru,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wolność uzewnętrzniania indywidualnie lub z innymi, publicznie lub prywatnie, swojej religii przez uprawianie kultu, modlitwę, uczestniczenie w obrzędach, praktykowanie i nauczanie,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wolność posiadania świątyń i innych miejsc kultu,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prawo osób do korzystania z pomocy religijnej,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prawo do nauczania religii kościoła lub związku wyznaniowego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o uregulowanej sytuacji prawnej w szkołach, z zachowaniem wolności sumienia i religii innych osób,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2300" dirty="0" smtClean="0">
                <a:solidFill>
                  <a:srgbClr val="002060"/>
                </a:solidFill>
              </a:rPr>
              <a:t>zakaz zmuszania do uczestniczenia lub nieuczestniczenia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w praktykach religijnych,</a:t>
            </a:r>
            <a:endParaRPr lang="pl-PL" sz="2300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2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6552728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Kościoły i związki wyznaniowe </a:t>
            </a:r>
            <a:r>
              <a:rPr lang="pl-PL" sz="2800" b="1" dirty="0" smtClean="0">
                <a:solidFill>
                  <a:srgbClr val="0070C0"/>
                </a:solidFill>
              </a:rPr>
              <a:t/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       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Wolność sumienia i religii </a:t>
            </a:r>
            <a:r>
              <a:rPr lang="pl-PL" dirty="0" err="1" smtClean="0">
                <a:solidFill>
                  <a:srgbClr val="002060"/>
                </a:solidFill>
              </a:rPr>
              <a:t>cd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  <a:endParaRPr lang="pl-PL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2060"/>
                </a:solidFill>
              </a:rPr>
              <a:t>prawo rodziców do zapewnienia dzieciom wychowania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nauczania moralnego i religijnego zgodnie ze swoimi przekonaniami,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2060"/>
                </a:solidFill>
              </a:rPr>
              <a:t>zakaz zobowiązywania przez organy władzy publicznej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do ujawniania światopoglądu, przekonań religijnych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wyznania.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Każdy ma prawo do uzewnętrzniania wyznawanej przez siebie religii. Prawo to może być ograniczone jedynie w drodze ustawy.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Kościoły i związki wyznaniowe są równouprawnione.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Korzystając z zasady wolności sumienia i wyznania (religii),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wierni żadnego z wyznań nie mogą być uprzywilejowani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stosunku do osób niepodzielających danej wiary.</a:t>
            </a:r>
            <a:endParaRPr lang="pl-PL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91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42852"/>
            <a:ext cx="6552728" cy="83787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r>
              <a:rPr lang="pl-PL" sz="2800" b="1" dirty="0">
                <a:solidFill>
                  <a:srgbClr val="0070C0"/>
                </a:solidFill>
              </a:rPr>
              <a:t>Kościoły i związki wyznaniowe </a:t>
            </a:r>
            <a:r>
              <a:rPr lang="pl-PL" sz="2800" b="1" dirty="0" smtClean="0">
                <a:solidFill>
                  <a:srgbClr val="0070C0"/>
                </a:solidFill>
              </a:rPr>
              <a:t/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       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357298"/>
            <a:ext cx="8572528" cy="499407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Religia jako zjawisko społeczne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Pojęcie </a:t>
            </a:r>
            <a:r>
              <a:rPr lang="pl-PL" i="1" dirty="0" smtClean="0">
                <a:solidFill>
                  <a:srgbClr val="002060"/>
                </a:solidFill>
              </a:rPr>
              <a:t>religia</a:t>
            </a:r>
            <a:r>
              <a:rPr lang="pl-PL" dirty="0" smtClean="0">
                <a:solidFill>
                  <a:srgbClr val="002060"/>
                </a:solidFill>
              </a:rPr>
              <a:t> określa zespół </a:t>
            </a:r>
            <a:r>
              <a:rPr lang="pl-PL" b="1" dirty="0" smtClean="0">
                <a:solidFill>
                  <a:srgbClr val="002060"/>
                </a:solidFill>
              </a:rPr>
              <a:t>wierzeń</a:t>
            </a:r>
            <a:r>
              <a:rPr lang="pl-PL" dirty="0" smtClean="0">
                <a:solidFill>
                  <a:srgbClr val="002060"/>
                </a:solidFill>
              </a:rPr>
              <a:t> dotyczących świata, ludzkości i człowieka, związanych z nim zachowań oraz form organizacji społecznych.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W każdej religii wyróżnić można trzy podstawowe aspekty strukturalne: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doktrynę</a:t>
            </a:r>
            <a:r>
              <a:rPr lang="pl-PL" dirty="0" smtClean="0">
                <a:solidFill>
                  <a:srgbClr val="002060"/>
                </a:solidFill>
              </a:rPr>
              <a:t> (wierzenia, nauka wiary),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kult </a:t>
            </a:r>
            <a:r>
              <a:rPr lang="pl-PL" dirty="0" smtClean="0">
                <a:solidFill>
                  <a:srgbClr val="002060"/>
                </a:solidFill>
              </a:rPr>
              <a:t>(uzewnętrznianie pobożności, praktyki religijne, obrzędy),</a:t>
            </a:r>
          </a:p>
          <a:p>
            <a:r>
              <a:rPr lang="pl-PL" b="1" dirty="0" smtClean="0">
                <a:solidFill>
                  <a:srgbClr val="002060"/>
                </a:solidFill>
              </a:rPr>
              <a:t>organizację</a:t>
            </a:r>
            <a:r>
              <a:rPr lang="pl-PL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1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4:</a:t>
            </a:r>
            <a:r>
              <a:rPr lang="pl-PL" sz="2800" b="1" dirty="0" smtClean="0">
                <a:solidFill>
                  <a:srgbClr val="0033CC"/>
                </a:solidFill>
              </a:rPr>
              <a:t> Partie </a:t>
            </a:r>
            <a:r>
              <a:rPr lang="pl-PL" sz="2800" b="1" dirty="0">
                <a:solidFill>
                  <a:srgbClr val="0033CC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33CC"/>
                </a:solidFill>
              </a:rPr>
              <a:t> </a:t>
            </a:r>
            <a:br>
              <a:rPr lang="pl-PL" sz="2800" b="1" dirty="0" smtClean="0">
                <a:solidFill>
                  <a:srgbClr val="0033CC"/>
                </a:solidFill>
              </a:rPr>
            </a:br>
            <a:r>
              <a:rPr lang="pl-PL" sz="2800" b="1" dirty="0" smtClean="0">
                <a:solidFill>
                  <a:srgbClr val="0033CC"/>
                </a:solidFill>
              </a:rPr>
              <a:t>                       scenie </a:t>
            </a:r>
            <a:r>
              <a:rPr lang="pl-PL" sz="2800" b="1" dirty="0">
                <a:solidFill>
                  <a:srgbClr val="0033CC"/>
                </a:solidFill>
              </a:rPr>
              <a:t>politycznej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 algn="r">
              <a:buNone/>
            </a:pPr>
            <a:endParaRPr lang="pl-PL" i="1" dirty="0" smtClean="0">
              <a:solidFill>
                <a:srgbClr val="7030A0"/>
              </a:solidFill>
            </a:endParaRPr>
          </a:p>
          <a:p>
            <a:pPr algn="r">
              <a:buNone/>
            </a:pPr>
            <a:endParaRPr lang="pl-PL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34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285992"/>
            <a:ext cx="6092780" cy="317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3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42984"/>
            <a:ext cx="8460432" cy="5208387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00B050"/>
                </a:solidFill>
              </a:rPr>
              <a:t>Partia polityczna </a:t>
            </a:r>
            <a:r>
              <a:rPr lang="pl-PL" dirty="0" smtClean="0">
                <a:solidFill>
                  <a:srgbClr val="00B050"/>
                </a:solidFill>
              </a:rPr>
              <a:t>to dobrowolna organizacja, której głównym celem jest zdobycie lub utrzymanie władzy państwowej 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w celu realizacji swojego programu politycznego.</a:t>
            </a:r>
          </a:p>
          <a:p>
            <a:pPr>
              <a:buNone/>
            </a:pPr>
            <a:endParaRPr lang="pl-PL" sz="10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Cechy partii politycznych: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dobrowolne członkostwo,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istnienie i działanie sankcjonuje system regulowany przez prawo,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dążenie do realizacji własnego programu poprzez dojście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do władzy,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posiadanie środków finansowych,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istnienie struktury organizacyjnej,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silne zakorzenienie w jakiejś ideologii.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80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28596" y="1142984"/>
            <a:ext cx="8715404" cy="5429288"/>
          </a:xfrm>
        </p:spPr>
        <p:txBody>
          <a:bodyPr/>
          <a:lstStyle/>
          <a:p>
            <a:pPr>
              <a:buNone/>
            </a:pPr>
            <a:r>
              <a:rPr lang="pl-PL" sz="2100" b="1" dirty="0" smtClean="0"/>
              <a:t>	</a:t>
            </a:r>
            <a:r>
              <a:rPr lang="pl-PL" sz="2200" b="1" dirty="0" smtClean="0">
                <a:solidFill>
                  <a:srgbClr val="002060"/>
                </a:solidFill>
              </a:rPr>
              <a:t>Program </a:t>
            </a:r>
            <a:r>
              <a:rPr lang="pl-PL" sz="2200" dirty="0" smtClean="0">
                <a:solidFill>
                  <a:srgbClr val="002060"/>
                </a:solidFill>
              </a:rPr>
              <a:t>jest ważnym elementem nowoczesnego pojęcia partii politycznej. Z reguły wynika z aprobowanych przez partię założeń ideologicznych oraz zawiera odniesienia do wszystkich dziedzin życia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w państwie, takich jak: ustrój ekonomiczny, ustrój społeczno-polityczny, stosunki międzynarodowe, sposoby rozwiązywania najbardziej palących problemów społecznych. Program ma przyciągnąć potencjalnych wyborców i umocnić przekonania zwolenników partii. Nie musi być ani szeroko rozbudowany, ani zbyt konkretny i szczegółowy. Może być nawet zredukowany do tzw. </a:t>
            </a:r>
            <a:r>
              <a:rPr lang="pl-PL" sz="2200" b="1" dirty="0" smtClean="0">
                <a:solidFill>
                  <a:srgbClr val="002060"/>
                </a:solidFill>
              </a:rPr>
              <a:t>platformy wyborczej</a:t>
            </a:r>
            <a:r>
              <a:rPr lang="pl-PL" sz="2200" dirty="0" smtClean="0">
                <a:solidFill>
                  <a:srgbClr val="002060"/>
                </a:solidFill>
              </a:rPr>
              <a:t>, wyznaczającej zadania partii na stosunkowo krótki okres. Program musi formułować takie cele działania, które będą skłaniać ludzi do wstępowania w szeregi partii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i wspólnej pracy nad ich realizacją, a innych do udzielania poparcia partii w wyborach. Partia chce zrealizować swój program polityczny poprzez </a:t>
            </a:r>
            <a:r>
              <a:rPr lang="pl-PL" sz="2200" b="1" dirty="0" smtClean="0">
                <a:solidFill>
                  <a:srgbClr val="002060"/>
                </a:solidFill>
              </a:rPr>
              <a:t>zdobycie i wykonywanie władzy państwowej</a:t>
            </a:r>
            <a:r>
              <a:rPr lang="pl-PL" sz="2200" dirty="0" smtClean="0">
                <a:solidFill>
                  <a:srgbClr val="002060"/>
                </a:solidFill>
              </a:rPr>
              <a:t> – samodzielnie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lub w koalicji z innymi partiami. </a:t>
            </a:r>
          </a:p>
          <a:p>
            <a:pPr>
              <a:buNone/>
            </a:pPr>
            <a:endParaRPr lang="pl-PL" sz="2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196752"/>
            <a:ext cx="8501122" cy="51546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Funkcje partii politycznych</a:t>
            </a:r>
          </a:p>
          <a:p>
            <a:pPr>
              <a:buNone/>
            </a:pPr>
            <a:endParaRPr lang="pl-PL" sz="1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</a:rPr>
              <a:t> Funkcja kształtowania opinii społecznej </a:t>
            </a:r>
            <a:r>
              <a:rPr lang="pl-PL" dirty="0" smtClean="0">
                <a:solidFill>
                  <a:srgbClr val="002060"/>
                </a:solidFill>
              </a:rPr>
              <a:t>przejawia się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w działaniach zmierzających do pozyskania zwolenników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oraz upowszechnienia wartości reprezentowaną przez partię.</a:t>
            </a:r>
          </a:p>
          <a:p>
            <a:pPr marL="0" indent="0">
              <a:buFont typeface="Wingdings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Funkcja wyborcza</a:t>
            </a: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polega na budowaniu programów, selekcji   </a:t>
            </a:r>
            <a:b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kandydatów i uczestniczeniu w wyborach (marketing wyborczy).</a:t>
            </a:r>
          </a:p>
          <a:p>
            <a:pPr marL="0" indent="0">
              <a:buFont typeface="Wingdings" pitchFamily="2" charset="2"/>
              <a:buChar char="q"/>
            </a:pP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Funkcję rządzenia </a:t>
            </a: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realizuje partia, która wygrała wybory. </a:t>
            </a:r>
            <a:b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W konsekwencji tego samodzielnie lub w koalicji z innymi   </a:t>
            </a:r>
            <a:b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partiami obsadza decydujące stanowiska w państwie.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W warunkach państwa demokratycznego udział w rządzeniu  </a:t>
            </a:r>
            <a:b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mają również partie opozycyjne poprzez różnorodne reakcje </a:t>
            </a:r>
            <a:b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    na działanie ośrodków władzy.</a:t>
            </a:r>
            <a:endParaRPr lang="pl-PL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071546"/>
            <a:ext cx="8572528" cy="5429288"/>
          </a:xfrm>
        </p:spPr>
        <p:txBody>
          <a:bodyPr/>
          <a:lstStyle/>
          <a:p>
            <a:pPr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Status prawny partii politycznych w Polsce</a:t>
            </a:r>
          </a:p>
          <a:p>
            <a:pPr>
              <a:buNone/>
            </a:pPr>
            <a:r>
              <a:rPr lang="pl-PL" sz="2200" dirty="0" smtClean="0">
                <a:solidFill>
                  <a:srgbClr val="002060"/>
                </a:solidFill>
              </a:rPr>
              <a:t>	Istnienie partii politycznych w Polsce reguluje </a:t>
            </a:r>
            <a:r>
              <a:rPr lang="pl-PL" sz="2200" dirty="0" smtClean="0">
                <a:solidFill>
                  <a:schemeClr val="tx1"/>
                </a:solidFill>
              </a:rPr>
              <a:t>Konstytucja RP</a:t>
            </a:r>
            <a:r>
              <a:rPr lang="pl-PL" sz="2200" b="1" dirty="0" smtClean="0">
                <a:solidFill>
                  <a:srgbClr val="002060"/>
                </a:solidFill>
              </a:rPr>
              <a:t/>
            </a:r>
            <a:br>
              <a:rPr lang="pl-PL" sz="2200" b="1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oraz </a:t>
            </a:r>
            <a:r>
              <a:rPr lang="pl-PL" sz="2200" dirty="0" smtClean="0">
                <a:solidFill>
                  <a:schemeClr val="tx1"/>
                </a:solidFill>
              </a:rPr>
              <a:t>Ustawa o partiach politycznych z 27 czerwca 1997 r., </a:t>
            </a:r>
            <a:r>
              <a:rPr lang="pl-PL" sz="2200" dirty="0" smtClean="0">
                <a:solidFill>
                  <a:srgbClr val="002060"/>
                </a:solidFill>
              </a:rPr>
              <a:t>a ponadto regulaminy parlamentarne, ordynacje wyborcze, statuty i regulaminy (jako prawo autonomiczne).</a:t>
            </a:r>
          </a:p>
          <a:p>
            <a:pPr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Konstytucja: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zapewnia wolność tworzenia i funkcjonowania partii politycznych, wpływania przez nie metodami demokratycznymi na kształtowanie polityki państwa oraz określa finansowanie partii politycznych jako jawne (art. 11);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zakazuje istnienia partii odwołujących się do ideologii totalitarnych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oraz dopuszczających nienawiść narodowościową i rasową.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Wyklucza również legalność istnienia partii, które dopuszczają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przemoc w celu zdobycia władzy lub wpływu na politykę państwa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oraz przewidują utajnienie swoich struktur i członkostwa (art. 13).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83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14422"/>
            <a:ext cx="8460432" cy="5136949"/>
          </a:xfrm>
        </p:spPr>
        <p:txBody>
          <a:bodyPr/>
          <a:lstStyle/>
          <a:p>
            <a:pPr>
              <a:buNone/>
            </a:pPr>
            <a:r>
              <a:rPr lang="pl-PL" sz="2200" b="1" dirty="0" smtClean="0">
                <a:solidFill>
                  <a:srgbClr val="002060"/>
                </a:solidFill>
              </a:rPr>
              <a:t>Ustawa o partiach politycznych: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jawność struktur partii, powoływanie władz w drodze wyboru;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partia może powstać, gdy zgromadzi co najmniej 1000 podpisów </a:t>
            </a:r>
            <a:r>
              <a:rPr lang="pl-PL" sz="2200" dirty="0" smtClean="0">
                <a:solidFill>
                  <a:srgbClr val="002060"/>
                </a:solidFill>
              </a:rPr>
              <a:t/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osób </a:t>
            </a:r>
            <a:r>
              <a:rPr lang="pl-PL" sz="2200" dirty="0" smtClean="0">
                <a:solidFill>
                  <a:srgbClr val="002060"/>
                </a:solidFill>
              </a:rPr>
              <a:t>popierających powstanie partii;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członkami partii mogą być obywatele Rzeczypospolitej Polskiej,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którzy ukończyli 18 lat;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członkami partii nie mogą być: cudzoziemcy, bezpaństwowcy,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osoby prawne;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partie muszą się poddawać kontroli odpowiednich organów;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rejestracja partii odbywa się w Sądzie Okręgowym w Warszawie;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sąd dokonuje wpisu niezwłocznie, gdy wszystkie wymogi formalne zostały spełnione, a partia zyskuje osobowość prawną z chwilą wpisania do ewidencji;</a:t>
            </a:r>
          </a:p>
          <a:p>
            <a:pPr>
              <a:buNone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39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3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>
                <a:solidFill>
                  <a:srgbClr val="C00000"/>
                </a:solidFill>
              </a:rPr>
              <a:t/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600" dirty="0" smtClean="0">
                <a:solidFill>
                  <a:srgbClr val="C00000"/>
                </a:solidFill>
              </a:rPr>
              <a:t>Konstytucyjna wolność zrzeszania się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5967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sz="2300" b="1" dirty="0" smtClean="0">
                <a:solidFill>
                  <a:srgbClr val="002060"/>
                </a:solidFill>
              </a:rPr>
              <a:t>Wolność </a:t>
            </a:r>
            <a:r>
              <a:rPr lang="pl-PL" sz="2300" b="1" dirty="0">
                <a:solidFill>
                  <a:srgbClr val="002060"/>
                </a:solidFill>
              </a:rPr>
              <a:t>zrzeszania się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Dążenie do realizacji różnorodnych celów społeczeństwa obywatelskiego czy programów społecznych, politycznych, oświatowych, kulturalnych i innych wymaga wykorzystania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w szerokim zakresie zorganizowanych struktur.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Każde społeczeństwo cechuje ogromne zróżnicowanie form organizacji życia, czego wyrazem są liczne </a:t>
            </a:r>
            <a:r>
              <a:rPr lang="pl-PL" sz="2300" dirty="0" smtClean="0">
                <a:solidFill>
                  <a:srgbClr val="002060"/>
                </a:solidFill>
              </a:rPr>
              <a:t>organizacje działające </a:t>
            </a:r>
            <a:r>
              <a:rPr lang="pl-PL" sz="2300" dirty="0">
                <a:solidFill>
                  <a:srgbClr val="002060"/>
                </a:solidFill>
              </a:rPr>
              <a:t/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w różnych jego sferach.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Wolność zrzeszania się w </a:t>
            </a:r>
            <a:r>
              <a:rPr lang="pl-PL" sz="2300" b="1" dirty="0">
                <a:solidFill>
                  <a:srgbClr val="002060"/>
                </a:solidFill>
              </a:rPr>
              <a:t>stowarzyszeniach </a:t>
            </a:r>
            <a:r>
              <a:rPr lang="pl-PL" sz="2300" dirty="0" smtClean="0">
                <a:solidFill>
                  <a:srgbClr val="002060"/>
                </a:solidFill>
              </a:rPr>
              <a:t>lub </a:t>
            </a:r>
            <a:r>
              <a:rPr lang="pl-PL" sz="2300" b="1" dirty="0">
                <a:solidFill>
                  <a:srgbClr val="002060"/>
                </a:solidFill>
              </a:rPr>
              <a:t>partiach </a:t>
            </a:r>
            <a:r>
              <a:rPr lang="pl-PL" sz="2300" b="1" dirty="0" smtClean="0">
                <a:solidFill>
                  <a:srgbClr val="002060"/>
                </a:solidFill>
              </a:rPr>
              <a:t>politycznych,</a:t>
            </a:r>
            <a:r>
              <a:rPr lang="pl-PL" sz="2300" dirty="0" smtClean="0">
                <a:solidFill>
                  <a:srgbClr val="002060"/>
                </a:solidFill>
              </a:rPr>
              <a:t> </a:t>
            </a:r>
            <a:r>
              <a:rPr lang="pl-PL" sz="2300" dirty="0">
                <a:solidFill>
                  <a:srgbClr val="002060"/>
                </a:solidFill>
              </a:rPr>
              <a:t>a także powoływanie do życia </a:t>
            </a:r>
            <a:r>
              <a:rPr lang="pl-PL" sz="2300" b="1" dirty="0">
                <a:solidFill>
                  <a:srgbClr val="002060"/>
                </a:solidFill>
              </a:rPr>
              <a:t>fundacji </a:t>
            </a:r>
            <a:r>
              <a:rPr lang="pl-PL" sz="2300" dirty="0">
                <a:solidFill>
                  <a:srgbClr val="002060"/>
                </a:solidFill>
              </a:rPr>
              <a:t>stanowi przejaw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dążeń ludzkich do wspólnego realizowania określonych celów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oraz </a:t>
            </a:r>
            <a:r>
              <a:rPr lang="pl-PL" sz="2300" dirty="0">
                <a:solidFill>
                  <a:srgbClr val="002060"/>
                </a:solidFill>
              </a:rPr>
              <a:t>działania na rzecz określonej sprawy bądź idei.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Wolność zrzeszania się gwarantuje swobodę tworzenia zrzeszeń, wolność przystępowania do zrzeszeń już istniejących oraz wolność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do występowania z nich. Zrzeszenia podlegają rejestracji.</a:t>
            </a:r>
            <a:endParaRPr lang="pl-PL" sz="23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700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Partie </a:t>
            </a:r>
            <a:r>
              <a:rPr lang="pl-PL" sz="2800" b="1" dirty="0">
                <a:solidFill>
                  <a:srgbClr val="0070C0"/>
                </a:solidFill>
              </a:rPr>
              <a:t>polityczne na polskiej </a:t>
            </a:r>
            <a:r>
              <a:rPr lang="pl-PL" sz="2800" b="1" dirty="0" smtClean="0">
                <a:solidFill>
                  <a:srgbClr val="0070C0"/>
                </a:solidFill>
              </a:rPr>
              <a:t>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  scenie </a:t>
            </a:r>
            <a:r>
              <a:rPr lang="pl-PL" sz="2800" b="1" dirty="0">
                <a:solidFill>
                  <a:srgbClr val="0070C0"/>
                </a:solidFill>
              </a:rPr>
              <a:t>politycznej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071546"/>
            <a:ext cx="8572528" cy="5279825"/>
          </a:xfrm>
        </p:spPr>
        <p:txBody>
          <a:bodyPr/>
          <a:lstStyle/>
          <a:p>
            <a:r>
              <a:rPr lang="pl-PL" sz="2200" dirty="0" smtClean="0">
                <a:solidFill>
                  <a:srgbClr val="002060"/>
                </a:solidFill>
              </a:rPr>
              <a:t>partie przy rejestracji muszą dostarczyć statut, który określa cele, strukturę i zasady działania;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partie mają zakaz posiadania jednostek w zakładach pracy;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zgodność statutu i programu partii z Konstytucją orzeka Trybunał Konstytucyjny;</a:t>
            </a:r>
          </a:p>
          <a:p>
            <a:r>
              <a:rPr lang="pl-PL" sz="2200" dirty="0" smtClean="0">
                <a:solidFill>
                  <a:srgbClr val="002060"/>
                </a:solidFill>
              </a:rPr>
              <a:t>istnieje wymóg </a:t>
            </a:r>
            <a:r>
              <a:rPr lang="pl-PL" sz="2200" b="1" dirty="0" smtClean="0">
                <a:solidFill>
                  <a:srgbClr val="002060"/>
                </a:solidFill>
              </a:rPr>
              <a:t>apartyjności </a:t>
            </a:r>
            <a:r>
              <a:rPr lang="pl-PL" sz="2200" dirty="0" smtClean="0">
                <a:solidFill>
                  <a:srgbClr val="002060"/>
                </a:solidFill>
              </a:rPr>
              <a:t>– dotyczy on żołnierzy zawodowych, sędziów Sądu Najwyższego, sędziów sądów powszechnych i sądów wojskowych, prokuratorów, policjantów, funkcjonariuszy ABW, Straży Granicznej, Służby Więziennej, Służby Celnej, strażaków PSP, członków samorządowego kolegium odwoławczego, sędziów Naczelnego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i Wojewódzkich Sądów Administracyjnych, sędziów Trybunału Konstytucyjnego, Rzecznika Praw Obywatelskich, prezesa NBP, NIK, wiceprezesa, dyrektora generalnego oraz pracowników NIK, Generalnego Inspektora Ochrony Danych Osobowych, strażników straży gminnych, prezesa IPN, kierowników i pracowników Krajowego Biura Wyborczego;</a:t>
            </a:r>
          </a:p>
          <a:p>
            <a:pPr>
              <a:buNone/>
            </a:pPr>
            <a:endParaRPr lang="pl-PL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2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53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5:</a:t>
            </a:r>
            <a:r>
              <a:rPr lang="pl-PL" sz="2800" b="1" dirty="0" smtClean="0">
                <a:solidFill>
                  <a:srgbClr val="0033CC"/>
                </a:solidFill>
              </a:rPr>
              <a:t> Kampanie wyborcze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41</a:t>
            </a:fld>
            <a:endParaRPr lang="pl-PL" dirty="0"/>
          </a:p>
        </p:txBody>
      </p:sp>
      <p:pic>
        <p:nvPicPr>
          <p:cNvPr id="1026" name="Picture 2" descr="C:\Users\Janusz\Desktop\wybory_krzyzyk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348429" cy="4221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932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196752"/>
            <a:ext cx="8572528" cy="51546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	</a:t>
            </a:r>
            <a:r>
              <a:rPr lang="pl-PL" b="1" dirty="0" smtClean="0">
                <a:solidFill>
                  <a:srgbClr val="00B050"/>
                </a:solidFill>
              </a:rPr>
              <a:t>Kampania wyborcza </a:t>
            </a:r>
            <a:r>
              <a:rPr lang="pl-PL" dirty="0" smtClean="0">
                <a:solidFill>
                  <a:srgbClr val="00B050"/>
                </a:solidFill>
              </a:rPr>
              <a:t>– akcja polityczna i organizacyjna związana </a:t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z przeprowadzeniem wyborów do organów przedstawicielskich; trwa od chwili zarządzenia wyborów do zakończenia czynności wyborczych.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We współczesnych demokracjach znaczenie kampanii wyborczych jest ogromne; partie polityczne, nie mogąc liczyć na stałość sympatii politycznych, każdorazowo muszą zabiegać o poparcie, tym bardziej, że o wyniku wyborów decydują często ludzie niezdecydowani.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2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357298"/>
            <a:ext cx="8533042" cy="4994073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Agitacją wyborczą</a:t>
            </a:r>
            <a:r>
              <a:rPr lang="pl-PL" dirty="0" smtClean="0">
                <a:solidFill>
                  <a:srgbClr val="002060"/>
                </a:solidFill>
              </a:rPr>
              <a:t> jest publiczne nakłanianie lub zachęcanie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do głosowania w określony sposób, w tym w szczególności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do głosowania na kandydata określonego komitetu wyborczego.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Agitację wyborczą może prowadzić każdy komitet wyborczy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każdy wyborca, w tym zbierać podpisy popierające zgłoszenia kandydatów po uzyskaniu pisemnej zgody pełnomocnika wyborczego.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Podpisy można zbierać w miejscu, czasie i w sposób wykluczający stosowanie jakichkolwiek nacisków zmierzających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do ich wymuszenia.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Zbieranie lub składanie podpisów w zamian za korzyść majątkową lub osobistą jest zabronione. 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718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196752"/>
            <a:ext cx="8501090" cy="51546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Zabrania się prowadzenia agitacji wyborczej</a:t>
            </a:r>
            <a:r>
              <a:rPr lang="pl-PL" dirty="0" smtClean="0">
                <a:solidFill>
                  <a:srgbClr val="002060"/>
                </a:solidFill>
              </a:rPr>
              <a:t>: </a:t>
            </a:r>
          </a:p>
          <a:p>
            <a:pPr lvl="0"/>
            <a:r>
              <a:rPr lang="pl-PL" dirty="0" smtClean="0">
                <a:solidFill>
                  <a:srgbClr val="002060"/>
                </a:solidFill>
              </a:rPr>
              <a:t>na terenie urzędów administracji rządowej i administracji samorządu terytorialnego oraz sądów; </a:t>
            </a:r>
          </a:p>
          <a:p>
            <a:pPr lvl="0"/>
            <a:r>
              <a:rPr lang="pl-PL" dirty="0" smtClean="0">
                <a:solidFill>
                  <a:srgbClr val="002060"/>
                </a:solidFill>
              </a:rPr>
              <a:t>na terenie zakładów pracy w sposób i formach zakłócających normalne funkcjonowanie; </a:t>
            </a:r>
          </a:p>
          <a:p>
            <a:pPr lvl="0"/>
            <a:r>
              <a:rPr lang="pl-PL" dirty="0" smtClean="0">
                <a:solidFill>
                  <a:srgbClr val="002060"/>
                </a:solidFill>
              </a:rPr>
              <a:t>na terenie jednostek wojskowych i innych jednostek organizacyjnych podległych Ministrowi Obrony Narodowej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oraz oddziałów obrony cywilnej, a także skoszarowanych jednostek podległych ministrowi właściwemu do spraw wewnętrznych. </a:t>
            </a:r>
          </a:p>
          <a:p>
            <a:pPr lvl="0"/>
            <a:r>
              <a:rPr lang="pl-PL" dirty="0" smtClean="0">
                <a:solidFill>
                  <a:srgbClr val="002060"/>
                </a:solidFill>
              </a:rPr>
              <a:t>na terenie szkół wobec uczniów.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61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 </a:t>
            </a:r>
            <a:r>
              <a:rPr lang="pl-PL" sz="2800" b="1" dirty="0" smtClean="0">
                <a:solidFill>
                  <a:srgbClr val="0070C0"/>
                </a:solidFill>
              </a:rPr>
              <a:t>Kampanie wyborcze</a:t>
            </a:r>
            <a:endParaRPr lang="pl-PL" sz="2600" dirty="0">
              <a:solidFill>
                <a:srgbClr val="0070C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412776"/>
            <a:ext cx="8393016" cy="493859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Za agitację wyborczą </a:t>
            </a:r>
            <a:r>
              <a:rPr lang="pl-PL" u="sng" dirty="0" smtClean="0">
                <a:solidFill>
                  <a:srgbClr val="002060"/>
                </a:solidFill>
              </a:rPr>
              <a:t>nie uznaje się </a:t>
            </a:r>
            <a:r>
              <a:rPr lang="pl-PL" dirty="0" smtClean="0">
                <a:solidFill>
                  <a:srgbClr val="002060"/>
                </a:solidFill>
              </a:rPr>
              <a:t>prowadzonych przez szkołę zajęć z zakresu edukacji obywatelskiej polegającej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 upowszechnianiu wśród uczniów wiedzy o prawach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obowiązkach obywateli, znaczeniu wyborów w funkcjonowaniu demokratycznego państwa prawnego oraz zasadach organizacji wyborów. 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38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214422"/>
            <a:ext cx="8393016" cy="5136949"/>
          </a:xfrm>
        </p:spPr>
        <p:txBody>
          <a:bodyPr/>
          <a:lstStyle/>
          <a:p>
            <a:pPr>
              <a:buNone/>
            </a:pPr>
            <a:r>
              <a:rPr lang="pl-PL" b="1" dirty="0" smtClean="0"/>
              <a:t>	</a:t>
            </a:r>
            <a:r>
              <a:rPr lang="pl-PL" b="1" dirty="0" smtClean="0">
                <a:solidFill>
                  <a:srgbClr val="002060"/>
                </a:solidFill>
              </a:rPr>
              <a:t>Materiałem wyborczym</a:t>
            </a:r>
            <a:r>
              <a:rPr lang="pl-PL" dirty="0" smtClean="0">
                <a:solidFill>
                  <a:srgbClr val="002060"/>
                </a:solidFill>
              </a:rPr>
              <a:t> jest każdy pochodzący od komitetu wyborczego upubliczniony i utrwalony przekaz informacji mający związek z zarządzonymi wyborami.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Materiały wyborcze powinny zawierać wyraźne oznaczenie komitetu wyborczego, od którego pochodzą.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Materiały wyborcze podlegają ochronie prawnej.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Na ścianach budynków, przystankach komunikacji publicznej, tablicach i słupach ogłoszeniowych, ogrodzeniach, latarniach, urządzeniach energetycznych, telekomunikacyjnych i innych można umieszczać plakaty i hasła wyborcze wyłącznie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po uzyskaniu zgody właściciela lub zarządcy nieruchomości, obiektu albo urządzenia. 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428736"/>
            <a:ext cx="8393016" cy="4922635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Plakaty i hasła wyborcze należy umieszczać w taki sposób,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aby można je było usunąć bez powodowania szkód.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Informacje, komunikaty, apele i hasła wyborcze ogłaszane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prasie drukowanej na koszt komitetów wyborczych muszą zawierać wskazanie, przez kogo są opłacane i od kogo pochodzą.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00034" y="1142984"/>
            <a:ext cx="8572560" cy="5286412"/>
          </a:xfrm>
        </p:spPr>
        <p:txBody>
          <a:bodyPr/>
          <a:lstStyle/>
          <a:p>
            <a:pPr>
              <a:buNone/>
            </a:pPr>
            <a:r>
              <a:rPr lang="pl-PL" sz="2000" dirty="0" smtClean="0">
                <a:solidFill>
                  <a:srgbClr val="002060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Komitety wyborcze mają prawo prowadzenia agitacji wyborczej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w programach publicznych i niepublicznych nadawców radiowych i telewizyjnych, w formie audycji wyborczych.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b="1" dirty="0" smtClean="0">
                <a:solidFill>
                  <a:srgbClr val="002060"/>
                </a:solidFill>
              </a:rPr>
              <a:t>Audycją wyborczą </a:t>
            </a:r>
            <a:r>
              <a:rPr lang="pl-PL" dirty="0" smtClean="0">
                <a:solidFill>
                  <a:srgbClr val="002060"/>
                </a:solidFill>
              </a:rPr>
              <a:t>jest część programu radiowego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telewizyjnego, niepochodząca od nadawcy, stanowiąca odrębną całość ze względu na treść lub formę.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Publiczni nadawcy radiowi i telewizyjni zapewniają Państwowej Komisji Wyborczej oraz komisarzom wyborczym, w okresie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od dnia ogłoszenia aktu o zarządzeniu wyborów do dnia głosowania włącznie, możliwość przedstawienia nieodpłatnie, odpowiednio, w programach ogólnokrajowych oraz regionalnych informacji, wyjaśnień i komunikatów związanych z zarządzonymi wyborami oraz obowiązującymi w danych wyborach przepisami prawnymi. 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Kampanie wyborcze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71472" y="1214422"/>
            <a:ext cx="8393016" cy="5136949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</a:rPr>
              <a:t>	Na 24 godziny przed dniem głosowania aż do zakończenia głosowania zabrania się podawania do publicznej wiadomości wyników przedwyborczych badań (sondaży) opinii publicznej dotyczących przewidywanych zachowań wyborczych i wyników wyborów oraz wyników sondaży wyborczych przeprowadzanych w dniu głosowania.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49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727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6408712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</a:t>
            </a:r>
            <a:r>
              <a:rPr lang="pl-PL" sz="2800" b="1" dirty="0">
                <a:solidFill>
                  <a:srgbClr val="0070C0"/>
                </a:solidFill>
              </a:rPr>
              <a:t>Polsce</a:t>
            </a:r>
            <a:r>
              <a:rPr lang="pl-PL" sz="2800" b="1" dirty="0">
                <a:solidFill>
                  <a:srgbClr val="C00000"/>
                </a:solidFill>
              </a:rPr>
              <a:t/>
            </a:r>
            <a:br>
              <a:rPr lang="pl-PL" sz="2800" b="1" dirty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   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628800"/>
            <a:ext cx="8604448" cy="472257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B050"/>
                </a:solidFill>
              </a:rPr>
              <a:t>Organizacje </a:t>
            </a:r>
            <a:r>
              <a:rPr lang="pl-PL" b="1" dirty="0">
                <a:solidFill>
                  <a:srgbClr val="00B050"/>
                </a:solidFill>
              </a:rPr>
              <a:t>pozarządowe </a:t>
            </a:r>
            <a:r>
              <a:rPr lang="pl-PL" dirty="0" smtClean="0">
                <a:solidFill>
                  <a:srgbClr val="00B050"/>
                </a:solidFill>
              </a:rPr>
              <a:t>(</a:t>
            </a:r>
            <a:r>
              <a:rPr lang="pl-PL" i="1" dirty="0" smtClean="0">
                <a:solidFill>
                  <a:srgbClr val="00B050"/>
                </a:solidFill>
              </a:rPr>
              <a:t>non-</a:t>
            </a:r>
            <a:r>
              <a:rPr lang="pl-PL" i="1" dirty="0" err="1" smtClean="0">
                <a:solidFill>
                  <a:srgbClr val="00B050"/>
                </a:solidFill>
              </a:rPr>
              <a:t>governmental</a:t>
            </a:r>
            <a:r>
              <a:rPr lang="pl-PL" i="1" dirty="0" smtClean="0">
                <a:solidFill>
                  <a:srgbClr val="00B050"/>
                </a:solidFill>
              </a:rPr>
              <a:t> </a:t>
            </a:r>
            <a:r>
              <a:rPr lang="pl-PL" i="1" dirty="0" err="1" smtClean="0">
                <a:solidFill>
                  <a:srgbClr val="00B050"/>
                </a:solidFill>
              </a:rPr>
              <a:t>organization</a:t>
            </a:r>
            <a:r>
              <a:rPr lang="pl-PL" dirty="0" smtClean="0">
                <a:solidFill>
                  <a:srgbClr val="00B050"/>
                </a:solidFill>
              </a:rPr>
              <a:t>, </a:t>
            </a:r>
            <a:r>
              <a:rPr lang="pl-PL" dirty="0">
                <a:solidFill>
                  <a:srgbClr val="00B050"/>
                </a:solidFill>
              </a:rPr>
              <a:t>NGO) </a:t>
            </a:r>
            <a:r>
              <a:rPr lang="pl-PL" dirty="0" smtClean="0">
                <a:solidFill>
                  <a:srgbClr val="00B050"/>
                </a:solidFill>
              </a:rPr>
              <a:t/>
            </a:r>
            <a:br>
              <a:rPr lang="pl-PL" dirty="0" smtClean="0">
                <a:solidFill>
                  <a:srgbClr val="00B050"/>
                </a:solidFill>
              </a:rPr>
            </a:br>
            <a:r>
              <a:rPr lang="pl-PL" dirty="0" smtClean="0">
                <a:solidFill>
                  <a:srgbClr val="00B050"/>
                </a:solidFill>
              </a:rPr>
              <a:t>to </a:t>
            </a:r>
            <a:r>
              <a:rPr lang="pl-PL" dirty="0">
                <a:solidFill>
                  <a:srgbClr val="00B050"/>
                </a:solidFill>
              </a:rPr>
              <a:t>wszystkie podmioty, które nie </a:t>
            </a:r>
            <a:r>
              <a:rPr lang="pl-PL" dirty="0" smtClean="0">
                <a:solidFill>
                  <a:srgbClr val="00B050"/>
                </a:solidFill>
              </a:rPr>
              <a:t>są </a:t>
            </a:r>
            <a:r>
              <a:rPr lang="pl-PL" dirty="0">
                <a:solidFill>
                  <a:srgbClr val="00B050"/>
                </a:solidFill>
              </a:rPr>
              <a:t>jednostkami albo organami administracji publicznej oraz których działalność </a:t>
            </a:r>
            <a:r>
              <a:rPr lang="pl-PL" dirty="0" smtClean="0">
                <a:solidFill>
                  <a:srgbClr val="00B050"/>
                </a:solidFill>
              </a:rPr>
              <a:t>nie </a:t>
            </a:r>
            <a:r>
              <a:rPr lang="pl-PL" dirty="0">
                <a:solidFill>
                  <a:srgbClr val="00B050"/>
                </a:solidFill>
              </a:rPr>
              <a:t>jest nastawiona na osiąganie zysku. 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74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55666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6:</a:t>
            </a:r>
            <a:r>
              <a:rPr lang="pl-PL" sz="2800" b="1" dirty="0" smtClean="0">
                <a:solidFill>
                  <a:srgbClr val="0033CC"/>
                </a:solidFill>
              </a:rPr>
              <a:t> Etyka dziennikarska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50</a:t>
            </a:fld>
            <a:endParaRPr lang="pl-PL" dirty="0"/>
          </a:p>
        </p:txBody>
      </p:sp>
      <p:pic>
        <p:nvPicPr>
          <p:cNvPr id="6" name="Picture 2" descr="C:\Users\Janusz\Desktop\zdjęcie15-1024x488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428868"/>
            <a:ext cx="6537995" cy="3115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65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552728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154619"/>
          </a:xfrm>
        </p:spPr>
        <p:txBody>
          <a:bodyPr/>
          <a:lstStyle/>
          <a:p>
            <a:pPr marL="0" lvl="0" indent="0">
              <a:buNone/>
            </a:pPr>
            <a:r>
              <a:rPr lang="pl-PL" dirty="0">
                <a:solidFill>
                  <a:srgbClr val="002060"/>
                </a:solidFill>
              </a:rPr>
              <a:t>Krytyczna </a:t>
            </a:r>
            <a:r>
              <a:rPr lang="pl-PL" b="1" dirty="0">
                <a:solidFill>
                  <a:srgbClr val="002060"/>
                </a:solidFill>
              </a:rPr>
              <a:t>analiza porównawcza </a:t>
            </a:r>
            <a:r>
              <a:rPr lang="pl-PL" dirty="0">
                <a:solidFill>
                  <a:srgbClr val="002060"/>
                </a:solidFill>
              </a:rPr>
              <a:t>wybranych przekazów medialnych z różnych mediów – dotyczących tych samych wydarzeń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czy </a:t>
            </a:r>
            <a:r>
              <a:rPr lang="pl-PL" dirty="0">
                <a:solidFill>
                  <a:srgbClr val="002060"/>
                </a:solidFill>
              </a:rPr>
              <a:t>procesów;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tytuł / temat / nazwa wydarzenia;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miejsce wydarzenia;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data / czas wydarzenia;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organizatorzy / uczestnicy / sprawcy wydarzenia;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przyczyny / powody / uwarunkowania wydarzenia;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przebieg / formy realizacji / sposoby i zakres urzeczywistniania;</a:t>
            </a:r>
          </a:p>
          <a:p>
            <a:pPr lvl="0"/>
            <a:r>
              <a:rPr lang="pl-PL" dirty="0">
                <a:solidFill>
                  <a:srgbClr val="002060"/>
                </a:solidFill>
              </a:rPr>
              <a:t>skutki / rezultaty/ efekty wydarzenia.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116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002060"/>
                </a:solidFill>
              </a:rPr>
              <a:t>KODEKS </a:t>
            </a:r>
            <a:r>
              <a:rPr lang="pl-PL" b="1" dirty="0">
                <a:solidFill>
                  <a:srgbClr val="002060"/>
                </a:solidFill>
              </a:rPr>
              <a:t>ETYKI DZIENNIKARSKIEJ </a:t>
            </a:r>
            <a:endParaRPr lang="pl-PL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pl-PL" b="1" dirty="0">
                <a:solidFill>
                  <a:srgbClr val="002060"/>
                </a:solidFill>
              </a:rPr>
              <a:t>Stowarzyszenia Dziennikarzy Polskich</a:t>
            </a: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	Przyjmując zasady Karty Etycznej Mediów i deklaracji Międzynarodowej Federacji Dziennikarzy, uznajemy, że: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zadaniem dziennikarzy jest przekazywanie rzetelnych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 bezstronnych informacji oraz różnorodnych opinii,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a także umożliwianie udziału w debacie publicznej,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wolności słowa i wypowiedzi musi towarzyszyć odpowiedzialność za publikacje w prasie, radiu, telewizji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i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 err="1">
                <a:solidFill>
                  <a:srgbClr val="002060"/>
                </a:solidFill>
              </a:rPr>
              <a:t>internecie</a:t>
            </a:r>
            <a:r>
              <a:rPr lang="pl-PL" dirty="0">
                <a:solidFill>
                  <a:srgbClr val="002060"/>
                </a:solidFill>
              </a:rPr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dobro czytelników, słuchaczy i widzów oraz dobro publiczne powinny mieć pierwszeństwo wobec interesów autora, redaktora, wydawcy lub nadawcy.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97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>
              <a:buNone/>
            </a:pPr>
            <a:r>
              <a:rPr lang="pl-PL" b="1" dirty="0">
                <a:solidFill>
                  <a:srgbClr val="002060"/>
                </a:solidFill>
              </a:rPr>
              <a:t>Informacje i opinie</a:t>
            </a: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1. Informacje należy wyraźnie oddzielać od interpretacji i opinii.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2. Informacje powinny być zrównoważone i dokładne,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tak </a:t>
            </a:r>
            <a:r>
              <a:rPr lang="pl-PL" dirty="0">
                <a:solidFill>
                  <a:srgbClr val="002060"/>
                </a:solidFill>
              </a:rPr>
              <a:t>by odbiorca mógł odróżnić fakty od przypuszczeń i </a:t>
            </a:r>
            <a:r>
              <a:rPr lang="pl-PL" dirty="0" smtClean="0">
                <a:solidFill>
                  <a:srgbClr val="002060"/>
                </a:solidFill>
              </a:rPr>
              <a:t>plotek oraz powinny </a:t>
            </a:r>
            <a:r>
              <a:rPr lang="pl-PL" dirty="0">
                <a:solidFill>
                  <a:srgbClr val="002060"/>
                </a:solidFill>
              </a:rPr>
              <a:t>być przedstawiane we właściwym kontekście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opierać się </a:t>
            </a:r>
            <a:r>
              <a:rPr lang="pl-PL" dirty="0">
                <a:solidFill>
                  <a:srgbClr val="002060"/>
                </a:solidFill>
              </a:rPr>
              <a:t>na wiarygodnych i możliwie wielostronnych źródłach.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3. Opinie mogą być stronnicze, ale nie mogą zniekształcać faktów  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 i być wynikiem zewnętrznych nacisków.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4. Błędy i pomyłki wymagają jak najszybszego sprostowania, 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 nawet jeśli nie były zawinione przez autora lub redakcję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 i bez względu na to, czy ktokolwiek wystąpi o sprostowanie.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081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1124744"/>
            <a:ext cx="8424936" cy="5596734"/>
          </a:xfrm>
        </p:spPr>
        <p:txBody>
          <a:bodyPr/>
          <a:lstStyle/>
          <a:p>
            <a:pPr lvl="0">
              <a:buNone/>
            </a:pPr>
            <a:r>
              <a:rPr lang="pl-PL" b="1" dirty="0">
                <a:solidFill>
                  <a:srgbClr val="002060"/>
                </a:solidFill>
              </a:rPr>
              <a:t>II. Zbieranie i opracowanie materiałów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pl-PL" sz="2200" dirty="0">
                <a:solidFill>
                  <a:srgbClr val="002060"/>
                </a:solidFill>
              </a:rPr>
              <a:t>5</a:t>
            </a:r>
            <a:r>
              <a:rPr lang="pl-PL" sz="2100" dirty="0">
                <a:solidFill>
                  <a:srgbClr val="002060"/>
                </a:solidFill>
              </a:rPr>
              <a:t>. W zbieraniu materiałów nie wolno posługiwać się metodami sprzecznymi </a:t>
            </a:r>
            <a:r>
              <a:rPr lang="pl-PL" sz="2100" dirty="0" smtClean="0">
                <a:solidFill>
                  <a:srgbClr val="002060"/>
                </a:solidFill>
              </a:rPr>
              <a:t>z </a:t>
            </a:r>
            <a:r>
              <a:rPr lang="pl-PL" sz="2100" dirty="0">
                <a:solidFill>
                  <a:srgbClr val="002060"/>
                </a:solidFill>
              </a:rPr>
              <a:t>prawem i nagannymi etycznie; ukryta kamera i mikrofon czy podsłuch telefoniczny są dopuszczalne wyłącznie w przypadku dziennikarstwa śledczego, tj. tropienia w imię dobra publicznego – </a:t>
            </a:r>
            <a:r>
              <a:rPr lang="pl-PL" sz="2100" dirty="0" smtClean="0">
                <a:solidFill>
                  <a:srgbClr val="002060"/>
                </a:solidFill>
              </a:rPr>
              <a:t>za </a:t>
            </a:r>
            <a:r>
              <a:rPr lang="pl-PL" sz="2100" dirty="0">
                <a:solidFill>
                  <a:srgbClr val="002060"/>
                </a:solidFill>
              </a:rPr>
              <a:t>wiedzą i zgodą przełożonych – zbrodni, korupcji czy nadużycia władzy.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6. Nie wolno naruszać prywatności i sfery intymnej; wyjątek mogą </a:t>
            </a:r>
            <a:r>
              <a:rPr lang="pl-PL" sz="2100" dirty="0" smtClean="0">
                <a:solidFill>
                  <a:srgbClr val="002060"/>
                </a:solidFill>
              </a:rPr>
              <a:t>stanowić – w </a:t>
            </a:r>
            <a:r>
              <a:rPr lang="pl-PL" sz="2100" dirty="0">
                <a:solidFill>
                  <a:srgbClr val="002060"/>
                </a:solidFill>
              </a:rPr>
              <a:t>uzasadnionych okolicznościach – działania w zakresie dziennikarstwa śledczego, także wobec osób publicznych.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7. Dziennikarza obowiązuje zachowanie tajemnicy źródła informacji, 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osoby i </a:t>
            </a:r>
            <a:r>
              <a:rPr lang="pl-PL" sz="2100" dirty="0">
                <a:solidFill>
                  <a:srgbClr val="002060"/>
                </a:solidFill>
              </a:rPr>
              <a:t>wizerunku informatora, jeśli on tego wymaga; tajemnica 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może być ujawniona – z tym zastrzeżeniem – jedynie przełożonemu.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8. Opracowanie lub skrót informacji, wywiadu czy opinii nie może zmieniać ich sensu i wymowy; materiały archiwalne i rekonstrukcje zdarzeń przedstawiane w mediach elektronicznych powinny </a:t>
            </a:r>
            <a:r>
              <a:rPr lang="pl-PL" sz="2100" dirty="0" smtClean="0">
                <a:solidFill>
                  <a:srgbClr val="002060"/>
                </a:solidFill>
              </a:rPr>
              <a:t>być </a:t>
            </a:r>
            <a:r>
              <a:rPr lang="pl-PL" sz="2100" dirty="0">
                <a:solidFill>
                  <a:srgbClr val="002060"/>
                </a:solidFill>
              </a:rPr>
              <a:t>odpowiednio zaznaczone.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1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596734"/>
          </a:xfrm>
        </p:spPr>
        <p:txBody>
          <a:bodyPr/>
          <a:lstStyle/>
          <a:p>
            <a:pPr lvl="0">
              <a:buNone/>
            </a:pPr>
            <a:r>
              <a:rPr lang="pl-PL" b="1" dirty="0">
                <a:solidFill>
                  <a:srgbClr val="002060"/>
                </a:solidFill>
              </a:rPr>
              <a:t>III. Dziennikarz wobec rozmówców i odbiorców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buNone/>
            </a:pPr>
            <a:r>
              <a:rPr lang="pl-PL" sz="2200" dirty="0">
                <a:solidFill>
                  <a:srgbClr val="002060"/>
                </a:solidFill>
              </a:rPr>
              <a:t>9.   </a:t>
            </a:r>
            <a:r>
              <a:rPr lang="pl-PL" sz="2100" dirty="0">
                <a:solidFill>
                  <a:srgbClr val="002060"/>
                </a:solidFill>
              </a:rPr>
              <a:t>Rozmówcy powinni być poinformowani, w jaki sposób zostaną  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   wykorzystane ich wypowiedzi; autoryzacja obowiązuje, jeśli zastrzeże 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   to rozmówca; wypowiedzi dzieci można wykorzystywać tylko za zgodą 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   rodziców lub prawnych opiekunów.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10. Dziennikarz powinien okazywać szacunek osobom, bez względu 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 na ich odmienność </a:t>
            </a:r>
            <a:r>
              <a:rPr lang="pl-PL" sz="2100" dirty="0">
                <a:solidFill>
                  <a:srgbClr val="002060"/>
                </a:solidFill>
              </a:rPr>
              <a:t>ideową, kulturową czy obyczajową, co nie oznacza </a:t>
            </a:r>
            <a:r>
              <a:rPr lang="pl-PL" sz="2100" dirty="0" smtClean="0">
                <a:solidFill>
                  <a:srgbClr val="002060"/>
                </a:solidFill>
              </a:rPr>
              <a:t>  </a:t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 zgodności</a:t>
            </a:r>
            <a:r>
              <a:rPr lang="pl-PL" sz="2100" dirty="0">
                <a:solidFill>
                  <a:srgbClr val="002060"/>
                </a:solidFill>
              </a:rPr>
              <a:t> </a:t>
            </a:r>
            <a:r>
              <a:rPr lang="pl-PL" sz="2100" dirty="0" smtClean="0">
                <a:solidFill>
                  <a:srgbClr val="002060"/>
                </a:solidFill>
              </a:rPr>
              <a:t>z </a:t>
            </a:r>
            <a:r>
              <a:rPr lang="pl-PL" sz="2100" dirty="0">
                <a:solidFill>
                  <a:srgbClr val="002060"/>
                </a:solidFill>
              </a:rPr>
              <a:t>ich poglądami.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11. Trzeba dbać o to, by nie urazić osób z niepełnosprawnością fizyczną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   lub psychiczną, starych i chorych, życiowo nieporadnych.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12.  Szczególna ostrożność powinna towarzyszyć informowaniu 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  o </a:t>
            </a:r>
            <a:r>
              <a:rPr lang="pl-PL" sz="2100" dirty="0">
                <a:solidFill>
                  <a:srgbClr val="002060"/>
                </a:solidFill>
              </a:rPr>
              <a:t>nowych </a:t>
            </a:r>
            <a:r>
              <a:rPr lang="pl-PL" sz="2100" dirty="0" smtClean="0">
                <a:solidFill>
                  <a:srgbClr val="002060"/>
                </a:solidFill>
              </a:rPr>
              <a:t>metodach </a:t>
            </a:r>
            <a:r>
              <a:rPr lang="pl-PL" sz="2100" dirty="0">
                <a:solidFill>
                  <a:srgbClr val="002060"/>
                </a:solidFill>
              </a:rPr>
              <a:t>leczniczych, gdy nie są jeszcze w pełni sprawdzone 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  i </a:t>
            </a:r>
            <a:r>
              <a:rPr lang="pl-PL" sz="2100" dirty="0">
                <a:solidFill>
                  <a:srgbClr val="002060"/>
                </a:solidFill>
              </a:rPr>
              <a:t>mają </a:t>
            </a:r>
            <a:r>
              <a:rPr lang="pl-PL" sz="2100" dirty="0" smtClean="0">
                <a:solidFill>
                  <a:srgbClr val="002060"/>
                </a:solidFill>
              </a:rPr>
              <a:t>charakter </a:t>
            </a:r>
            <a:r>
              <a:rPr lang="pl-PL" sz="2100" dirty="0">
                <a:solidFill>
                  <a:srgbClr val="002060"/>
                </a:solidFill>
              </a:rPr>
              <a:t>jedynie eksperymentalny, a wróżby i horoskopy </a:t>
            </a:r>
            <a:r>
              <a:rPr lang="pl-PL" sz="2100" dirty="0" smtClean="0">
                <a:solidFill>
                  <a:srgbClr val="002060"/>
                </a:solidFill>
              </a:rPr>
              <a:t/>
            </a:r>
            <a:br>
              <a:rPr lang="pl-PL" sz="2100" dirty="0" smtClean="0">
                <a:solidFill>
                  <a:srgbClr val="002060"/>
                </a:solidFill>
              </a:rPr>
            </a:br>
            <a:r>
              <a:rPr lang="pl-PL" sz="2100" dirty="0" smtClean="0">
                <a:solidFill>
                  <a:srgbClr val="002060"/>
                </a:solidFill>
              </a:rPr>
              <a:t>   nie mogą być </a:t>
            </a:r>
            <a:r>
              <a:rPr lang="pl-PL" sz="2100" dirty="0">
                <a:solidFill>
                  <a:srgbClr val="002060"/>
                </a:solidFill>
              </a:rPr>
              <a:t>przedstawiane jako wiarygodne informacje czy wskazówki.</a:t>
            </a:r>
          </a:p>
          <a:p>
            <a:pPr lvl="0">
              <a:buNone/>
            </a:pPr>
            <a:r>
              <a:rPr lang="pl-PL" sz="2100" dirty="0">
                <a:solidFill>
                  <a:srgbClr val="002060"/>
                </a:solidFill>
              </a:rPr>
              <a:t>13. Język wypowiedzi powinien być staranny, należy unikać wulgaryzmów</a:t>
            </a:r>
            <a:br>
              <a:rPr lang="pl-PL" sz="2100" dirty="0">
                <a:solidFill>
                  <a:srgbClr val="002060"/>
                </a:solidFill>
              </a:rPr>
            </a:br>
            <a:r>
              <a:rPr lang="pl-PL" sz="2100" dirty="0">
                <a:solidFill>
                  <a:srgbClr val="002060"/>
                </a:solidFill>
              </a:rPr>
              <a:t>   i określeń obscenicznych.</a:t>
            </a: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862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460432" cy="5596734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IV</a:t>
            </a:r>
            <a:r>
              <a:rPr lang="pl-PL" b="1" dirty="0">
                <a:solidFill>
                  <a:srgbClr val="002060"/>
                </a:solidFill>
              </a:rPr>
              <a:t>. Przestępstwa i sytuacje wyjątkowe</a:t>
            </a: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14. Przy ujawnianiu przestępstw i osób podejrzanych o ich dokonanie,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należy zachować daleko idącą rozwagę, unikać opisów  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umożliwiających naśladowanie czynów </a:t>
            </a:r>
            <a:r>
              <a:rPr lang="pl-PL" sz="2300" dirty="0" smtClean="0">
                <a:solidFill>
                  <a:srgbClr val="002060"/>
                </a:solidFill>
              </a:rPr>
              <a:t>antyspołecznych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oraz nie </a:t>
            </a:r>
            <a:r>
              <a:rPr lang="pl-PL" sz="2300" dirty="0">
                <a:solidFill>
                  <a:srgbClr val="002060"/>
                </a:solidFill>
              </a:rPr>
              <a:t>przesądzać o winie, zanim sąd nie wyda prawomocnego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wyroku.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15. W relacjach z wojen, zamieszek i demonstracji dziennikarze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powinni zachować postawę niezaangażowanych obserwatorów,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tak by nie stać się przedmiotem manipulacji.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16. Niedopuszczalne jest pokazywanie w bliskim planie scen śmierci,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a krwawe skutki wojen i katastrof, przejawy okrucieństwa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i przemocy mogą być opisywane i pokazywane jedynie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pod warunkiem zachowania równowagi między ścisłością </a:t>
            </a:r>
            <a:r>
              <a:rPr lang="pl-PL" sz="2300" dirty="0" smtClean="0">
                <a:solidFill>
                  <a:srgbClr val="002060"/>
                </a:solidFill>
              </a:rPr>
              <a:t/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relacji a </a:t>
            </a:r>
            <a:r>
              <a:rPr lang="pl-PL" sz="2300" dirty="0">
                <a:solidFill>
                  <a:srgbClr val="002060"/>
                </a:solidFill>
              </a:rPr>
              <a:t>względem na wrażliwość odbiorców, zwłaszcza rodzin </a:t>
            </a:r>
            <a:r>
              <a:rPr lang="pl-PL" sz="2300" dirty="0" smtClean="0">
                <a:solidFill>
                  <a:srgbClr val="002060"/>
                </a:solidFill>
              </a:rPr>
              <a:t>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ofiar i </a:t>
            </a:r>
            <a:r>
              <a:rPr lang="pl-PL" sz="2300" dirty="0">
                <a:solidFill>
                  <a:srgbClr val="002060"/>
                </a:solidFill>
              </a:rPr>
              <a:t>osób im bliskich.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268760"/>
            <a:ext cx="8604448" cy="5082611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V</a:t>
            </a:r>
            <a:r>
              <a:rPr lang="pl-PL" b="1" dirty="0">
                <a:solidFill>
                  <a:srgbClr val="002060"/>
                </a:solidFill>
              </a:rPr>
              <a:t>. Konflikt interesów</a:t>
            </a: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17. Wiarygodność i niezależność dziennikarska jest nie do pogodzenia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z przyjmowaniem prezentów o wartości przekraczającej 200 zł, 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korzystaniem z darmowych wyjazdów czy testowaniem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przedmiotów, urządzeń.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18. Dziennikarzowi nie wolno zajmować się akwizycją oraz </a:t>
            </a:r>
            <a:r>
              <a:rPr lang="pl-PL" sz="2300" dirty="0" smtClean="0">
                <a:solidFill>
                  <a:srgbClr val="002060"/>
                </a:solidFill>
              </a:rPr>
              <a:t>brać udziału </a:t>
            </a:r>
            <a:r>
              <a:rPr lang="pl-PL" sz="2300" dirty="0">
                <a:solidFill>
                  <a:srgbClr val="002060"/>
                </a:solidFill>
              </a:rPr>
              <a:t/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w reklamie i </a:t>
            </a:r>
            <a:r>
              <a:rPr lang="pl-PL" sz="2300" i="1" dirty="0">
                <a:solidFill>
                  <a:srgbClr val="002060"/>
                </a:solidFill>
              </a:rPr>
              <a:t>public relations </a:t>
            </a:r>
            <a:r>
              <a:rPr lang="pl-PL" sz="2300" dirty="0">
                <a:solidFill>
                  <a:srgbClr val="002060"/>
                </a:solidFill>
              </a:rPr>
              <a:t>– wyjątkiem mogą być jedynie </a:t>
            </a:r>
            <a:r>
              <a:rPr lang="pl-PL" sz="2300" dirty="0" smtClean="0">
                <a:solidFill>
                  <a:srgbClr val="002060"/>
                </a:solidFill>
              </a:rPr>
              <a:t/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akcje</a:t>
            </a:r>
            <a:r>
              <a:rPr lang="pl-PL" sz="2300" dirty="0">
                <a:solidFill>
                  <a:srgbClr val="002060"/>
                </a:solidFill>
              </a:rPr>
              <a:t> </a:t>
            </a:r>
            <a:r>
              <a:rPr lang="pl-PL" sz="2300" dirty="0" smtClean="0">
                <a:solidFill>
                  <a:srgbClr val="002060"/>
                </a:solidFill>
              </a:rPr>
              <a:t>społeczne </a:t>
            </a:r>
            <a:r>
              <a:rPr lang="pl-PL" sz="2300" dirty="0">
                <a:solidFill>
                  <a:srgbClr val="002060"/>
                </a:solidFill>
              </a:rPr>
              <a:t>i charytatywne; materiały redakcyjne muszą być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czytelnie oddzielone od materiałów reklamowych i promocyjnych.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19. Wysoce naganna jest kryptoreklama i zatajanie informacji </a:t>
            </a:r>
            <a:r>
              <a:rPr lang="pl-PL" sz="2300" dirty="0" smtClean="0">
                <a:solidFill>
                  <a:srgbClr val="002060"/>
                </a:solidFill>
              </a:rPr>
              <a:t/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dla własnych </a:t>
            </a:r>
            <a:r>
              <a:rPr lang="pl-PL" sz="2300" dirty="0">
                <a:solidFill>
                  <a:srgbClr val="002060"/>
                </a:solidFill>
              </a:rPr>
              <a:t>korzyści.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989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460432" cy="5082611"/>
          </a:xfrm>
        </p:spPr>
        <p:txBody>
          <a:bodyPr/>
          <a:lstStyle/>
          <a:p>
            <a:pPr marL="0" indent="0">
              <a:buNone/>
            </a:pPr>
            <a:r>
              <a:rPr lang="pl-PL" sz="2300" b="1" dirty="0">
                <a:solidFill>
                  <a:srgbClr val="002060"/>
                </a:solidFill>
              </a:rPr>
              <a:t>Konflikt interesów </a:t>
            </a:r>
            <a:r>
              <a:rPr lang="pl-PL" sz="2300" dirty="0">
                <a:solidFill>
                  <a:srgbClr val="002060"/>
                </a:solidFill>
              </a:rPr>
              <a:t>cd.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20. Dziennikarzowi nie wolno wykorzystywać we własnym interesie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nieujawnionych publicznie informacji uzyskanych w działalności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zawodowej, zwłaszcza w dziennikarstwie finansowym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i ekonomicznym.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21. Angażowanie się dziennikarzy w bezpośrednią działalność 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polityczną i partyjną jest również przejawem konfliktu interesów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i należy wykluczyć podejmowanie takich zajęć oraz pełnienie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funkcji w administracji publicznej i w organizacjach politycznych.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7133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340768"/>
            <a:ext cx="8460432" cy="5010603"/>
          </a:xfrm>
        </p:spPr>
        <p:txBody>
          <a:bodyPr/>
          <a:lstStyle/>
          <a:p>
            <a:pPr>
              <a:buNone/>
            </a:pPr>
            <a:r>
              <a:rPr lang="pl-PL" sz="2300" b="1" dirty="0">
                <a:solidFill>
                  <a:srgbClr val="002060"/>
                </a:solidFill>
              </a:rPr>
              <a:t>VI. Koledzy i przełożeni</a:t>
            </a:r>
            <a:endParaRPr lang="pl-PL" sz="23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22. Stosunki między kolegami i współpracownikami powinny </a:t>
            </a:r>
            <a:r>
              <a:rPr lang="pl-PL" sz="2300" dirty="0" smtClean="0">
                <a:solidFill>
                  <a:srgbClr val="002060"/>
                </a:solidFill>
              </a:rPr>
              <a:t/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być partnerskie</a:t>
            </a:r>
            <a:r>
              <a:rPr lang="pl-PL" sz="2300" dirty="0">
                <a:solidFill>
                  <a:srgbClr val="002060"/>
                </a:solidFill>
              </a:rPr>
              <a:t>; niedopuszczalna jest nieuczciwa konkurencja </a:t>
            </a:r>
            <a:r>
              <a:rPr lang="pl-PL" sz="2300" dirty="0" smtClean="0">
                <a:solidFill>
                  <a:srgbClr val="002060"/>
                </a:solidFill>
              </a:rPr>
              <a:t> 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   oraz przywłaszczanie </a:t>
            </a:r>
            <a:r>
              <a:rPr lang="pl-PL" sz="2300" dirty="0">
                <a:solidFill>
                  <a:srgbClr val="002060"/>
                </a:solidFill>
              </a:rPr>
              <a:t>cudzych prac, a nawet pomysłów.</a:t>
            </a:r>
          </a:p>
          <a:p>
            <a:pPr>
              <a:buNone/>
            </a:pPr>
            <a:r>
              <a:rPr lang="pl-PL" sz="2300" dirty="0">
                <a:solidFill>
                  <a:srgbClr val="002060"/>
                </a:solidFill>
              </a:rPr>
              <a:t>23. Wobec przełożonych i wydawców lub nadawców obowiązuje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dziennikarza lojalność, ale nie mogą oni </a:t>
            </a:r>
            <a:r>
              <a:rPr lang="pl-PL" sz="2300" dirty="0" smtClean="0">
                <a:solidFill>
                  <a:srgbClr val="002060"/>
                </a:solidFill>
              </a:rPr>
              <a:t>nakazać dziennikarzowi </a:t>
            </a:r>
            <a:r>
              <a:rPr lang="pl-PL" sz="2300" dirty="0">
                <a:solidFill>
                  <a:srgbClr val="002060"/>
                </a:solidFill>
              </a:rPr>
              <a:t/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– a dziennikarz ma prawo odmówić  – wykonywania poleceń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sprzecznych z prawem, etyką zawodową lub swymi  </a:t>
            </a:r>
            <a:br>
              <a:rPr lang="pl-PL" sz="2300" dirty="0">
                <a:solidFill>
                  <a:srgbClr val="002060"/>
                </a:solidFill>
              </a:rPr>
            </a:br>
            <a:r>
              <a:rPr lang="pl-PL" sz="2300" dirty="0">
                <a:solidFill>
                  <a:srgbClr val="002060"/>
                </a:solidFill>
              </a:rPr>
              <a:t>   ugruntowanymi przekonaniami.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59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61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</a:t>
            </a:r>
            <a:r>
              <a:rPr lang="pl-PL" sz="2600" dirty="0" smtClean="0">
                <a:solidFill>
                  <a:srgbClr val="C00000"/>
                </a:solidFill>
              </a:rPr>
              <a:t>Rodzaje organizacji pozarządowych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Do </a:t>
            </a:r>
            <a:r>
              <a:rPr lang="pl-PL" b="1" dirty="0">
                <a:solidFill>
                  <a:srgbClr val="002060"/>
                </a:solidFill>
              </a:rPr>
              <a:t>organizacji pozarządowych zaliczamy</a:t>
            </a:r>
            <a:r>
              <a:rPr lang="pl-PL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pl-PL" sz="10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2060"/>
                </a:solidFill>
              </a:rPr>
              <a:t>s</a:t>
            </a:r>
            <a:r>
              <a:rPr lang="pl-PL" b="1" dirty="0" smtClean="0">
                <a:solidFill>
                  <a:srgbClr val="002060"/>
                </a:solidFill>
              </a:rPr>
              <a:t>towarzyszenia</a:t>
            </a:r>
            <a:r>
              <a:rPr lang="pl-PL" dirty="0">
                <a:solidFill>
                  <a:srgbClr val="002060"/>
                </a:solidFill>
              </a:rPr>
              <a:t>:</a:t>
            </a:r>
            <a:r>
              <a:rPr lang="pl-PL" dirty="0" smtClean="0">
                <a:solidFill>
                  <a:srgbClr val="002060"/>
                </a:solidFill>
              </a:rPr>
              <a:t> rejestrowe</a:t>
            </a:r>
            <a:r>
              <a:rPr lang="pl-PL" dirty="0">
                <a:solidFill>
                  <a:srgbClr val="002060"/>
                </a:solidFill>
              </a:rPr>
              <a:t>, zwykłe oraz związki stowarzyszeń;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002060"/>
                </a:solidFill>
              </a:rPr>
              <a:t>fundacje</a:t>
            </a:r>
            <a:r>
              <a:rPr lang="pl-PL" dirty="0">
                <a:solidFill>
                  <a:srgbClr val="00206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kluby sportowe i uczniowskie kluby sportowe;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organizacje działające na podstawie odrębnych przepisów,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jak </a:t>
            </a:r>
            <a:r>
              <a:rPr lang="pl-PL" dirty="0">
                <a:solidFill>
                  <a:srgbClr val="002060"/>
                </a:solidFill>
              </a:rPr>
              <a:t>np. Polski Czerwony Krzyż, Związek </a:t>
            </a:r>
            <a:r>
              <a:rPr lang="pl-PL" dirty="0" smtClean="0">
                <a:solidFill>
                  <a:srgbClr val="002060"/>
                </a:solidFill>
              </a:rPr>
              <a:t>Ochotniczych </a:t>
            </a:r>
            <a:r>
              <a:rPr lang="pl-PL" dirty="0">
                <a:solidFill>
                  <a:srgbClr val="002060"/>
                </a:solidFill>
              </a:rPr>
              <a:t>Straży Pożarnych RP, Polski Związek </a:t>
            </a:r>
            <a:r>
              <a:rPr lang="pl-PL" dirty="0" smtClean="0">
                <a:solidFill>
                  <a:srgbClr val="002060"/>
                </a:solidFill>
              </a:rPr>
              <a:t>Działkowców</a:t>
            </a:r>
            <a:r>
              <a:rPr lang="pl-PL" dirty="0">
                <a:solidFill>
                  <a:srgbClr val="002060"/>
                </a:solidFill>
              </a:rPr>
              <a:t>, koła łowieckie;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2060"/>
                </a:solidFill>
              </a:rPr>
              <a:t>komitety społeczne, </a:t>
            </a:r>
            <a:r>
              <a:rPr lang="pl-PL" dirty="0">
                <a:solidFill>
                  <a:srgbClr val="002060"/>
                </a:solidFill>
              </a:rPr>
              <a:t>np. społeczne komitety budowy </a:t>
            </a:r>
            <a:r>
              <a:rPr lang="pl-PL" dirty="0" smtClean="0">
                <a:solidFill>
                  <a:srgbClr val="002060"/>
                </a:solidFill>
              </a:rPr>
              <a:t>dróg;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stowarzyszenia jednostek samorządu terytorialnego;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67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Etyka dziennikarska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</a:t>
            </a:r>
            <a:r>
              <a:rPr lang="pl-PL" sz="2600" dirty="0" smtClean="0">
                <a:solidFill>
                  <a:srgbClr val="C00000"/>
                </a:solidFill>
              </a:rPr>
              <a:t>Kodeks </a:t>
            </a:r>
            <a:r>
              <a:rPr lang="pl-PL" sz="2600" dirty="0">
                <a:solidFill>
                  <a:srgbClr val="C00000"/>
                </a:solidFill>
              </a:rPr>
              <a:t>etyki dziennikarskiej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5010603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</a:rPr>
              <a:t>VII</a:t>
            </a:r>
            <a:r>
              <a:rPr lang="pl-PL" b="1" dirty="0">
                <a:solidFill>
                  <a:srgbClr val="002060"/>
                </a:solidFill>
              </a:rPr>
              <a:t>. Odpowiedzialność i kary</a:t>
            </a: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24. Za naruszenie zasad etyki dziennikarskiej odpowiada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zarówno autor </a:t>
            </a:r>
            <a:r>
              <a:rPr lang="pl-PL" dirty="0">
                <a:solidFill>
                  <a:srgbClr val="002060"/>
                </a:solidFill>
              </a:rPr>
              <a:t>publikacji – prasowej, radiowej, telewizyjnej </a:t>
            </a:r>
            <a:r>
              <a:rPr lang="pl-PL" dirty="0" smtClean="0">
                <a:solidFill>
                  <a:srgbClr val="002060"/>
                </a:solidFill>
              </a:rPr>
              <a:t>  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czy internetowej</a:t>
            </a:r>
            <a:r>
              <a:rPr lang="pl-PL" dirty="0">
                <a:solidFill>
                  <a:srgbClr val="002060"/>
                </a:solidFill>
              </a:rPr>
              <a:t>, jak i redaktor, wydawca czy nadawca.</a:t>
            </a:r>
          </a:p>
          <a:p>
            <a:pPr>
              <a:buNone/>
            </a:pPr>
            <a:r>
              <a:rPr lang="pl-PL" dirty="0">
                <a:solidFill>
                  <a:srgbClr val="002060"/>
                </a:solidFill>
              </a:rPr>
              <a:t>25. Kary wymierzają sądy dziennikarskie, odpowiednio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do </a:t>
            </a:r>
            <a:r>
              <a:rPr lang="pl-PL" dirty="0">
                <a:solidFill>
                  <a:srgbClr val="002060"/>
                </a:solidFill>
              </a:rPr>
              <a:t>charakteru </a:t>
            </a: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skali wykroczenia: upomnienie, naganę, </a:t>
            </a:r>
            <a:r>
              <a:rPr lang="pl-PL" dirty="0" smtClean="0">
                <a:solidFill>
                  <a:srgbClr val="002060"/>
                </a:solidFill>
              </a:rPr>
              <a:t> 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czasowe </a:t>
            </a:r>
            <a:r>
              <a:rPr lang="pl-PL" dirty="0">
                <a:solidFill>
                  <a:srgbClr val="002060"/>
                </a:solidFill>
              </a:rPr>
              <a:t>zawieszenie </a:t>
            </a:r>
            <a:r>
              <a:rPr lang="pl-PL" dirty="0" smtClean="0">
                <a:solidFill>
                  <a:srgbClr val="002060"/>
                </a:solidFill>
              </a:rPr>
              <a:t>w </a:t>
            </a:r>
            <a:r>
              <a:rPr lang="pl-PL" dirty="0">
                <a:solidFill>
                  <a:srgbClr val="002060"/>
                </a:solidFill>
              </a:rPr>
              <a:t>prawach członka SDP, usunięcie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ze </a:t>
            </a:r>
            <a:r>
              <a:rPr lang="pl-PL" dirty="0">
                <a:solidFill>
                  <a:srgbClr val="002060"/>
                </a:solidFill>
              </a:rPr>
              <a:t>Stowarzyszenia; Naczelny </a:t>
            </a:r>
            <a:r>
              <a:rPr lang="pl-PL" dirty="0" smtClean="0">
                <a:solidFill>
                  <a:srgbClr val="002060"/>
                </a:solidFill>
              </a:rPr>
              <a:t>Sąd </a:t>
            </a:r>
            <a:r>
              <a:rPr lang="pl-PL" dirty="0">
                <a:solidFill>
                  <a:srgbClr val="002060"/>
                </a:solidFill>
              </a:rPr>
              <a:t>Dziennikarski może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  orzec </a:t>
            </a:r>
            <a:r>
              <a:rPr lang="pl-PL" dirty="0">
                <a:solidFill>
                  <a:srgbClr val="002060"/>
                </a:solidFill>
              </a:rPr>
              <a:t>ogłoszenie werdyktu w mediach.</a:t>
            </a:r>
          </a:p>
          <a:p>
            <a:pPr>
              <a:buNone/>
            </a:pPr>
            <a:endParaRPr lang="pl-PL" dirty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2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552728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7:</a:t>
            </a:r>
            <a:r>
              <a:rPr lang="pl-PL" sz="2800" b="1" dirty="0" smtClean="0">
                <a:solidFill>
                  <a:srgbClr val="0033CC"/>
                </a:solidFill>
              </a:rPr>
              <a:t> Patologie życia publicznego </a:t>
            </a:r>
            <a:br>
              <a:rPr lang="pl-PL" sz="2800" b="1" dirty="0" smtClean="0">
                <a:solidFill>
                  <a:srgbClr val="0033CC"/>
                </a:solidFill>
              </a:rPr>
            </a:br>
            <a:r>
              <a:rPr lang="pl-PL" sz="2800" b="1" dirty="0" smtClean="0">
                <a:solidFill>
                  <a:srgbClr val="0033CC"/>
                </a:solidFill>
              </a:rPr>
              <a:t>                              w Polsce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61</a:t>
            </a:fld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480" y="2285992"/>
            <a:ext cx="5815558" cy="327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5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744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Demagogia </a:t>
            </a:r>
            <a:r>
              <a:rPr lang="pl-PL" dirty="0">
                <a:solidFill>
                  <a:srgbClr val="002060"/>
                </a:solidFill>
              </a:rPr>
              <a:t>– metoda działania </a:t>
            </a:r>
            <a:r>
              <a:rPr lang="pl-PL" dirty="0" smtClean="0">
                <a:solidFill>
                  <a:srgbClr val="002060"/>
                </a:solidFill>
              </a:rPr>
              <a:t>politycznego polegająca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na </a:t>
            </a:r>
            <a:r>
              <a:rPr lang="pl-PL" dirty="0">
                <a:solidFill>
                  <a:srgbClr val="002060"/>
                </a:solidFill>
              </a:rPr>
              <a:t>instrumentalnym wykorzystywaniu potrzeb i </a:t>
            </a:r>
            <a:r>
              <a:rPr lang="pl-PL" dirty="0" smtClean="0">
                <a:solidFill>
                  <a:srgbClr val="002060"/>
                </a:solidFill>
              </a:rPr>
              <a:t>nastrojów społecznych</a:t>
            </a:r>
            <a:r>
              <a:rPr lang="pl-PL" dirty="0">
                <a:solidFill>
                  <a:srgbClr val="002060"/>
                </a:solidFill>
              </a:rPr>
              <a:t>, w celu realizacji własnych ambicji </a:t>
            </a:r>
            <a:r>
              <a:rPr lang="pl-PL" dirty="0" smtClean="0">
                <a:solidFill>
                  <a:srgbClr val="002060"/>
                </a:solidFill>
              </a:rPr>
              <a:t>politycznych, przez </a:t>
            </a:r>
            <a:r>
              <a:rPr lang="pl-PL" dirty="0">
                <a:solidFill>
                  <a:srgbClr val="002060"/>
                </a:solidFill>
              </a:rPr>
              <a:t>tworzenie pozorów reprezentatywności i </a:t>
            </a:r>
            <a:r>
              <a:rPr lang="pl-PL" dirty="0" smtClean="0">
                <a:solidFill>
                  <a:srgbClr val="002060"/>
                </a:solidFill>
              </a:rPr>
              <a:t>prawowitości, dyskredytowanie </a:t>
            </a:r>
            <a:r>
              <a:rPr lang="pl-PL" dirty="0">
                <a:solidFill>
                  <a:srgbClr val="002060"/>
                </a:solidFill>
              </a:rPr>
              <a:t>rywali i przeciwników, </a:t>
            </a:r>
            <a:r>
              <a:rPr lang="pl-PL" dirty="0" smtClean="0">
                <a:solidFill>
                  <a:srgbClr val="002060"/>
                </a:solidFill>
              </a:rPr>
              <a:t>eliminowanie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ich </a:t>
            </a:r>
            <a:r>
              <a:rPr lang="pl-PL" dirty="0">
                <a:solidFill>
                  <a:srgbClr val="002060"/>
                </a:solidFill>
              </a:rPr>
              <a:t>z gry politycznej za pomocą umiejętnie </a:t>
            </a:r>
            <a:r>
              <a:rPr lang="pl-PL" dirty="0" smtClean="0">
                <a:solidFill>
                  <a:srgbClr val="002060"/>
                </a:solidFill>
              </a:rPr>
              <a:t>wzbudzanego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ukierunkowanego przeciwko nim „gniewu </a:t>
            </a:r>
            <a:r>
              <a:rPr lang="pl-PL" dirty="0" smtClean="0">
                <a:solidFill>
                  <a:srgbClr val="002060"/>
                </a:solidFill>
              </a:rPr>
              <a:t>ludu”. Demagog występuje </a:t>
            </a:r>
            <a:r>
              <a:rPr lang="pl-PL" dirty="0">
                <a:solidFill>
                  <a:srgbClr val="002060"/>
                </a:solidFill>
              </a:rPr>
              <a:t>z pozycji „rzecznika i obrońcy ludu”, posługuje </a:t>
            </a:r>
            <a:r>
              <a:rPr lang="pl-PL" dirty="0" smtClean="0">
                <a:solidFill>
                  <a:srgbClr val="002060"/>
                </a:solidFill>
              </a:rPr>
              <a:t>się hasłami </a:t>
            </a:r>
            <a:r>
              <a:rPr lang="pl-PL" dirty="0">
                <a:solidFill>
                  <a:srgbClr val="002060"/>
                </a:solidFill>
              </a:rPr>
              <a:t>i symbolami obliczonymi na wzbudzanie </a:t>
            </a:r>
            <a:r>
              <a:rPr lang="pl-PL" dirty="0" smtClean="0">
                <a:solidFill>
                  <a:srgbClr val="002060"/>
                </a:solidFill>
              </a:rPr>
              <a:t>zbiorowych emocji</a:t>
            </a:r>
            <a:r>
              <a:rPr lang="pl-PL" dirty="0">
                <a:solidFill>
                  <a:srgbClr val="002060"/>
                </a:solidFill>
              </a:rPr>
              <a:t>, stara się o uzyskanie popularności dzięki </a:t>
            </a:r>
            <a:r>
              <a:rPr lang="pl-PL" dirty="0" smtClean="0">
                <a:solidFill>
                  <a:srgbClr val="002060"/>
                </a:solidFill>
              </a:rPr>
              <a:t>schlebianiu masom</a:t>
            </a:r>
            <a:r>
              <a:rPr lang="pl-PL" dirty="0">
                <a:solidFill>
                  <a:srgbClr val="002060"/>
                </a:solidFill>
              </a:rPr>
              <a:t>, składaniu efektownych, ale zazwyczaj </a:t>
            </a:r>
            <a:r>
              <a:rPr lang="pl-PL" dirty="0" smtClean="0">
                <a:solidFill>
                  <a:srgbClr val="002060"/>
                </a:solidFill>
              </a:rPr>
              <a:t>niespełnianych obietnic</a:t>
            </a:r>
            <a:r>
              <a:rPr lang="pl-PL" dirty="0">
                <a:solidFill>
                  <a:srgbClr val="002060"/>
                </a:solidFill>
              </a:rPr>
              <a:t>, wysuwaniu roszczeń i żądań równie </a:t>
            </a:r>
            <a:r>
              <a:rPr lang="pl-PL" dirty="0" smtClean="0">
                <a:solidFill>
                  <a:srgbClr val="002060"/>
                </a:solidFill>
              </a:rPr>
              <a:t>popularnych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atrakcyjnych, jak </a:t>
            </a:r>
            <a:r>
              <a:rPr lang="pl-PL" dirty="0" smtClean="0">
                <a:solidFill>
                  <a:srgbClr val="002060"/>
                </a:solidFill>
              </a:rPr>
              <a:t>nierealnych. W </a:t>
            </a:r>
            <a:r>
              <a:rPr lang="pl-PL" dirty="0">
                <a:solidFill>
                  <a:srgbClr val="002060"/>
                </a:solidFill>
              </a:rPr>
              <a:t>znaczeniu potocznym </a:t>
            </a:r>
            <a:r>
              <a:rPr lang="pl-PL" dirty="0" smtClean="0">
                <a:solidFill>
                  <a:srgbClr val="002060"/>
                </a:solidFill>
              </a:rPr>
              <a:t>wszelka akcja </a:t>
            </a:r>
            <a:r>
              <a:rPr lang="pl-PL" dirty="0">
                <a:solidFill>
                  <a:srgbClr val="002060"/>
                </a:solidFill>
              </a:rPr>
              <a:t>obliczona na łatwy efekt, poklask.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0787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744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352928" cy="5154619"/>
          </a:xfrm>
        </p:spPr>
        <p:txBody>
          <a:bodyPr/>
          <a:lstStyle/>
          <a:p>
            <a:pPr marL="0" indent="0">
              <a:buNone/>
            </a:pPr>
            <a:r>
              <a:rPr lang="pl-PL" sz="2300" b="1" dirty="0" smtClean="0">
                <a:solidFill>
                  <a:srgbClr val="002060"/>
                </a:solidFill>
              </a:rPr>
              <a:t>Patologie </a:t>
            </a:r>
            <a:r>
              <a:rPr lang="pl-PL" sz="2300" b="1" dirty="0">
                <a:solidFill>
                  <a:srgbClr val="002060"/>
                </a:solidFill>
              </a:rPr>
              <a:t>polityczne </a:t>
            </a:r>
            <a:r>
              <a:rPr lang="pl-PL" sz="2300" dirty="0">
                <a:solidFill>
                  <a:srgbClr val="002060"/>
                </a:solidFill>
              </a:rPr>
              <a:t>– to kategoria </a:t>
            </a:r>
            <a:r>
              <a:rPr lang="pl-PL" sz="2300" dirty="0" err="1">
                <a:solidFill>
                  <a:srgbClr val="002060"/>
                </a:solidFill>
              </a:rPr>
              <a:t>zachowań</a:t>
            </a:r>
            <a:r>
              <a:rPr lang="pl-PL" sz="2300" dirty="0">
                <a:solidFill>
                  <a:srgbClr val="002060"/>
                </a:solidFill>
              </a:rPr>
              <a:t>, zjawisk, </a:t>
            </a:r>
            <a:r>
              <a:rPr lang="pl-PL" sz="2300" dirty="0" smtClean="0">
                <a:solidFill>
                  <a:srgbClr val="002060"/>
                </a:solidFill>
              </a:rPr>
              <a:t>procesów oraz </a:t>
            </a:r>
            <a:r>
              <a:rPr lang="pl-PL" sz="2300" dirty="0">
                <a:solidFill>
                  <a:srgbClr val="002060"/>
                </a:solidFill>
              </a:rPr>
              <a:t>związanych z nimi instytucji, występujących w polu </a:t>
            </a:r>
            <a:r>
              <a:rPr lang="pl-PL" sz="2300" dirty="0" smtClean="0">
                <a:solidFill>
                  <a:srgbClr val="002060"/>
                </a:solidFill>
              </a:rPr>
              <a:t>polityki,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a </a:t>
            </a:r>
            <a:r>
              <a:rPr lang="pl-PL" sz="2300" dirty="0">
                <a:solidFill>
                  <a:srgbClr val="002060"/>
                </a:solidFill>
              </a:rPr>
              <a:t>będących świadomym odstępstwem od akceptowanych </a:t>
            </a:r>
            <a:r>
              <a:rPr lang="pl-PL" sz="2300" dirty="0" smtClean="0">
                <a:solidFill>
                  <a:srgbClr val="002060"/>
                </a:solidFill>
              </a:rPr>
              <a:t>reguł, norm </a:t>
            </a:r>
            <a:r>
              <a:rPr lang="pl-PL" sz="2300" dirty="0">
                <a:solidFill>
                  <a:srgbClr val="002060"/>
                </a:solidFill>
              </a:rPr>
              <a:t>i zasad życia społecznego, a także politycznego, </a:t>
            </a:r>
            <a:r>
              <a:rPr lang="pl-PL" sz="2300" dirty="0" smtClean="0">
                <a:solidFill>
                  <a:srgbClr val="002060"/>
                </a:solidFill>
              </a:rPr>
              <a:t>najczęściej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o </a:t>
            </a:r>
            <a:r>
              <a:rPr lang="pl-PL" sz="2300" dirty="0">
                <a:solidFill>
                  <a:srgbClr val="002060"/>
                </a:solidFill>
              </a:rPr>
              <a:t>podłożu moralnym, prawnym i religijnym.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Patologie polityczne należy traktować jako „zło samo w sobie</a:t>
            </a:r>
            <a:r>
              <a:rPr lang="pl-PL" sz="2300" dirty="0" smtClean="0">
                <a:solidFill>
                  <a:srgbClr val="002060"/>
                </a:solidFill>
              </a:rPr>
              <a:t>”,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ale </a:t>
            </a:r>
            <a:r>
              <a:rPr lang="pl-PL" sz="2300" dirty="0">
                <a:solidFill>
                  <a:srgbClr val="002060"/>
                </a:solidFill>
              </a:rPr>
              <a:t>także w kontekście subiektywnego i społecznego </a:t>
            </a:r>
            <a:r>
              <a:rPr lang="pl-PL" sz="2300" dirty="0" smtClean="0">
                <a:solidFill>
                  <a:srgbClr val="002060"/>
                </a:solidFill>
              </a:rPr>
              <a:t>postrzegania oraz </a:t>
            </a:r>
            <a:r>
              <a:rPr lang="pl-PL" sz="2300" dirty="0">
                <a:solidFill>
                  <a:srgbClr val="002060"/>
                </a:solidFill>
              </a:rPr>
              <a:t>ocen.</a:t>
            </a:r>
          </a:p>
          <a:p>
            <a:pPr marL="0" indent="0">
              <a:buNone/>
            </a:pPr>
            <a:r>
              <a:rPr lang="pl-PL" sz="2300" dirty="0">
                <a:solidFill>
                  <a:srgbClr val="002060"/>
                </a:solidFill>
              </a:rPr>
              <a:t>Do patologii politycznych należą tak powszechne zjawiska, </a:t>
            </a:r>
            <a:r>
              <a:rPr lang="pl-PL" sz="2300" dirty="0" smtClean="0">
                <a:solidFill>
                  <a:srgbClr val="002060"/>
                </a:solidFill>
              </a:rPr>
              <a:t>jak: </a:t>
            </a:r>
            <a:r>
              <a:rPr lang="pl-PL" sz="2300" b="1" dirty="0" smtClean="0">
                <a:solidFill>
                  <a:srgbClr val="002060"/>
                </a:solidFill>
              </a:rPr>
              <a:t>korupcja</a:t>
            </a:r>
            <a:r>
              <a:rPr lang="pl-PL" sz="2300" dirty="0">
                <a:solidFill>
                  <a:srgbClr val="002060"/>
                </a:solidFill>
              </a:rPr>
              <a:t>, </a:t>
            </a:r>
            <a:r>
              <a:rPr lang="pl-PL" sz="2300" b="1" dirty="0">
                <a:solidFill>
                  <a:srgbClr val="002060"/>
                </a:solidFill>
              </a:rPr>
              <a:t>nepotyzm </a:t>
            </a:r>
            <a:r>
              <a:rPr lang="pl-PL" sz="2300" dirty="0">
                <a:solidFill>
                  <a:srgbClr val="002060"/>
                </a:solidFill>
              </a:rPr>
              <a:t>czy </a:t>
            </a:r>
            <a:r>
              <a:rPr lang="pl-PL" sz="2300" b="1" dirty="0">
                <a:solidFill>
                  <a:srgbClr val="002060"/>
                </a:solidFill>
              </a:rPr>
              <a:t>biurokratyzacja</a:t>
            </a:r>
            <a:r>
              <a:rPr lang="pl-PL" sz="2300" dirty="0">
                <a:solidFill>
                  <a:srgbClr val="002060"/>
                </a:solidFill>
              </a:rPr>
              <a:t>. Wypełniają ten </a:t>
            </a:r>
            <a:r>
              <a:rPr lang="pl-PL" sz="2300" dirty="0" smtClean="0">
                <a:solidFill>
                  <a:srgbClr val="002060"/>
                </a:solidFill>
              </a:rPr>
              <a:t>obszar także </a:t>
            </a:r>
            <a:r>
              <a:rPr lang="pl-PL" sz="2300" dirty="0">
                <a:solidFill>
                  <a:srgbClr val="002060"/>
                </a:solidFill>
              </a:rPr>
              <a:t>zachowania będące cynicznym uczynieniem z </a:t>
            </a:r>
            <a:r>
              <a:rPr lang="pl-PL" sz="2300" dirty="0" smtClean="0">
                <a:solidFill>
                  <a:srgbClr val="002060"/>
                </a:solidFill>
              </a:rPr>
              <a:t>zawodu polityka </a:t>
            </a:r>
            <a:r>
              <a:rPr lang="pl-PL" sz="2300" dirty="0">
                <a:solidFill>
                  <a:srgbClr val="002060"/>
                </a:solidFill>
              </a:rPr>
              <a:t>„celu” z pominięciem politycznej funkcji, czyli </a:t>
            </a:r>
            <a:r>
              <a:rPr lang="pl-PL" sz="2300" dirty="0" smtClean="0">
                <a:solidFill>
                  <a:srgbClr val="002060"/>
                </a:solidFill>
              </a:rPr>
              <a:t>posługiwanie się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w </a:t>
            </a:r>
            <a:r>
              <a:rPr lang="pl-PL" sz="2300" dirty="0">
                <a:solidFill>
                  <a:srgbClr val="002060"/>
                </a:solidFill>
              </a:rPr>
              <a:t>procesie zdobywania i utrzymania władzy </a:t>
            </a:r>
            <a:r>
              <a:rPr lang="pl-PL" sz="2300" dirty="0" smtClean="0">
                <a:solidFill>
                  <a:srgbClr val="002060"/>
                </a:solidFill>
              </a:rPr>
              <a:t>szantażem, manipulacją</a:t>
            </a:r>
            <a:r>
              <a:rPr lang="pl-PL" sz="2300" dirty="0">
                <a:solidFill>
                  <a:srgbClr val="002060"/>
                </a:solidFill>
              </a:rPr>
              <a:t>, kłamstwem i oszustwem w stosunku do </a:t>
            </a:r>
            <a:r>
              <a:rPr lang="pl-PL" sz="2300" dirty="0" smtClean="0">
                <a:solidFill>
                  <a:srgbClr val="002060"/>
                </a:solidFill>
              </a:rPr>
              <a:t>rywali oraz </a:t>
            </a:r>
            <a:r>
              <a:rPr lang="pl-PL" sz="2300" dirty="0">
                <a:solidFill>
                  <a:srgbClr val="002060"/>
                </a:solidFill>
              </a:rPr>
              <a:t>rządzonych.</a:t>
            </a:r>
            <a:endParaRPr lang="pl-PL" sz="23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95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9208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Biurokratyzacja </a:t>
            </a:r>
            <a:r>
              <a:rPr lang="pl-PL" b="1" dirty="0">
                <a:solidFill>
                  <a:srgbClr val="002060"/>
                </a:solidFill>
              </a:rPr>
              <a:t>stosunków władzy </a:t>
            </a:r>
            <a:r>
              <a:rPr lang="pl-PL" dirty="0">
                <a:solidFill>
                  <a:srgbClr val="002060"/>
                </a:solidFill>
              </a:rPr>
              <a:t>– nadmiernie </a:t>
            </a:r>
            <a:r>
              <a:rPr lang="pl-PL" dirty="0" smtClean="0">
                <a:solidFill>
                  <a:srgbClr val="002060"/>
                </a:solidFill>
              </a:rPr>
              <a:t>formalistyczny, opieszały </a:t>
            </a:r>
            <a:r>
              <a:rPr lang="pl-PL" dirty="0">
                <a:solidFill>
                  <a:srgbClr val="002060"/>
                </a:solidFill>
              </a:rPr>
              <a:t>i bezduszny sposób funkcjonowania ogniw władzy.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Patologia biurokratyczna ma wiele </a:t>
            </a:r>
            <a:r>
              <a:rPr lang="pl-PL" dirty="0" smtClean="0">
                <a:solidFill>
                  <a:srgbClr val="002060"/>
                </a:solidFill>
              </a:rPr>
              <a:t>wymiarów - </a:t>
            </a:r>
            <a:r>
              <a:rPr lang="pl-PL" dirty="0">
                <a:solidFill>
                  <a:srgbClr val="002060"/>
                </a:solidFill>
              </a:rPr>
              <a:t>dotyczy </a:t>
            </a:r>
            <a:r>
              <a:rPr lang="pl-PL" dirty="0" smtClean="0">
                <a:solidFill>
                  <a:srgbClr val="002060"/>
                </a:solidFill>
              </a:rPr>
              <a:t>samych norm </a:t>
            </a:r>
            <a:r>
              <a:rPr lang="pl-PL" dirty="0">
                <a:solidFill>
                  <a:srgbClr val="002060"/>
                </a:solidFill>
              </a:rPr>
              <a:t>prawnych i innych przepisów, wzorów </a:t>
            </a:r>
            <a:r>
              <a:rPr lang="pl-PL" dirty="0" err="1">
                <a:solidFill>
                  <a:srgbClr val="002060"/>
                </a:solidFill>
              </a:rPr>
              <a:t>zachowań</a:t>
            </a:r>
            <a:r>
              <a:rPr lang="pl-PL" dirty="0">
                <a:solidFill>
                  <a:srgbClr val="002060"/>
                </a:solidFill>
              </a:rPr>
              <a:t> i </a:t>
            </a:r>
            <a:r>
              <a:rPr lang="pl-PL" dirty="0" smtClean="0">
                <a:solidFill>
                  <a:srgbClr val="002060"/>
                </a:solidFill>
              </a:rPr>
              <a:t>postaw funkcjonariuszy </a:t>
            </a:r>
            <a:r>
              <a:rPr lang="pl-PL" dirty="0">
                <a:solidFill>
                  <a:srgbClr val="002060"/>
                </a:solidFill>
              </a:rPr>
              <a:t>takiej organizacji, a wreszcie samej </a:t>
            </a:r>
            <a:r>
              <a:rPr lang="pl-PL" dirty="0" smtClean="0">
                <a:solidFill>
                  <a:srgbClr val="002060"/>
                </a:solidFill>
              </a:rPr>
              <a:t>osobowości ludzi </a:t>
            </a:r>
            <a:r>
              <a:rPr lang="pl-PL" dirty="0">
                <a:solidFill>
                  <a:srgbClr val="002060"/>
                </a:solidFill>
              </a:rPr>
              <a:t>w niej działających.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448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9208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Alienacja władzy państwowej </a:t>
            </a:r>
            <a:r>
              <a:rPr lang="pl-PL" dirty="0">
                <a:solidFill>
                  <a:srgbClr val="002060"/>
                </a:solidFill>
              </a:rPr>
              <a:t>– oznacza wyobcowanie </a:t>
            </a:r>
            <a:r>
              <a:rPr lang="pl-PL" dirty="0" smtClean="0">
                <a:solidFill>
                  <a:srgbClr val="002060"/>
                </a:solidFill>
              </a:rPr>
              <a:t>ośrodków władzy </a:t>
            </a:r>
            <a:r>
              <a:rPr lang="pl-PL" dirty="0">
                <a:solidFill>
                  <a:srgbClr val="002060"/>
                </a:solidFill>
              </a:rPr>
              <a:t>ze społeczeństwa, ich izolowanie się od obywateli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</a:t>
            </a:r>
            <a:r>
              <a:rPr lang="pl-PL" dirty="0">
                <a:solidFill>
                  <a:srgbClr val="002060"/>
                </a:solidFill>
              </a:rPr>
              <a:t>, </a:t>
            </a:r>
            <a:r>
              <a:rPr lang="pl-PL" dirty="0" smtClean="0">
                <a:solidFill>
                  <a:srgbClr val="002060"/>
                </a:solidFill>
              </a:rPr>
              <a:t>z kolei, dystansowanie </a:t>
            </a:r>
            <a:r>
              <a:rPr lang="pl-PL" dirty="0">
                <a:solidFill>
                  <a:srgbClr val="002060"/>
                </a:solidFill>
              </a:rPr>
              <a:t>się obywateli od struktur </a:t>
            </a:r>
            <a:r>
              <a:rPr lang="pl-PL" dirty="0" smtClean="0">
                <a:solidFill>
                  <a:srgbClr val="002060"/>
                </a:solidFill>
              </a:rPr>
              <a:t>państwowych.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Psychologicznym </a:t>
            </a:r>
            <a:r>
              <a:rPr lang="pl-PL" dirty="0">
                <a:solidFill>
                  <a:srgbClr val="002060"/>
                </a:solidFill>
              </a:rPr>
              <a:t>skutkiem alienacji jest poczucie obcości: </a:t>
            </a:r>
            <a:r>
              <a:rPr lang="pl-PL" dirty="0" smtClean="0">
                <a:solidFill>
                  <a:srgbClr val="002060"/>
                </a:solidFill>
              </a:rPr>
              <a:t>rządzący zachowują </a:t>
            </a:r>
            <a:r>
              <a:rPr lang="pl-PL" dirty="0">
                <a:solidFill>
                  <a:srgbClr val="002060"/>
                </a:solidFill>
              </a:rPr>
              <a:t>się tak, jakby byli w obcym i wrogim </a:t>
            </a:r>
            <a:r>
              <a:rPr lang="pl-PL" dirty="0" smtClean="0">
                <a:solidFill>
                  <a:srgbClr val="002060"/>
                </a:solidFill>
              </a:rPr>
              <a:t>społeczeństwie, a </a:t>
            </a:r>
            <a:r>
              <a:rPr lang="pl-PL" dirty="0">
                <a:solidFill>
                  <a:srgbClr val="002060"/>
                </a:solidFill>
              </a:rPr>
              <a:t>rządzeni postrzegają rządzących jako </a:t>
            </a:r>
            <a:r>
              <a:rPr lang="pl-PL" dirty="0" smtClean="0">
                <a:solidFill>
                  <a:srgbClr val="002060"/>
                </a:solidFill>
              </a:rPr>
              <a:t>obcych.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Wzajemna obcość jest </a:t>
            </a:r>
            <a:r>
              <a:rPr lang="pl-PL" dirty="0">
                <a:solidFill>
                  <a:srgbClr val="002060"/>
                </a:solidFill>
              </a:rPr>
              <a:t>wyrazem konfliktu interesów. 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Rodzi </a:t>
            </a:r>
            <a:r>
              <a:rPr lang="pl-PL" dirty="0">
                <a:solidFill>
                  <a:srgbClr val="002060"/>
                </a:solidFill>
              </a:rPr>
              <a:t>się podział na „my </a:t>
            </a:r>
            <a:r>
              <a:rPr lang="pl-PL" dirty="0" smtClean="0">
                <a:solidFill>
                  <a:srgbClr val="002060"/>
                </a:solidFill>
              </a:rPr>
              <a:t>– obywatele</a:t>
            </a:r>
            <a:r>
              <a:rPr lang="pl-PL" dirty="0">
                <a:solidFill>
                  <a:srgbClr val="002060"/>
                </a:solidFill>
              </a:rPr>
              <a:t>” i „oni – politycy</a:t>
            </a:r>
            <a:r>
              <a:rPr lang="pl-PL" dirty="0" smtClean="0">
                <a:solidFill>
                  <a:srgbClr val="002060"/>
                </a:solidFill>
              </a:rPr>
              <a:t>”. 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Podział </a:t>
            </a:r>
            <a:r>
              <a:rPr lang="pl-PL" dirty="0">
                <a:solidFill>
                  <a:srgbClr val="002060"/>
                </a:solidFill>
              </a:rPr>
              <a:t>postrzegany jako </a:t>
            </a:r>
            <a:r>
              <a:rPr lang="pl-PL" dirty="0" smtClean="0">
                <a:solidFill>
                  <a:srgbClr val="002060"/>
                </a:solidFill>
              </a:rPr>
              <a:t>główna oś </a:t>
            </a:r>
            <a:r>
              <a:rPr lang="pl-PL" dirty="0">
                <a:solidFill>
                  <a:srgbClr val="002060"/>
                </a:solidFill>
              </a:rPr>
              <a:t>konfliktu interesów,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jeżeli </a:t>
            </a:r>
            <a:r>
              <a:rPr lang="pl-PL" dirty="0">
                <a:solidFill>
                  <a:srgbClr val="002060"/>
                </a:solidFill>
              </a:rPr>
              <a:t>alienacja osiągnęła wysoki poziom.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Tendencje w kierunku </a:t>
            </a:r>
            <a:r>
              <a:rPr lang="pl-PL" dirty="0" smtClean="0">
                <a:solidFill>
                  <a:srgbClr val="002060"/>
                </a:solidFill>
              </a:rPr>
              <a:t>alienacji </a:t>
            </a:r>
            <a:r>
              <a:rPr lang="pl-PL" dirty="0">
                <a:solidFill>
                  <a:srgbClr val="002060"/>
                </a:solidFill>
              </a:rPr>
              <a:t>ośrodki władzy wykazują </a:t>
            </a:r>
            <a:r>
              <a:rPr lang="pl-PL" dirty="0" smtClean="0">
                <a:solidFill>
                  <a:srgbClr val="002060"/>
                </a:solidFill>
              </a:rPr>
              <a:t>zwłaszcza w </a:t>
            </a:r>
            <a:r>
              <a:rPr lang="pl-PL" dirty="0">
                <a:solidFill>
                  <a:srgbClr val="002060"/>
                </a:solidFill>
              </a:rPr>
              <a:t>warunkach nieistnienia skutecznej społecznej kontroli </a:t>
            </a:r>
            <a:r>
              <a:rPr lang="pl-PL" dirty="0" smtClean="0">
                <a:solidFill>
                  <a:srgbClr val="002060"/>
                </a:solidFill>
              </a:rPr>
              <a:t>działań tej </a:t>
            </a:r>
            <a:r>
              <a:rPr lang="pl-PL" dirty="0">
                <a:solidFill>
                  <a:srgbClr val="002060"/>
                </a:solidFill>
              </a:rPr>
              <a:t>władzy.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23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9208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1124744"/>
            <a:ext cx="8532440" cy="5472608"/>
          </a:xfrm>
        </p:spPr>
        <p:txBody>
          <a:bodyPr/>
          <a:lstStyle/>
          <a:p>
            <a:pPr marL="0" indent="0">
              <a:buNone/>
            </a:pPr>
            <a:r>
              <a:rPr lang="pl-PL" sz="2300" b="1" dirty="0">
                <a:solidFill>
                  <a:srgbClr val="002060"/>
                </a:solidFill>
              </a:rPr>
              <a:t>Korupcja </a:t>
            </a:r>
            <a:r>
              <a:rPr lang="pl-PL" sz="2300" dirty="0">
                <a:solidFill>
                  <a:srgbClr val="002060"/>
                </a:solidFill>
              </a:rPr>
              <a:t>– jedno z najstarszych i najpowszechniejszych </a:t>
            </a:r>
            <a:r>
              <a:rPr lang="pl-PL" sz="2300" dirty="0" smtClean="0">
                <a:solidFill>
                  <a:srgbClr val="002060"/>
                </a:solidFill>
              </a:rPr>
              <a:t>zjawisk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z </a:t>
            </a:r>
            <a:r>
              <a:rPr lang="pl-PL" sz="2300" dirty="0">
                <a:solidFill>
                  <a:srgbClr val="002060"/>
                </a:solidFill>
              </a:rPr>
              <a:t>dziedziny patologii życia społecznego i politycznego. </a:t>
            </a:r>
            <a:r>
              <a:rPr lang="pl-PL" sz="2300" dirty="0" smtClean="0">
                <a:solidFill>
                  <a:srgbClr val="002060"/>
                </a:solidFill>
              </a:rPr>
              <a:t/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Z punktu widzenia </a:t>
            </a:r>
            <a:r>
              <a:rPr lang="pl-PL" sz="2300" dirty="0">
                <a:solidFill>
                  <a:srgbClr val="002060"/>
                </a:solidFill>
              </a:rPr>
              <a:t>prawnego wyodrębnia się korupcję </a:t>
            </a:r>
            <a:r>
              <a:rPr lang="pl-PL" sz="2300" dirty="0" smtClean="0">
                <a:solidFill>
                  <a:srgbClr val="002060"/>
                </a:solidFill>
              </a:rPr>
              <a:t>bierną i czynną. </a:t>
            </a:r>
            <a:r>
              <a:rPr lang="pl-PL" sz="2300" b="1" dirty="0" smtClean="0">
                <a:solidFill>
                  <a:srgbClr val="002060"/>
                </a:solidFill>
              </a:rPr>
              <a:t>Czynna </a:t>
            </a:r>
            <a:r>
              <a:rPr lang="pl-PL" sz="2300" b="1" dirty="0">
                <a:solidFill>
                  <a:srgbClr val="002060"/>
                </a:solidFill>
              </a:rPr>
              <a:t>korupcja </a:t>
            </a:r>
            <a:r>
              <a:rPr lang="pl-PL" sz="2300" dirty="0">
                <a:solidFill>
                  <a:srgbClr val="002060"/>
                </a:solidFill>
              </a:rPr>
              <a:t>dotyczy osób, które są </a:t>
            </a:r>
            <a:r>
              <a:rPr lang="pl-PL" sz="2300" dirty="0" smtClean="0">
                <a:solidFill>
                  <a:srgbClr val="002060"/>
                </a:solidFill>
              </a:rPr>
              <a:t>zainteresowane załatwieniem </a:t>
            </a:r>
            <a:r>
              <a:rPr lang="pl-PL" sz="2300" dirty="0">
                <a:solidFill>
                  <a:srgbClr val="002060"/>
                </a:solidFill>
              </a:rPr>
              <a:t>określonej sprawy, a związane </a:t>
            </a:r>
            <a:r>
              <a:rPr lang="pl-PL" sz="2300" dirty="0" smtClean="0">
                <a:solidFill>
                  <a:srgbClr val="002060"/>
                </a:solidFill>
              </a:rPr>
              <a:t> jest to z dodatkową gratyfikacją </a:t>
            </a:r>
            <a:r>
              <a:rPr lang="pl-PL" sz="2300" dirty="0">
                <a:solidFill>
                  <a:srgbClr val="002060"/>
                </a:solidFill>
              </a:rPr>
              <a:t>bądź też jej obietnicą. Osoba popełniająca </a:t>
            </a:r>
            <a:r>
              <a:rPr lang="pl-PL" sz="2300" dirty="0" smtClean="0">
                <a:solidFill>
                  <a:srgbClr val="002060"/>
                </a:solidFill>
              </a:rPr>
              <a:t>przestępstwo korupcji </a:t>
            </a:r>
            <a:r>
              <a:rPr lang="pl-PL" sz="2300" dirty="0">
                <a:solidFill>
                  <a:srgbClr val="002060"/>
                </a:solidFill>
              </a:rPr>
              <a:t>czynnej nakłania urzędnika państwowego, by ten </a:t>
            </a:r>
            <a:r>
              <a:rPr lang="pl-PL" sz="2300" dirty="0" smtClean="0">
                <a:solidFill>
                  <a:srgbClr val="002060"/>
                </a:solidFill>
              </a:rPr>
              <a:t>ominął lub </a:t>
            </a:r>
            <a:r>
              <a:rPr lang="pl-PL" sz="2300" dirty="0">
                <a:solidFill>
                  <a:srgbClr val="002060"/>
                </a:solidFill>
              </a:rPr>
              <a:t>złamał przepisy albo podjął decyzję niezgodną ze </a:t>
            </a:r>
            <a:r>
              <a:rPr lang="pl-PL" sz="2300" dirty="0" smtClean="0">
                <a:solidFill>
                  <a:srgbClr val="002060"/>
                </a:solidFill>
              </a:rPr>
              <a:t>swoimi kompetencjami</a:t>
            </a:r>
            <a:r>
              <a:rPr lang="pl-PL" sz="2300" dirty="0">
                <a:solidFill>
                  <a:srgbClr val="002060"/>
                </a:solidFill>
              </a:rPr>
              <a:t>. </a:t>
            </a:r>
            <a:endParaRPr lang="pl-PL" sz="23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sz="2300" dirty="0" smtClean="0">
                <a:solidFill>
                  <a:srgbClr val="002060"/>
                </a:solidFill>
              </a:rPr>
              <a:t>Karze podlega </a:t>
            </a:r>
            <a:r>
              <a:rPr lang="pl-PL" sz="2300" dirty="0">
                <a:solidFill>
                  <a:srgbClr val="002060"/>
                </a:solidFill>
              </a:rPr>
              <a:t>także </a:t>
            </a:r>
            <a:r>
              <a:rPr lang="pl-PL" sz="2300" dirty="0" smtClean="0">
                <a:solidFill>
                  <a:srgbClr val="002060"/>
                </a:solidFill>
              </a:rPr>
              <a:t>tzw</a:t>
            </a:r>
            <a:r>
              <a:rPr lang="pl-PL" sz="2300" dirty="0">
                <a:solidFill>
                  <a:srgbClr val="002060"/>
                </a:solidFill>
              </a:rPr>
              <a:t>. </a:t>
            </a:r>
            <a:r>
              <a:rPr lang="pl-PL" sz="2300" b="1" dirty="0">
                <a:solidFill>
                  <a:srgbClr val="002060"/>
                </a:solidFill>
              </a:rPr>
              <a:t>korupcja </a:t>
            </a:r>
            <a:r>
              <a:rPr lang="pl-PL" sz="2300" b="1" dirty="0" smtClean="0">
                <a:solidFill>
                  <a:srgbClr val="002060"/>
                </a:solidFill>
              </a:rPr>
              <a:t>bierna</a:t>
            </a:r>
            <a:r>
              <a:rPr lang="pl-PL" sz="2300" dirty="0" smtClean="0">
                <a:solidFill>
                  <a:srgbClr val="002060"/>
                </a:solidFill>
              </a:rPr>
              <a:t>.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Wiąże </a:t>
            </a:r>
            <a:r>
              <a:rPr lang="pl-PL" sz="2300" dirty="0">
                <a:solidFill>
                  <a:srgbClr val="002060"/>
                </a:solidFill>
              </a:rPr>
              <a:t>się ona </a:t>
            </a:r>
            <a:r>
              <a:rPr lang="pl-PL" sz="2300" dirty="0" smtClean="0">
                <a:solidFill>
                  <a:srgbClr val="002060"/>
                </a:solidFill>
              </a:rPr>
              <a:t>z uzależnieniem </a:t>
            </a:r>
            <a:r>
              <a:rPr lang="pl-PL" sz="2300" dirty="0">
                <a:solidFill>
                  <a:srgbClr val="002060"/>
                </a:solidFill>
              </a:rPr>
              <a:t>załatwienia </a:t>
            </a:r>
            <a:r>
              <a:rPr lang="pl-PL" sz="2300" dirty="0" smtClean="0">
                <a:solidFill>
                  <a:srgbClr val="002060"/>
                </a:solidFill>
              </a:rPr>
              <a:t>sprawy należącej do kompetencji  urzędnika lub </a:t>
            </a:r>
            <a:r>
              <a:rPr lang="pl-PL" sz="2300" dirty="0">
                <a:solidFill>
                  <a:srgbClr val="002060"/>
                </a:solidFill>
              </a:rPr>
              <a:t>funkcjonariusza </a:t>
            </a:r>
            <a:r>
              <a:rPr lang="pl-PL" sz="2300" dirty="0" smtClean="0">
                <a:solidFill>
                  <a:srgbClr val="002060"/>
                </a:solidFill>
              </a:rPr>
              <a:t>publicznego od </a:t>
            </a:r>
            <a:r>
              <a:rPr lang="pl-PL" sz="2300" dirty="0">
                <a:solidFill>
                  <a:srgbClr val="002060"/>
                </a:solidFill>
              </a:rPr>
              <a:t>uzyskania </a:t>
            </a:r>
            <a:r>
              <a:rPr lang="pl-PL" sz="2300" dirty="0" smtClean="0">
                <a:solidFill>
                  <a:srgbClr val="002060"/>
                </a:solidFill>
              </a:rPr>
              <a:t>przez niego określonych </a:t>
            </a:r>
            <a:r>
              <a:rPr lang="pl-PL" sz="2300" dirty="0">
                <a:solidFill>
                  <a:srgbClr val="002060"/>
                </a:solidFill>
              </a:rPr>
              <a:t>korzyści. Dotyczyć to może </a:t>
            </a:r>
            <a:r>
              <a:rPr lang="pl-PL" sz="2300" dirty="0" smtClean="0">
                <a:solidFill>
                  <a:srgbClr val="002060"/>
                </a:solidFill>
              </a:rPr>
              <a:t>sytuacji,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gdy </a:t>
            </a:r>
            <a:r>
              <a:rPr lang="pl-PL" sz="2300" dirty="0">
                <a:solidFill>
                  <a:srgbClr val="002060"/>
                </a:solidFill>
              </a:rPr>
              <a:t>urzędnik żąda łapówki, chociaż i tak zobowiązany jest </a:t>
            </a:r>
            <a:r>
              <a:rPr lang="pl-PL" sz="2300" dirty="0" smtClean="0">
                <a:solidFill>
                  <a:srgbClr val="002060"/>
                </a:solidFill>
              </a:rPr>
              <a:t>podjąć określoną </a:t>
            </a:r>
            <a:r>
              <a:rPr lang="pl-PL" sz="2300" dirty="0">
                <a:solidFill>
                  <a:srgbClr val="002060"/>
                </a:solidFill>
              </a:rPr>
              <a:t>decyzję. Występuje także forma niejako </a:t>
            </a:r>
            <a:r>
              <a:rPr lang="pl-PL" sz="2300" dirty="0" smtClean="0">
                <a:solidFill>
                  <a:srgbClr val="002060"/>
                </a:solidFill>
              </a:rPr>
              <a:t>rutynowej, </a:t>
            </a:r>
            <a:br>
              <a:rPr lang="pl-PL" sz="2300" dirty="0" smtClean="0">
                <a:solidFill>
                  <a:srgbClr val="002060"/>
                </a:solidFill>
              </a:rPr>
            </a:br>
            <a:r>
              <a:rPr lang="pl-PL" sz="2300" dirty="0" smtClean="0">
                <a:solidFill>
                  <a:srgbClr val="002060"/>
                </a:solidFill>
              </a:rPr>
              <a:t>stałej </a:t>
            </a:r>
            <a:r>
              <a:rPr lang="pl-PL" sz="2300" dirty="0">
                <a:solidFill>
                  <a:srgbClr val="002060"/>
                </a:solidFill>
              </a:rPr>
              <a:t>opłaty za załatwienie sprawy.</a:t>
            </a:r>
            <a:endParaRPr lang="pl-PL" sz="23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3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47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744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5010603"/>
          </a:xfrm>
        </p:spPr>
        <p:txBody>
          <a:bodyPr/>
          <a:lstStyle/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Rozwój </a:t>
            </a:r>
            <a:r>
              <a:rPr lang="pl-PL" dirty="0">
                <a:solidFill>
                  <a:srgbClr val="002060"/>
                </a:solidFill>
              </a:rPr>
              <a:t>cywilizacyjny, a zwłaszcza komplikowanie się </a:t>
            </a:r>
            <a:r>
              <a:rPr lang="pl-PL" dirty="0" smtClean="0">
                <a:solidFill>
                  <a:srgbClr val="002060"/>
                </a:solidFill>
              </a:rPr>
              <a:t>mechanizmów życia </a:t>
            </a:r>
            <a:r>
              <a:rPr lang="pl-PL" dirty="0">
                <a:solidFill>
                  <a:srgbClr val="002060"/>
                </a:solidFill>
              </a:rPr>
              <a:t>politycznego, spowodował rozszerzenie </a:t>
            </a:r>
            <a:r>
              <a:rPr lang="pl-PL" b="1" dirty="0">
                <a:solidFill>
                  <a:srgbClr val="002060"/>
                </a:solidFill>
              </a:rPr>
              <a:t>metod </a:t>
            </a:r>
            <a:r>
              <a:rPr lang="pl-PL" b="1" dirty="0" smtClean="0">
                <a:solidFill>
                  <a:srgbClr val="002060"/>
                </a:solidFill>
              </a:rPr>
              <a:t>korupcji </a:t>
            </a: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stosowanie bardziej wyrafinowanych form. </a:t>
            </a: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srgbClr val="002060"/>
                </a:solidFill>
              </a:rPr>
              <a:t>W </a:t>
            </a:r>
            <a:r>
              <a:rPr lang="pl-PL" dirty="0">
                <a:solidFill>
                  <a:srgbClr val="002060"/>
                </a:solidFill>
              </a:rPr>
              <a:t>przypadku </a:t>
            </a:r>
            <a:r>
              <a:rPr lang="pl-PL" dirty="0" smtClean="0">
                <a:solidFill>
                  <a:srgbClr val="002060"/>
                </a:solidFill>
              </a:rPr>
              <a:t>polityków mamy </a:t>
            </a:r>
            <a:r>
              <a:rPr lang="pl-PL" dirty="0">
                <a:solidFill>
                  <a:srgbClr val="002060"/>
                </a:solidFill>
              </a:rPr>
              <a:t>do czynienia z bezpośrednimi formami korupcji </a:t>
            </a:r>
            <a:r>
              <a:rPr lang="pl-PL" dirty="0" smtClean="0">
                <a:solidFill>
                  <a:srgbClr val="002060"/>
                </a:solidFill>
              </a:rPr>
              <a:t>lub bardziej zawoalowanymi</a:t>
            </a:r>
            <a:r>
              <a:rPr lang="pl-PL" dirty="0">
                <a:solidFill>
                  <a:srgbClr val="002060"/>
                </a:solidFill>
              </a:rPr>
              <a:t>, do których zaliczyć można np. niektóre </a:t>
            </a:r>
            <a:r>
              <a:rPr lang="pl-PL" dirty="0" smtClean="0">
                <a:solidFill>
                  <a:srgbClr val="002060"/>
                </a:solidFill>
              </a:rPr>
              <a:t>formy lobbingu </a:t>
            </a:r>
            <a:r>
              <a:rPr lang="pl-PL" dirty="0">
                <a:solidFill>
                  <a:srgbClr val="002060"/>
                </a:solidFill>
              </a:rPr>
              <a:t>czy też sponsoringu.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9208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460432" cy="5154619"/>
          </a:xfrm>
        </p:spPr>
        <p:txBody>
          <a:bodyPr/>
          <a:lstStyle/>
          <a:p>
            <a:pPr marL="0" indent="0">
              <a:buNone/>
            </a:pPr>
            <a:r>
              <a:rPr lang="pl-PL" sz="2200" b="1" dirty="0">
                <a:solidFill>
                  <a:srgbClr val="002060"/>
                </a:solidFill>
              </a:rPr>
              <a:t>Nepotyzm </a:t>
            </a:r>
            <a:r>
              <a:rPr lang="pl-PL" sz="2200" dirty="0">
                <a:solidFill>
                  <a:srgbClr val="002060"/>
                </a:solidFill>
              </a:rPr>
              <a:t>– oznacza faworyzowanie krewnych przy </a:t>
            </a:r>
            <a:r>
              <a:rPr lang="pl-PL" sz="2200" dirty="0" smtClean="0">
                <a:solidFill>
                  <a:srgbClr val="002060"/>
                </a:solidFill>
              </a:rPr>
              <a:t>rozdawaniu godności</a:t>
            </a:r>
            <a:r>
              <a:rPr lang="pl-PL" sz="2200" dirty="0">
                <a:solidFill>
                  <a:srgbClr val="002060"/>
                </a:solidFill>
              </a:rPr>
              <a:t>, wysokich stanowisk, a także innych dóbr.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</a:rPr>
              <a:t>Działania oparte na nepotyzmie czynione są z pominięciem </a:t>
            </a:r>
            <a:r>
              <a:rPr lang="pl-PL" sz="2200" dirty="0" smtClean="0">
                <a:solidFill>
                  <a:srgbClr val="002060"/>
                </a:solidFill>
              </a:rPr>
              <a:t>kryteriów kompetencyjnych</a:t>
            </a:r>
            <a:r>
              <a:rPr lang="pl-PL" sz="2200" dirty="0">
                <a:solidFill>
                  <a:srgbClr val="002060"/>
                </a:solidFill>
              </a:rPr>
              <a:t>, dlatego też należy on do zjawisk patologicznych.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</a:rPr>
              <a:t>Podmiotowym rozszerzeniem zakresu nepotyzmu jest </a:t>
            </a:r>
            <a:r>
              <a:rPr lang="pl-PL" sz="2200" b="1" dirty="0" smtClean="0">
                <a:solidFill>
                  <a:srgbClr val="002060"/>
                </a:solidFill>
              </a:rPr>
              <a:t>kumoterstwo - </a:t>
            </a:r>
            <a:r>
              <a:rPr lang="pl-PL" sz="2200" dirty="0" smtClean="0">
                <a:solidFill>
                  <a:srgbClr val="002060"/>
                </a:solidFill>
              </a:rPr>
              <a:t> zjawisko </a:t>
            </a:r>
            <a:r>
              <a:rPr lang="pl-PL" sz="2200" dirty="0">
                <a:solidFill>
                  <a:srgbClr val="002060"/>
                </a:solidFill>
              </a:rPr>
              <a:t>polegające na wzajemnym popieraniu się ludzi, </a:t>
            </a:r>
            <a:r>
              <a:rPr lang="pl-PL" sz="2200" dirty="0" smtClean="0">
                <a:solidFill>
                  <a:srgbClr val="002060"/>
                </a:solidFill>
              </a:rPr>
              <a:t>którzy </a:t>
            </a:r>
            <a:br>
              <a:rPr lang="pl-PL" sz="2200" dirty="0" smtClean="0">
                <a:solidFill>
                  <a:srgbClr val="002060"/>
                </a:solidFill>
              </a:rPr>
            </a:br>
            <a:r>
              <a:rPr lang="pl-PL" sz="2200" dirty="0" smtClean="0">
                <a:solidFill>
                  <a:srgbClr val="002060"/>
                </a:solidFill>
              </a:rPr>
              <a:t>są </a:t>
            </a:r>
            <a:r>
              <a:rPr lang="pl-PL" sz="2200" dirty="0">
                <a:solidFill>
                  <a:srgbClr val="002060"/>
                </a:solidFill>
              </a:rPr>
              <a:t>ze sobą związani znajomością czy zażyłością. Często </a:t>
            </a:r>
            <a:r>
              <a:rPr lang="pl-PL" sz="2200" dirty="0" smtClean="0">
                <a:solidFill>
                  <a:srgbClr val="002060"/>
                </a:solidFill>
              </a:rPr>
              <a:t>pomiędzy osobami </a:t>
            </a:r>
            <a:r>
              <a:rPr lang="pl-PL" sz="2200" dirty="0">
                <a:solidFill>
                  <a:srgbClr val="002060"/>
                </a:solidFill>
              </a:rPr>
              <a:t>dochodzi do ujawnienia się niejasnych </a:t>
            </a:r>
            <a:r>
              <a:rPr lang="pl-PL" sz="2200" dirty="0" smtClean="0">
                <a:solidFill>
                  <a:srgbClr val="002060"/>
                </a:solidFill>
              </a:rPr>
              <a:t>interesów. Patologiczność </a:t>
            </a:r>
            <a:r>
              <a:rPr lang="pl-PL" sz="2200" dirty="0">
                <a:solidFill>
                  <a:srgbClr val="002060"/>
                </a:solidFill>
              </a:rPr>
              <a:t>tego zjawiska polega na tym, iż o </a:t>
            </a:r>
            <a:r>
              <a:rPr lang="pl-PL" sz="2200" dirty="0" smtClean="0">
                <a:solidFill>
                  <a:srgbClr val="002060"/>
                </a:solidFill>
              </a:rPr>
              <a:t>dostępie do </a:t>
            </a:r>
            <a:r>
              <a:rPr lang="pl-PL" sz="2200" dirty="0">
                <a:solidFill>
                  <a:srgbClr val="002060"/>
                </a:solidFill>
              </a:rPr>
              <a:t>określonych dóbr decydują tzw. „układy”, a nie kompetencje.</a:t>
            </a:r>
          </a:p>
          <a:p>
            <a:pPr marL="0" indent="0">
              <a:buNone/>
            </a:pPr>
            <a:r>
              <a:rPr lang="pl-PL" sz="2200" dirty="0">
                <a:solidFill>
                  <a:srgbClr val="002060"/>
                </a:solidFill>
              </a:rPr>
              <a:t>Systemy polityczne starają się bronić przed tym, np. w </a:t>
            </a:r>
            <a:r>
              <a:rPr lang="pl-PL" sz="2200" dirty="0" smtClean="0">
                <a:solidFill>
                  <a:srgbClr val="002060"/>
                </a:solidFill>
              </a:rPr>
              <a:t>obszarze zleceń </a:t>
            </a:r>
            <a:r>
              <a:rPr lang="pl-PL" sz="2200" dirty="0">
                <a:solidFill>
                  <a:srgbClr val="002060"/>
                </a:solidFill>
              </a:rPr>
              <a:t>publicznych organizując </a:t>
            </a:r>
            <a:r>
              <a:rPr lang="pl-PL" sz="2200" dirty="0" smtClean="0">
                <a:solidFill>
                  <a:srgbClr val="002060"/>
                </a:solidFill>
              </a:rPr>
              <a:t>przetargi </a:t>
            </a:r>
            <a:r>
              <a:rPr lang="pl-PL" sz="2200" dirty="0">
                <a:solidFill>
                  <a:srgbClr val="002060"/>
                </a:solidFill>
              </a:rPr>
              <a:t>lub konkursy </a:t>
            </a:r>
            <a:r>
              <a:rPr lang="pl-PL" sz="2200" dirty="0" smtClean="0">
                <a:solidFill>
                  <a:srgbClr val="002060"/>
                </a:solidFill>
              </a:rPr>
              <a:t>przy obsadzaniu </a:t>
            </a:r>
            <a:r>
              <a:rPr lang="pl-PL" sz="2200" dirty="0">
                <a:solidFill>
                  <a:srgbClr val="002060"/>
                </a:solidFill>
              </a:rPr>
              <a:t>stanowisk. Jednak ze względu na trudności </a:t>
            </a:r>
            <a:r>
              <a:rPr lang="pl-PL" sz="2200" dirty="0" smtClean="0">
                <a:solidFill>
                  <a:srgbClr val="002060"/>
                </a:solidFill>
              </a:rPr>
              <a:t>związane z </a:t>
            </a:r>
            <a:r>
              <a:rPr lang="pl-PL" sz="2200" dirty="0">
                <a:solidFill>
                  <a:srgbClr val="002060"/>
                </a:solidFill>
              </a:rPr>
              <a:t>prawną definicją kumoterstwa jest ono rozpatrywane </a:t>
            </a:r>
            <a:r>
              <a:rPr lang="pl-PL" sz="2200" dirty="0" smtClean="0">
                <a:solidFill>
                  <a:srgbClr val="002060"/>
                </a:solidFill>
              </a:rPr>
              <a:t>raczej w </a:t>
            </a:r>
            <a:r>
              <a:rPr lang="pl-PL" sz="2200" dirty="0">
                <a:solidFill>
                  <a:srgbClr val="002060"/>
                </a:solidFill>
              </a:rPr>
              <a:t>kategoriach etycznych.</a:t>
            </a:r>
            <a:endParaRPr lang="pl-PL" sz="22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62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6696744" cy="792088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938595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>
                <a:solidFill>
                  <a:srgbClr val="002060"/>
                </a:solidFill>
              </a:rPr>
              <a:t>Klientelizm</a:t>
            </a:r>
            <a:r>
              <a:rPr lang="pl-PL" b="1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– system poufnej wymiany usług </a:t>
            </a:r>
            <a:r>
              <a:rPr lang="pl-PL" dirty="0" smtClean="0">
                <a:solidFill>
                  <a:srgbClr val="002060"/>
                </a:solidFill>
              </a:rPr>
              <a:t>wewnątrz biurokratycznych </a:t>
            </a:r>
            <a:r>
              <a:rPr lang="pl-PL" dirty="0">
                <a:solidFill>
                  <a:srgbClr val="002060"/>
                </a:solidFill>
              </a:rPr>
              <a:t>lub politycznych aparatów </a:t>
            </a:r>
            <a:r>
              <a:rPr lang="pl-PL" dirty="0" smtClean="0">
                <a:solidFill>
                  <a:srgbClr val="002060"/>
                </a:solidFill>
              </a:rPr>
              <a:t>władzy. Między silniejszymi </a:t>
            </a:r>
            <a:r>
              <a:rPr lang="pl-PL" dirty="0">
                <a:solidFill>
                  <a:srgbClr val="002060"/>
                </a:solidFill>
              </a:rPr>
              <a:t>politycznie (patronami) a słabymi (klientami)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rozwija się układ </a:t>
            </a:r>
            <a:r>
              <a:rPr lang="pl-PL" dirty="0">
                <a:solidFill>
                  <a:srgbClr val="002060"/>
                </a:solidFill>
              </a:rPr>
              <a:t>współzależności: silniejsi opiekują się słabszymi za </a:t>
            </a:r>
            <a:r>
              <a:rPr lang="pl-PL" dirty="0" smtClean="0">
                <a:solidFill>
                  <a:srgbClr val="002060"/>
                </a:solidFill>
              </a:rPr>
              <a:t>cenę poparcia </a:t>
            </a:r>
            <a:r>
              <a:rPr lang="pl-PL" dirty="0">
                <a:solidFill>
                  <a:srgbClr val="002060"/>
                </a:solidFill>
              </a:rPr>
              <a:t>ich stanowiska w trudnych sprawach.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69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751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</a:t>
            </a:r>
            <a:r>
              <a:rPr lang="pl-PL" sz="2600" dirty="0" smtClean="0">
                <a:solidFill>
                  <a:srgbClr val="C00000"/>
                </a:solidFill>
              </a:rPr>
              <a:t>Rodzaje </a:t>
            </a:r>
            <a:r>
              <a:rPr lang="pl-PL" sz="2600" dirty="0">
                <a:solidFill>
                  <a:srgbClr val="C00000"/>
                </a:solidFill>
              </a:rPr>
              <a:t>organizacji pozarządowych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 marL="0" lvl="0" indent="0">
              <a:buNone/>
            </a:pPr>
            <a:r>
              <a:rPr lang="pl-PL" b="1" dirty="0">
                <a:solidFill>
                  <a:srgbClr val="002060"/>
                </a:solidFill>
              </a:rPr>
              <a:t>Do organizacji pozarządowych </a:t>
            </a:r>
            <a:r>
              <a:rPr lang="pl-PL" b="1" dirty="0" smtClean="0">
                <a:solidFill>
                  <a:srgbClr val="002060"/>
                </a:solidFill>
              </a:rPr>
              <a:t>zaliczamy </a:t>
            </a:r>
            <a:r>
              <a:rPr lang="pl-PL" dirty="0" smtClean="0">
                <a:solidFill>
                  <a:srgbClr val="002060"/>
                </a:solidFill>
              </a:rPr>
              <a:t>cd.:</a:t>
            </a:r>
          </a:p>
          <a:p>
            <a:pPr marL="0" lvl="0" indent="0">
              <a:buNone/>
            </a:pPr>
            <a:endParaRPr lang="pl-PL" sz="1000" dirty="0" smtClean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2060"/>
                </a:solidFill>
              </a:rPr>
              <a:t>związki </a:t>
            </a:r>
            <a:r>
              <a:rPr lang="pl-PL" dirty="0">
                <a:solidFill>
                  <a:srgbClr val="002060"/>
                </a:solidFill>
              </a:rPr>
              <a:t>zawodowe;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samorządy zawodowe;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federacje i konfederacje pracodawców;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izby gospodarcze i rzemieślnicze;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organizacje kościelne;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związki rolników, kółka rolnicze i </a:t>
            </a:r>
            <a:r>
              <a:rPr lang="pl-PL" dirty="0" smtClean="0">
                <a:solidFill>
                  <a:srgbClr val="002060"/>
                </a:solidFill>
              </a:rPr>
              <a:t>koła </a:t>
            </a:r>
            <a:r>
              <a:rPr lang="pl-PL" dirty="0">
                <a:solidFill>
                  <a:srgbClr val="002060"/>
                </a:solidFill>
              </a:rPr>
              <a:t>gospodyń wiejskich;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grupy, takie </a:t>
            </a:r>
            <a:r>
              <a:rPr lang="pl-PL" dirty="0" smtClean="0">
                <a:solidFill>
                  <a:srgbClr val="002060"/>
                </a:solidFill>
              </a:rPr>
              <a:t>jak: </a:t>
            </a:r>
            <a:r>
              <a:rPr lang="pl-PL" dirty="0">
                <a:solidFill>
                  <a:srgbClr val="002060"/>
                </a:solidFill>
              </a:rPr>
              <a:t>kluby osiedlowe czy grupy wsparcia,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grupy samopomocowe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852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Patologie życia publicznego w Polsce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352928" cy="5082611"/>
          </a:xfrm>
        </p:spPr>
        <p:txBody>
          <a:bodyPr/>
          <a:lstStyle/>
          <a:p>
            <a:pPr marL="0" indent="0">
              <a:buNone/>
            </a:pPr>
            <a:r>
              <a:rPr lang="pl-PL" b="1" dirty="0" err="1">
                <a:solidFill>
                  <a:srgbClr val="002060"/>
                </a:solidFill>
              </a:rPr>
              <a:t>Oligarchizacja</a:t>
            </a:r>
            <a:r>
              <a:rPr lang="pl-PL" b="1" dirty="0">
                <a:solidFill>
                  <a:srgbClr val="002060"/>
                </a:solidFill>
              </a:rPr>
              <a:t> władzy </a:t>
            </a:r>
            <a:r>
              <a:rPr lang="pl-PL" dirty="0">
                <a:solidFill>
                  <a:srgbClr val="002060"/>
                </a:solidFill>
              </a:rPr>
              <a:t>– proces, w którym grupa </a:t>
            </a:r>
            <a:r>
              <a:rPr lang="pl-PL" dirty="0" smtClean="0">
                <a:solidFill>
                  <a:srgbClr val="002060"/>
                </a:solidFill>
              </a:rPr>
              <a:t>rządząca przekształca </a:t>
            </a:r>
            <a:r>
              <a:rPr lang="pl-PL" dirty="0">
                <a:solidFill>
                  <a:srgbClr val="002060"/>
                </a:solidFill>
              </a:rPr>
              <a:t>się w zamkniętą, niewrażliwą na potrzeby </a:t>
            </a:r>
            <a:r>
              <a:rPr lang="pl-PL" dirty="0" smtClean="0">
                <a:solidFill>
                  <a:srgbClr val="002060"/>
                </a:solidFill>
              </a:rPr>
              <a:t>obywateli, oddzieloną </a:t>
            </a:r>
            <a:r>
              <a:rPr lang="pl-PL" dirty="0">
                <a:solidFill>
                  <a:srgbClr val="002060"/>
                </a:solidFill>
              </a:rPr>
              <a:t>od społeczeństwa barierą swych </a:t>
            </a:r>
            <a:r>
              <a:rPr lang="pl-PL" dirty="0" smtClean="0">
                <a:solidFill>
                  <a:srgbClr val="002060"/>
                </a:solidFill>
              </a:rPr>
              <a:t>przywilejów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i </a:t>
            </a:r>
            <a:r>
              <a:rPr lang="pl-PL" dirty="0">
                <a:solidFill>
                  <a:srgbClr val="002060"/>
                </a:solidFill>
              </a:rPr>
              <a:t>swej wyrosłej arogancji „elitę” polityczną, która własne </a:t>
            </a:r>
            <a:r>
              <a:rPr lang="pl-PL" dirty="0" smtClean="0">
                <a:solidFill>
                  <a:srgbClr val="002060"/>
                </a:solidFill>
              </a:rPr>
              <a:t>interesy przedkłada </a:t>
            </a:r>
            <a:r>
              <a:rPr lang="pl-PL" dirty="0">
                <a:solidFill>
                  <a:srgbClr val="002060"/>
                </a:solidFill>
              </a:rPr>
              <a:t>nad interesami społecznymi, nie </a:t>
            </a:r>
            <a:r>
              <a:rPr lang="pl-PL" dirty="0" smtClean="0">
                <a:solidFill>
                  <a:srgbClr val="002060"/>
                </a:solidFill>
              </a:rPr>
              <a:t>podlega obywatelskiej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 smtClean="0">
                <a:solidFill>
                  <a:srgbClr val="002060"/>
                </a:solidFill>
              </a:rPr>
              <a:t>kontroli </a:t>
            </a:r>
            <a:r>
              <a:rPr lang="pl-PL" dirty="0">
                <a:solidFill>
                  <a:srgbClr val="002060"/>
                </a:solidFill>
              </a:rPr>
              <a:t>oraz stoi ponad prawem i podstawowymi </a:t>
            </a:r>
            <a:r>
              <a:rPr lang="pl-PL" dirty="0" smtClean="0">
                <a:solidFill>
                  <a:srgbClr val="002060"/>
                </a:solidFill>
              </a:rPr>
              <a:t>zasadami moralnymi</a:t>
            </a:r>
            <a:r>
              <a:rPr lang="pl-PL" dirty="0">
                <a:solidFill>
                  <a:srgbClr val="002060"/>
                </a:solidFill>
              </a:rPr>
              <a:t>.</a:t>
            </a: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12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696744" cy="864096"/>
          </a:xfrm>
        </p:spPr>
        <p:txBody>
          <a:bodyPr/>
          <a:lstStyle/>
          <a:p>
            <a:r>
              <a:rPr lang="pl-PL" sz="2800" dirty="0" smtClean="0">
                <a:solidFill>
                  <a:srgbClr val="0033CC"/>
                </a:solidFill>
              </a:rPr>
              <a:t>Temat 8:</a:t>
            </a:r>
            <a:r>
              <a:rPr lang="pl-PL" sz="2800" b="1" dirty="0" smtClean="0">
                <a:solidFill>
                  <a:srgbClr val="0033CC"/>
                </a:solidFill>
              </a:rPr>
              <a:t> Opinia publiczna</a:t>
            </a:r>
            <a:endParaRPr lang="pl-PL" sz="2600" dirty="0">
              <a:solidFill>
                <a:srgbClr val="0033CC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96752"/>
            <a:ext cx="8280920" cy="5154619"/>
          </a:xfrm>
        </p:spPr>
        <p:txBody>
          <a:bodyPr/>
          <a:lstStyle/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71</a:t>
            </a:fld>
            <a:endParaRPr lang="pl-PL" dirty="0"/>
          </a:p>
        </p:txBody>
      </p:sp>
      <p:pic>
        <p:nvPicPr>
          <p:cNvPr id="6" name="Picture 2" descr="C:\Users\Janusz\Desktop\20110519171617_logoCBOS_nazw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357430"/>
            <a:ext cx="5699502" cy="321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771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539552" y="1196752"/>
            <a:ext cx="8604448" cy="5154619"/>
          </a:xfrm>
        </p:spPr>
        <p:txBody>
          <a:bodyPr/>
          <a:lstStyle/>
          <a:p>
            <a:pPr>
              <a:buNone/>
            </a:pPr>
            <a:r>
              <a:rPr lang="pl-PL" b="1" dirty="0" smtClean="0">
                <a:solidFill>
                  <a:srgbClr val="00B050"/>
                </a:solidFill>
              </a:rPr>
              <a:t>	Opinia </a:t>
            </a:r>
            <a:r>
              <a:rPr lang="pl-PL" b="1" dirty="0">
                <a:solidFill>
                  <a:srgbClr val="00B050"/>
                </a:solidFill>
              </a:rPr>
              <a:t>publiczna </a:t>
            </a:r>
            <a:r>
              <a:rPr lang="pl-PL" dirty="0">
                <a:solidFill>
                  <a:srgbClr val="00B050"/>
                </a:solidFill>
              </a:rPr>
              <a:t>– zespół poglądów i przekonań oceniających,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dominujących w środowisku społecznym lub w całym społeczeństwie.</a:t>
            </a:r>
          </a:p>
          <a:p>
            <a:pPr>
              <a:buNone/>
            </a:pPr>
            <a:r>
              <a:rPr lang="pl-PL" dirty="0">
                <a:solidFill>
                  <a:srgbClr val="00B050"/>
                </a:solidFill>
              </a:rPr>
              <a:t>	W znaczeniu szerszym opinia publiczna zawiera całość informacji, poglądów i stanowisk różnorodnych organizacji, instytucji,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osób i zorganizowanych grup, obejmujących poszczególne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sfery życia społecznego, politycznego, gospodarczego. </a:t>
            </a:r>
          </a:p>
          <a:p>
            <a:pPr>
              <a:buNone/>
            </a:pPr>
            <a:r>
              <a:rPr lang="pl-PL" dirty="0">
                <a:solidFill>
                  <a:srgbClr val="00B050"/>
                </a:solidFill>
              </a:rPr>
              <a:t>	W znaczeniu węższym opinia publiczna jest to wyraz autentycznych przekonań i ocen wartościujących członków społeczeństwa, mających wpływ na jego porządek i kierownictwo.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    Opinia publiczna staje się przedmiotem sondaży instytutów 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    badania opinii publicznej.</a:t>
            </a: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2566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 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800" b="1" dirty="0" smtClean="0">
                <a:solidFill>
                  <a:srgbClr val="0070C0"/>
                </a:solidFill>
              </a:rPr>
              <a:t>                    </a:t>
            </a:r>
            <a:r>
              <a:rPr lang="pl-PL" sz="2600" dirty="0" smtClean="0">
                <a:solidFill>
                  <a:srgbClr val="C00000"/>
                </a:solidFill>
              </a:rPr>
              <a:t>Cechy opinii publicznej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84784"/>
            <a:ext cx="8280920" cy="4866587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>
                <a:solidFill>
                  <a:srgbClr val="002060"/>
                </a:solidFill>
              </a:rPr>
              <a:t>Opinia </a:t>
            </a:r>
            <a:r>
              <a:rPr lang="pl-PL" b="1" dirty="0">
                <a:solidFill>
                  <a:srgbClr val="002060"/>
                </a:solidFill>
              </a:rPr>
              <a:t>publiczna: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wyraża (artykułuje i przekazuje) opinię społeczeństwa,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ma na nią wpływ i w pewnym zakresie ją współtworzy,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wprowadza odpowiedzialność etyczną mediów i dziennikarzy,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jest kształtowana w toku ścierania się poglądów i dyskusji,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może być sterowana przez świadomą propagandę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lub </a:t>
            </a:r>
            <a:r>
              <a:rPr lang="pl-PL" dirty="0">
                <a:solidFill>
                  <a:srgbClr val="002060"/>
                </a:solidFill>
              </a:rPr>
              <a:t>perswazję tzw. autorytetów społecznych,  </a:t>
            </a:r>
          </a:p>
          <a:p>
            <a:pPr>
              <a:buFont typeface="Wingdings" pitchFamily="2" charset="2"/>
              <a:buChar char="ü"/>
            </a:pPr>
            <a:r>
              <a:rPr lang="pl-PL" dirty="0">
                <a:solidFill>
                  <a:srgbClr val="002060"/>
                </a:solidFill>
              </a:rPr>
              <a:t>jest subiektywna, może zawierać treści nieetyczne lub błędne.</a:t>
            </a:r>
            <a:br>
              <a:rPr lang="pl-PL" dirty="0">
                <a:solidFill>
                  <a:srgbClr val="002060"/>
                </a:solidFill>
              </a:rPr>
            </a:br>
            <a:endParaRPr lang="pl-PL" dirty="0"/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85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                     Funkcje </a:t>
            </a:r>
            <a:r>
              <a:rPr lang="pl-PL" sz="2600" dirty="0">
                <a:solidFill>
                  <a:srgbClr val="C00000"/>
                </a:solidFill>
              </a:rPr>
              <a:t>opinii publicznej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340768"/>
            <a:ext cx="8280920" cy="5010603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002060"/>
                </a:solidFill>
              </a:rPr>
              <a:t>Funkcja </a:t>
            </a:r>
            <a:r>
              <a:rPr lang="pl-PL" b="1" dirty="0">
                <a:solidFill>
                  <a:srgbClr val="002060"/>
                </a:solidFill>
              </a:rPr>
              <a:t>integracyjna</a:t>
            </a:r>
            <a:endParaRPr lang="pl-PL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Pozwala na powstanie silnej więzi grupowej i zwiększa poczucie więzi politycznej.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Ma to znaczenie w wykształcaniu się elektoratów związanych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z określonymi opcjami politycznymi. </a:t>
            </a:r>
            <a:endParaRPr lang="pl-PL" sz="105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Opinia publiczna ujawnia wartości dominujące we współczesnych społeczeństwach, wartości wspólne dla ludzi, będące podstawą powstawania więzi społecznych.</a:t>
            </a:r>
            <a:endParaRPr lang="pl-PL" sz="1050" dirty="0">
              <a:solidFill>
                <a:srgbClr val="002060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Te z kolei sprzyjają procesowi integracji grup społecznych,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państw i społeczności światowej. 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284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                     Funkcje </a:t>
            </a:r>
            <a:r>
              <a:rPr lang="pl-PL" sz="2600" dirty="0">
                <a:solidFill>
                  <a:srgbClr val="C00000"/>
                </a:solidFill>
              </a:rPr>
              <a:t>opinii publicznej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412776"/>
            <a:ext cx="8280920" cy="4938595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ea typeface="Calibri" pitchFamily="34" charset="0"/>
                <a:cs typeface="Arial" charset="0"/>
              </a:rPr>
              <a:t> Funkcja </a:t>
            </a:r>
            <a:r>
              <a:rPr lang="pl-PL" b="1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opiniotwórcza </a:t>
            </a:r>
            <a:endParaRPr lang="pl-PL" dirty="0">
              <a:solidFill>
                <a:srgbClr val="002060"/>
              </a:solidFill>
              <a:ea typeface="Calibri" pitchFamily="34" charset="0"/>
              <a:cs typeface="Arial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  <a:ea typeface="Calibri" pitchFamily="34" charset="0"/>
                <a:cs typeface="Arial" charset="0"/>
              </a:rPr>
              <a:t>Wykazuje rzeczywisty rozkład opinii </a:t>
            </a:r>
            <a:r>
              <a:rPr lang="pl-PL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wszystkim zainteresowanym podmiotom życia politycznego.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Publiczność, wypowiadając opinie i oceniając fakty, niekiedy popełnia błędy – krzywdząc ocenianych.</a:t>
            </a:r>
          </a:p>
          <a:p>
            <a:pPr marL="0" indent="0">
              <a:buNone/>
            </a:pPr>
            <a:endParaRPr lang="pl-P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 Funkcja </a:t>
            </a:r>
            <a:r>
              <a:rPr lang="pl-PL" b="1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konsultacyjna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To pytanie publiczności, jak ocenia to, co władza już zrobiła,                   i jaką wykaże postawę wobec zamiarów władzy.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Najpowszechniejszą formą takich konsultacji jest badanie </a:t>
            </a:r>
            <a:r>
              <a:rPr lang="pl-PL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opinii publicznej</a:t>
            </a:r>
            <a:r>
              <a:rPr lang="pl-PL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935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                     Funkcje </a:t>
            </a:r>
            <a:r>
              <a:rPr lang="pl-PL" sz="2600" dirty="0">
                <a:solidFill>
                  <a:srgbClr val="C00000"/>
                </a:solidFill>
              </a:rPr>
              <a:t>opinii publicznej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</a:rPr>
              <a:t> Funkcja </a:t>
            </a:r>
            <a:r>
              <a:rPr lang="pl-PL" b="1" dirty="0">
                <a:solidFill>
                  <a:srgbClr val="002060"/>
                </a:solidFill>
              </a:rPr>
              <a:t>kontrolna</a:t>
            </a:r>
            <a:r>
              <a:rPr lang="pl-PL" dirty="0">
                <a:solidFill>
                  <a:srgbClr val="002060"/>
                </a:solidFill>
              </a:rPr>
              <a:t>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Ma szczególne znaczenie dla społeczeństw demokratycznych.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Opinia publiczna jest w stanie w dużej mierze zmuszać władzę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do działań w oparciu o określone normy.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Staje się w ten sposób nieformalnym strażnikiem moralności.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Opinia publiczna wykazuje znaczny stopień autentyczności         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i nawet tak powszechna opinia o możliwościach manipulacji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poglądami napotyka na opór materii.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Odnosi się ona zarówno do zwykłych członków grup poprzez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mechanizmy represji i sankcji, jak i szczególnie wobec tych,      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którzy podejmują decyzje i wprowadzają je w życie.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8993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                     Funkcje </a:t>
            </a:r>
            <a:r>
              <a:rPr lang="pl-PL" sz="2600" dirty="0">
                <a:solidFill>
                  <a:srgbClr val="C00000"/>
                </a:solidFill>
              </a:rPr>
              <a:t>opinii publicznej 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pl-PL" b="1" dirty="0" smtClean="0">
                <a:solidFill>
                  <a:srgbClr val="002060"/>
                </a:solidFill>
                <a:cs typeface="Times New Roman" pitchFamily="18" charset="0"/>
              </a:rPr>
              <a:t> Funkcja </a:t>
            </a:r>
            <a:r>
              <a:rPr lang="pl-PL" b="1" dirty="0">
                <a:solidFill>
                  <a:srgbClr val="002060"/>
                </a:solidFill>
                <a:cs typeface="Times New Roman" pitchFamily="18" charset="0"/>
              </a:rPr>
              <a:t>kreacyjna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</a:rPr>
              <a:t>Wspólna dla pewnej grupy postawa oceniająca w formie </a:t>
            </a:r>
            <a:br>
              <a:rPr lang="pl-PL" dirty="0">
                <a:solidFill>
                  <a:srgbClr val="002060"/>
                </a:solidFill>
              </a:rPr>
            </a:br>
            <a:r>
              <a:rPr lang="pl-PL" dirty="0">
                <a:solidFill>
                  <a:srgbClr val="002060"/>
                </a:solidFill>
              </a:rPr>
              <a:t>opinii publicznej może zawierać niekiedy elementy przesądów,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</a:rPr>
              <a:t>uprzedzeń, stereotypów, a nawet wrogości i nienawiści. </a:t>
            </a:r>
            <a:endParaRPr lang="pl-PL" dirty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Destrukcyjna i konstruktywna rola opinii publicznej </a:t>
            </a:r>
            <a:br>
              <a:rPr lang="pl-PL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może dotyczyć ładu społecznego, politycznego, grup społecznych                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i politycznych, jednostek i struktur sformalizowanych. </a:t>
            </a:r>
          </a:p>
          <a:p>
            <a:pPr marL="0" indent="0">
              <a:spcBef>
                <a:spcPct val="0"/>
              </a:spcBef>
              <a:buNone/>
            </a:pPr>
            <a:r>
              <a:rPr lang="pl-PL" dirty="0" smtClean="0">
                <a:solidFill>
                  <a:srgbClr val="002060"/>
                </a:solidFill>
                <a:cs typeface="Times New Roman" pitchFamily="18" charset="0"/>
              </a:rPr>
              <a:t>Obszar ten </a:t>
            </a: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jest najczęściej źródłem manipulacji, ponieważ</a:t>
            </a:r>
            <a:br>
              <a:rPr lang="pl-PL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funkcja kreacyjna </a:t>
            </a:r>
            <a:r>
              <a:rPr lang="pl-PL" dirty="0" smtClean="0">
                <a:solidFill>
                  <a:srgbClr val="002060"/>
                </a:solidFill>
                <a:cs typeface="Times New Roman" pitchFamily="18" charset="0"/>
              </a:rPr>
              <a:t>w </a:t>
            </a: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największym stopniu przyczynia się </a:t>
            </a:r>
            <a:br>
              <a:rPr lang="pl-PL" dirty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do osiągania profitów</a:t>
            </a:r>
            <a:r>
              <a:rPr lang="pl-PL" dirty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  <a:cs typeface="Times New Roman" pitchFamily="18" charset="0"/>
              </a:rPr>
              <a:t>politycznych i realizacji interesów.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7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4624"/>
            <a:ext cx="6696744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Opinia publiczna</a:t>
            </a:r>
            <a:br>
              <a:rPr lang="pl-PL" sz="2800" b="1" dirty="0" smtClean="0">
                <a:solidFill>
                  <a:srgbClr val="0070C0"/>
                </a:solidFill>
              </a:rPr>
            </a:br>
            <a:r>
              <a:rPr lang="pl-PL" sz="2600" dirty="0">
                <a:solidFill>
                  <a:srgbClr val="C00000"/>
                </a:solidFill>
              </a:rPr>
              <a:t> </a:t>
            </a:r>
            <a:r>
              <a:rPr lang="pl-PL" sz="2600" dirty="0" smtClean="0">
                <a:solidFill>
                  <a:srgbClr val="C00000"/>
                </a:solidFill>
              </a:rPr>
              <a:t>            Formy </a:t>
            </a:r>
            <a:r>
              <a:rPr lang="pl-PL" sz="2600" dirty="0">
                <a:solidFill>
                  <a:srgbClr val="C00000"/>
                </a:solidFill>
              </a:rPr>
              <a:t>wyrażania opinii publicznej</a:t>
            </a:r>
            <a:r>
              <a:rPr lang="pl-PL" sz="2600" dirty="0"/>
              <a:t/>
            </a:r>
            <a:br>
              <a:rPr lang="pl-PL" sz="2600" dirty="0"/>
            </a:b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268760"/>
            <a:ext cx="8280920" cy="50826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b="1" dirty="0">
                <a:solidFill>
                  <a:srgbClr val="002060"/>
                </a:solidFill>
              </a:rPr>
              <a:t>Formy opinii publicznej: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manifestacje; 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demonstracje;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blokady;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pikiety;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składanie petycji, wniosków, skarg;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udział w referendach, wyborach;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inicjatywa ludowa;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veto ludowe;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zrzeszanie się w organizacjach pozarządowych;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pl-PL" dirty="0">
                <a:solidFill>
                  <a:srgbClr val="002060"/>
                </a:solidFill>
              </a:rPr>
              <a:t>obywatelskie nieposłuszeństwo.</a:t>
            </a:r>
          </a:p>
          <a:p>
            <a:pPr>
              <a:buNone/>
            </a:pPr>
            <a:endParaRPr lang="pl-PL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889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42852"/>
            <a:ext cx="6408712" cy="837876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</a:rPr>
              <a:t>Bibliografia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2910" y="1412776"/>
            <a:ext cx="8501090" cy="4938595"/>
          </a:xfrm>
        </p:spPr>
        <p:txBody>
          <a:bodyPr/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Kiciński </a:t>
            </a:r>
            <a:r>
              <a:rPr lang="pl-PL" sz="2000" dirty="0">
                <a:solidFill>
                  <a:schemeClr val="tx1"/>
                </a:solidFill>
              </a:rPr>
              <a:t>J.: </a:t>
            </a:r>
            <a:r>
              <a:rPr lang="pl-PL" sz="2000" i="1" dirty="0">
                <a:solidFill>
                  <a:schemeClr val="tx1"/>
                </a:solidFill>
              </a:rPr>
              <a:t>Nauka o państwie i prawie</a:t>
            </a:r>
            <a:r>
              <a:rPr lang="pl-PL" sz="2000" dirty="0">
                <a:solidFill>
                  <a:schemeClr val="tx1"/>
                </a:solidFill>
              </a:rPr>
              <a:t>, Warszawa 2008.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Konstytucja Rzeczypospolitej Polskiej z dnia 2 kwietnia 1997 roku.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tx1"/>
                </a:solidFill>
              </a:rPr>
              <a:t>Korzeniowski J., Machałek M.: </a:t>
            </a:r>
            <a:r>
              <a:rPr lang="pl-PL" sz="2000" i="1" dirty="0">
                <a:solidFill>
                  <a:schemeClr val="tx1"/>
                </a:solidFill>
              </a:rPr>
              <a:t>Edukacja obywatelska w szkole. Teoria i praktyka</a:t>
            </a:r>
            <a:r>
              <a:rPr lang="pl-PL" sz="2000" dirty="0">
                <a:solidFill>
                  <a:schemeClr val="tx1"/>
                </a:solidFill>
              </a:rPr>
              <a:t>, Warszawa 2011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Lamentowicz W. , </a:t>
            </a:r>
            <a:r>
              <a:rPr lang="pl-PL" sz="2000" i="1" dirty="0" smtClean="0">
                <a:solidFill>
                  <a:schemeClr val="tx1"/>
                </a:solidFill>
              </a:rPr>
              <a:t>Państwo współczesne</a:t>
            </a:r>
            <a:r>
              <a:rPr lang="pl-PL" sz="2000" dirty="0" smtClean="0">
                <a:solidFill>
                  <a:schemeClr val="tx1"/>
                </a:solidFill>
              </a:rPr>
              <a:t>, Warszawa 1996.</a:t>
            </a: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Mikusińska A. (red.): </a:t>
            </a:r>
            <a:r>
              <a:rPr lang="pl-PL" sz="2000" i="1" dirty="0" smtClean="0">
                <a:solidFill>
                  <a:schemeClr val="tx1"/>
                </a:solidFill>
              </a:rPr>
              <a:t>Wiedza o społeczeństwie. Encyklopedia szkolna PWN</a:t>
            </a:r>
            <a:r>
              <a:rPr lang="pl-PL" sz="2000" dirty="0" smtClean="0">
                <a:solidFill>
                  <a:schemeClr val="tx1"/>
                </a:solidFill>
              </a:rPr>
              <a:t>,</a:t>
            </a: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Warszawa 2009.</a:t>
            </a:r>
          </a:p>
          <a:p>
            <a:pPr>
              <a:buNone/>
            </a:pPr>
            <a:r>
              <a:rPr lang="pl-PL" sz="2000" dirty="0">
                <a:solidFill>
                  <a:schemeClr val="tx1"/>
                </a:solidFill>
              </a:rPr>
              <a:t>Ustawa z dnia 5 stycznia 2011 r. Kodeks wyborczy</a:t>
            </a:r>
            <a:r>
              <a:rPr lang="pl-PL" sz="2000" dirty="0" smtClean="0">
                <a:solidFill>
                  <a:schemeClr val="tx1"/>
                </a:solidFill>
              </a:rPr>
              <a:t>.</a:t>
            </a: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Wojtaszczyk K. A., Jakubowski W., (red.) </a:t>
            </a:r>
            <a:r>
              <a:rPr lang="pl-PL" sz="2000" i="1" dirty="0" smtClean="0">
                <a:solidFill>
                  <a:schemeClr val="tx1"/>
                </a:solidFill>
              </a:rPr>
              <a:t>Społeczeństwo i polityka. </a:t>
            </a:r>
            <a:endParaRPr lang="pl-PL" sz="2000" i="1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2000" i="1" dirty="0" smtClean="0">
                <a:solidFill>
                  <a:schemeClr val="tx1"/>
                </a:solidFill>
              </a:rPr>
              <a:t>Podstawy nauk politycznych t. I, </a:t>
            </a:r>
            <a:r>
              <a:rPr lang="pl-PL" sz="2000" dirty="0" smtClean="0">
                <a:solidFill>
                  <a:schemeClr val="tx1"/>
                </a:solidFill>
              </a:rPr>
              <a:t>Warszawa 2018.</a:t>
            </a:r>
            <a:endParaRPr lang="pl-PL" sz="20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pl-PL" sz="2000" dirty="0" smtClean="0">
                <a:solidFill>
                  <a:schemeClr val="tx1"/>
                </a:solidFill>
              </a:rPr>
              <a:t>http</a:t>
            </a:r>
            <a:r>
              <a:rPr lang="pl-PL" sz="2000" dirty="0">
                <a:solidFill>
                  <a:schemeClr val="tx1"/>
                </a:solidFill>
              </a:rPr>
              <a:t>://poradnik.ngo.pl </a:t>
            </a: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/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79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51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                </a:t>
            </a:r>
            <a:r>
              <a:rPr lang="pl-PL" sz="2600" dirty="0" smtClean="0">
                <a:solidFill>
                  <a:srgbClr val="C00000"/>
                </a:solidFill>
              </a:rPr>
              <a:t>Stowarzyszenie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83568" y="1124744"/>
            <a:ext cx="8280920" cy="5226627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pl-PL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  <a:r>
              <a:rPr lang="pl-PL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jest dobrowolnym, samorządnym, </a:t>
            </a:r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trwałym </a:t>
            </a:r>
            <a:r>
              <a:rPr lang="pl-PL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zrzeszeniem o celach niezarobkowych, samodzielnie określającym swoje </a:t>
            </a:r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cele, programy </a:t>
            </a:r>
            <a:r>
              <a:rPr lang="pl-PL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działania i struktury organizacyjne oraz uchwalającym akty wewnętrzne dotyczące </a:t>
            </a:r>
            <a:r>
              <a:rPr lang="pl-PL" dirty="0" smtClean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swojej </a:t>
            </a:r>
            <a:r>
              <a:rPr lang="pl-PL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działalności.</a:t>
            </a:r>
            <a:endParaRPr lang="pl-PL" sz="1800" dirty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000" dirty="0"/>
              <a:t>N</a:t>
            </a:r>
            <a:r>
              <a:rPr lang="pl-PL" sz="2000" dirty="0" smtClean="0"/>
              <a:t>p</a:t>
            </a:r>
            <a:r>
              <a:rPr lang="pl-PL" sz="2000" dirty="0"/>
              <a:t>.: </a:t>
            </a:r>
            <a:r>
              <a:rPr lang="pl-PL" sz="2000" dirty="0">
                <a:solidFill>
                  <a:srgbClr val="0070C0"/>
                </a:solidFill>
              </a:rPr>
              <a:t>Towarzystwo Przyjaciół Szczecina, Związek Harcerstwa </a:t>
            </a:r>
            <a:r>
              <a:rPr lang="pl-PL" sz="2000" dirty="0" smtClean="0">
                <a:solidFill>
                  <a:srgbClr val="0070C0"/>
                </a:solidFill>
              </a:rPr>
              <a:t>Rzeczypospolitej.</a:t>
            </a:r>
            <a:endParaRPr lang="pl-PL" sz="1000" dirty="0">
              <a:solidFill>
                <a:srgbClr val="0070C0"/>
              </a:solidFill>
            </a:endParaRPr>
          </a:p>
          <a:p>
            <a:pPr marL="0" indent="0">
              <a:spcAft>
                <a:spcPts val="0"/>
              </a:spcAft>
              <a:buNone/>
            </a:pPr>
            <a:endParaRPr lang="pl-PL" sz="1000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pl-PL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Stowarzyszenie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to ludzie, których łączy wspólna idea,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wspólny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pomysł na działanie.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Czasem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jest to dążenie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</a:b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do rozwiązania jakiegoś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konkretnego społecznego problemu, czasem potrzeba, by podzielić się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z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innymi swoimi umiejętnościami, rozwinąć nowe,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a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także </a:t>
            </a:r>
            <a:r>
              <a:rPr lang="pl-PL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by </a:t>
            </a: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miło spędzić czas. </a:t>
            </a:r>
          </a:p>
          <a:p>
            <a:pPr marL="0" indent="0">
              <a:spcAft>
                <a:spcPts val="0"/>
              </a:spcAft>
              <a:buNone/>
            </a:pPr>
            <a:r>
              <a:rPr lang="pl-PL" dirty="0">
                <a:solidFill>
                  <a:srgbClr val="002060"/>
                </a:solidFill>
                <a:ea typeface="Times New Roman" panose="02020603050405020304" pitchFamily="18" charset="0"/>
              </a:rPr>
              <a:t>Motywy zakładania stowarzyszeń są różne, jednak zawsze podstawą są osoby, które włączą się w działania.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74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44624"/>
            <a:ext cx="6408712" cy="936104"/>
          </a:xfrm>
        </p:spPr>
        <p:txBody>
          <a:bodyPr/>
          <a:lstStyle/>
          <a:p>
            <a:r>
              <a:rPr lang="pl-PL" sz="2800" dirty="0" smtClean="0">
                <a:solidFill>
                  <a:srgbClr val="0070C0"/>
                </a:solidFill>
              </a:rPr>
              <a:t>Temat:</a:t>
            </a:r>
            <a:r>
              <a:rPr lang="pl-PL" sz="2800" b="1" dirty="0" smtClean="0">
                <a:solidFill>
                  <a:srgbClr val="0070C0"/>
                </a:solidFill>
              </a:rPr>
              <a:t> Organizacje pozarządowe w Polsce</a:t>
            </a:r>
            <a:r>
              <a:rPr lang="pl-PL" sz="2800" b="1" dirty="0" smtClean="0">
                <a:solidFill>
                  <a:srgbClr val="C00000"/>
                </a:solidFill>
              </a:rPr>
              <a:t/>
            </a:r>
            <a:br>
              <a:rPr lang="pl-PL" sz="2800" b="1" dirty="0" smtClean="0">
                <a:solidFill>
                  <a:srgbClr val="C00000"/>
                </a:solidFill>
              </a:rPr>
            </a:br>
            <a:r>
              <a:rPr lang="pl-PL" sz="2800" b="1" dirty="0" smtClean="0">
                <a:solidFill>
                  <a:srgbClr val="C00000"/>
                </a:solidFill>
              </a:rPr>
              <a:t>                  </a:t>
            </a:r>
            <a:r>
              <a:rPr lang="pl-PL" sz="2600" dirty="0" smtClean="0">
                <a:solidFill>
                  <a:srgbClr val="C00000"/>
                </a:solidFill>
              </a:rPr>
              <a:t>Cechy stowarzyszenia</a:t>
            </a:r>
            <a:endParaRPr lang="pl-PL" sz="2600" dirty="0">
              <a:solidFill>
                <a:srgbClr val="C00000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1268760"/>
            <a:ext cx="8352928" cy="5082611"/>
          </a:xfrm>
        </p:spPr>
        <p:txBody>
          <a:bodyPr/>
          <a:lstStyle/>
          <a:p>
            <a:pPr lvl="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b="1" dirty="0">
                <a:solidFill>
                  <a:srgbClr val="002060"/>
                </a:solidFill>
              </a:rPr>
              <a:t>D</a:t>
            </a:r>
            <a:r>
              <a:rPr lang="pl-PL" b="1" dirty="0" smtClean="0">
                <a:solidFill>
                  <a:srgbClr val="002060"/>
                </a:solidFill>
              </a:rPr>
              <a:t>obrowolność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– oznacza swobodę tworzenia stowarzyszeń, </a:t>
            </a:r>
            <a:r>
              <a:rPr lang="pl-PL" dirty="0" smtClean="0">
                <a:solidFill>
                  <a:srgbClr val="002060"/>
                </a:solidFill>
              </a:rPr>
              <a:t> 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 dobrowolność </a:t>
            </a:r>
            <a:r>
              <a:rPr lang="pl-PL" dirty="0">
                <a:solidFill>
                  <a:srgbClr val="002060"/>
                </a:solidFill>
              </a:rPr>
              <a:t>przystępowania i występowania członków </a:t>
            </a:r>
            <a:r>
              <a:rPr lang="pl-PL" dirty="0" smtClean="0">
                <a:solidFill>
                  <a:srgbClr val="002060"/>
                </a:solidFill>
              </a:rPr>
              <a:t>- </a:t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– </a:t>
            </a:r>
            <a:r>
              <a:rPr lang="pl-PL" dirty="0">
                <a:solidFill>
                  <a:srgbClr val="002060"/>
                </a:solidFill>
              </a:rPr>
              <a:t>nikt nie może nas zmusić do bycia członkiem </a:t>
            </a:r>
            <a:r>
              <a:rPr lang="pl-PL" dirty="0" smtClean="0">
                <a:solidFill>
                  <a:srgbClr val="002060"/>
                </a:solidFill>
              </a:rPr>
              <a:t>stowarzyszenia.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S</a:t>
            </a:r>
            <a:r>
              <a:rPr lang="pl-PL" b="1" dirty="0" smtClean="0">
                <a:solidFill>
                  <a:srgbClr val="002060"/>
                </a:solidFill>
              </a:rPr>
              <a:t>amorządność </a:t>
            </a:r>
            <a:r>
              <a:rPr lang="pl-PL" dirty="0">
                <a:solidFill>
                  <a:srgbClr val="002060"/>
                </a:solidFill>
              </a:rPr>
              <a:t>– to niezależność wobec podmiotów zewnętrznych i swoboda ustalania norm oraz </a:t>
            </a:r>
            <a:r>
              <a:rPr lang="pl-PL" dirty="0" smtClean="0">
                <a:solidFill>
                  <a:srgbClr val="002060"/>
                </a:solidFill>
              </a:rPr>
              <a:t>reguł wewnętrznych</a:t>
            </a:r>
            <a:r>
              <a:rPr lang="pl-PL" dirty="0">
                <a:solidFill>
                  <a:srgbClr val="002060"/>
                </a:solidFill>
              </a:rPr>
              <a:t>.</a:t>
            </a:r>
          </a:p>
          <a:p>
            <a:pPr lvl="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T</a:t>
            </a:r>
            <a:r>
              <a:rPr lang="pl-PL" b="1" dirty="0" smtClean="0">
                <a:solidFill>
                  <a:srgbClr val="002060"/>
                </a:solidFill>
              </a:rPr>
              <a:t>rwałość</a:t>
            </a:r>
            <a:r>
              <a:rPr lang="pl-PL" dirty="0" smtClean="0">
                <a:solidFill>
                  <a:srgbClr val="002060"/>
                </a:solidFill>
              </a:rPr>
              <a:t> </a:t>
            </a:r>
            <a:r>
              <a:rPr lang="pl-PL" dirty="0">
                <a:solidFill>
                  <a:srgbClr val="002060"/>
                </a:solidFill>
              </a:rPr>
              <a:t>– </a:t>
            </a:r>
            <a:r>
              <a:rPr lang="pl-PL" dirty="0" smtClean="0">
                <a:solidFill>
                  <a:srgbClr val="002060"/>
                </a:solidFill>
              </a:rPr>
              <a:t>oznacza, </a:t>
            </a:r>
            <a:r>
              <a:rPr lang="pl-PL" dirty="0">
                <a:solidFill>
                  <a:srgbClr val="002060"/>
                </a:solidFill>
              </a:rPr>
              <a:t>że stowarzyszenie istnieje niezależnie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od </a:t>
            </a:r>
            <a:r>
              <a:rPr lang="pl-PL" dirty="0">
                <a:solidFill>
                  <a:srgbClr val="002060"/>
                </a:solidFill>
              </a:rPr>
              <a:t>konkretnego składu osobowego swoich </a:t>
            </a:r>
            <a:r>
              <a:rPr lang="pl-PL" dirty="0" smtClean="0">
                <a:solidFill>
                  <a:srgbClr val="002060"/>
                </a:solidFill>
              </a:rPr>
              <a:t>członków.</a:t>
            </a:r>
            <a:endParaRPr lang="pl-PL" dirty="0">
              <a:solidFill>
                <a:srgbClr val="002060"/>
              </a:solidFill>
            </a:endParaRPr>
          </a:p>
          <a:p>
            <a:pPr lvl="0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l-PL" b="1" dirty="0">
                <a:solidFill>
                  <a:srgbClr val="002060"/>
                </a:solidFill>
              </a:rPr>
              <a:t>N</a:t>
            </a:r>
            <a:r>
              <a:rPr lang="pl-PL" b="1" dirty="0" smtClean="0">
                <a:solidFill>
                  <a:srgbClr val="002060"/>
                </a:solidFill>
              </a:rPr>
              <a:t>iezarobkowy </a:t>
            </a:r>
            <a:r>
              <a:rPr lang="pl-PL" b="1" dirty="0">
                <a:solidFill>
                  <a:srgbClr val="002060"/>
                </a:solidFill>
              </a:rPr>
              <a:t>cel</a:t>
            </a:r>
            <a:r>
              <a:rPr lang="pl-PL" dirty="0">
                <a:solidFill>
                  <a:srgbClr val="002060"/>
                </a:solidFill>
              </a:rPr>
              <a:t> – oznacza, że celem stowarzyszenia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nie </a:t>
            </a:r>
            <a:r>
              <a:rPr lang="pl-PL" dirty="0">
                <a:solidFill>
                  <a:srgbClr val="002060"/>
                </a:solidFill>
              </a:rPr>
              <a:t>jest przysparzanie członkom korzyści majątkowych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(</a:t>
            </a:r>
            <a:r>
              <a:rPr lang="pl-PL" dirty="0">
                <a:solidFill>
                  <a:srgbClr val="002060"/>
                </a:solidFill>
              </a:rPr>
              <a:t>nie można podzielić majątku stowarzyszenia pomiędzy </a:t>
            </a:r>
            <a:r>
              <a:rPr lang="pl-PL" dirty="0" smtClean="0">
                <a:solidFill>
                  <a:srgbClr val="002060"/>
                </a:solidFill>
              </a:rPr>
              <a:t/>
            </a:r>
            <a:br>
              <a:rPr lang="pl-PL" dirty="0" smtClean="0">
                <a:solidFill>
                  <a:srgbClr val="002060"/>
                </a:solidFill>
              </a:rPr>
            </a:br>
            <a:r>
              <a:rPr lang="pl-PL" dirty="0" smtClean="0">
                <a:solidFill>
                  <a:srgbClr val="002060"/>
                </a:solidFill>
              </a:rPr>
              <a:t>jego </a:t>
            </a:r>
            <a:r>
              <a:rPr lang="pl-PL" dirty="0">
                <a:solidFill>
                  <a:srgbClr val="002060"/>
                </a:solidFill>
              </a:rPr>
              <a:t>członków).</a:t>
            </a:r>
          </a:p>
          <a:p>
            <a:pPr algn="just">
              <a:spcAft>
                <a:spcPts val="0"/>
              </a:spcAft>
            </a:pPr>
            <a:endParaRPr lang="pl-PL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6A4B1B-54DF-4B40-A71A-19DEC8137B4C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4395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4470</TotalTime>
  <Words>2108</Words>
  <Application>Microsoft Office PowerPoint</Application>
  <PresentationFormat>Pokaz na ekranie (4:3)</PresentationFormat>
  <Paragraphs>666</Paragraphs>
  <Slides>79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79</vt:i4>
      </vt:variant>
    </vt:vector>
  </HeadingPairs>
  <TitlesOfParts>
    <vt:vector size="84" baseType="lpstr">
      <vt:lpstr>Arial</vt:lpstr>
      <vt:lpstr>Calibri</vt:lpstr>
      <vt:lpstr>Times New Roman</vt:lpstr>
      <vt:lpstr>Wingdings</vt:lpstr>
      <vt:lpstr>Motyw pakietu Office</vt:lpstr>
      <vt:lpstr>II. Społeczeństwo obywatelskie</vt:lpstr>
      <vt:lpstr> Temat lekcji; numery slajdów </vt:lpstr>
      <vt:lpstr>Temat 1: Organizacje pozarządowe w Polsce                                                                                    </vt:lpstr>
      <vt:lpstr>Temat: Organizacje pozarządowe w Polsce Konstytucyjna wolność zrzeszania się w Polsce</vt:lpstr>
      <vt:lpstr>Temat: Organizacje pozarządowe w Polsce               </vt:lpstr>
      <vt:lpstr>Temat: Organizacje pozarządowe w Polsce           Rodzaje organizacji pozarządowych</vt:lpstr>
      <vt:lpstr>Temat: Organizacje pozarządowe w Polsce         Rodzaje organizacji pozarządowych</vt:lpstr>
      <vt:lpstr>Temat: Organizacje pozarządowe w Polsce                           Stowarzyszenie</vt:lpstr>
      <vt:lpstr>Temat: Organizacje pozarządowe w Polsce                   Cechy stowarzyszenia</vt:lpstr>
      <vt:lpstr>Temat: Organizacje pozarządowe w Polsce                               Fundacja</vt:lpstr>
      <vt:lpstr>Temat: Organizacje pozarządowe w Polsce Obszary działalności organizacji pozarządowych</vt:lpstr>
      <vt:lpstr>Temat: Organizacje pozarządowe w Polsce Obszary działalności organizacji pozarządowych</vt:lpstr>
      <vt:lpstr>Temat: Organizacje pozarządowe w Polsce    Formy działań organizacji pozarządowych</vt:lpstr>
      <vt:lpstr>Temat: Organizacje pozarządowe w Polsce  Formy działań organizacji pozarządowych cd.</vt:lpstr>
      <vt:lpstr>Temat: Organizacje pozarządowe w Polsce Formy działań organizacji pozarządowych cd.</vt:lpstr>
      <vt:lpstr>Temat: Organizacje pozarządowe w Polsce          Cele (funkcje) zrzeszania się w NGO</vt:lpstr>
      <vt:lpstr>Temat: Organizacje pozarządowe w Polsce                     Statut stowarzyszenia</vt:lpstr>
      <vt:lpstr>Temat 2: Media społecznościowe</vt:lpstr>
      <vt:lpstr>Temat: Media społecznościowe Konstytucyjna wolność wyrażania swoich poglądów                  </vt:lpstr>
      <vt:lpstr>Temat: Media społecznościowe                  Portale społecznościowe</vt:lpstr>
      <vt:lpstr>Temat: Media społecznościowe 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Portale społecznościowe</vt:lpstr>
      <vt:lpstr>Temat: Media społecznościowe                     Portale społecznościowe</vt:lpstr>
      <vt:lpstr>Temat 3: Kościoły i związki wyznaniowe                                w Polsce</vt:lpstr>
      <vt:lpstr>Temat: Kościoły i związki wyznaniowe                                w Polsce</vt:lpstr>
      <vt:lpstr>Temat: Kościoły i związki wyznaniowe                                w Polsce</vt:lpstr>
      <vt:lpstr>Temat: Kościoły i związki wyznaniowe                                w Polsce</vt:lpstr>
      <vt:lpstr>Temat 4: Partie polityczne na polskiej                          scenie politycznej</vt:lpstr>
      <vt:lpstr>Temat: Partie polityczne na polskiej                         scenie politycznej</vt:lpstr>
      <vt:lpstr>Temat: Partie polityczne na polskiej                         scenie politycznej</vt:lpstr>
      <vt:lpstr>Temat: Partie polityczne na polskiej                         scenie politycznej</vt:lpstr>
      <vt:lpstr>Temat: Partie polityczne na polskiej                         scenie politycznej</vt:lpstr>
      <vt:lpstr>Temat: Partie polityczne na polskiej                         scenie politycznej</vt:lpstr>
      <vt:lpstr>Temat: Partie polityczne na polskiej                         scenie politycznej</vt:lpstr>
      <vt:lpstr>Temat 5: Kampanie wyborcze</vt:lpstr>
      <vt:lpstr>Temat: Kampanie wyborcze</vt:lpstr>
      <vt:lpstr>Temat: Kampanie wyborcze</vt:lpstr>
      <vt:lpstr>Temat: Kampanie wyborcze</vt:lpstr>
      <vt:lpstr>Temat: Kampanie wyborcze</vt:lpstr>
      <vt:lpstr>Temat: Kampanie wyborcze</vt:lpstr>
      <vt:lpstr>Temat: Kampanie wyborcze</vt:lpstr>
      <vt:lpstr>Temat: Kampanie wyborcze</vt:lpstr>
      <vt:lpstr>Temat: Kampanie wyborcze</vt:lpstr>
      <vt:lpstr>Temat 6: Etyka dziennikarska</vt:lpstr>
      <vt:lpstr>Temat: Etyka dziennikarska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Temat: Etyka dziennikarska                 Kodeks etyki dziennikarskiej</vt:lpstr>
      <vt:lpstr>Temat 7: Patologie życia publicznego                               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Temat: Patologie życia publicznego w Polsce</vt:lpstr>
      <vt:lpstr>Temat 8: Opinia publiczna</vt:lpstr>
      <vt:lpstr>Temat: Opinia publiczna</vt:lpstr>
      <vt:lpstr>Temat: Opinia publiczna                      Cechy opinii publicznej</vt:lpstr>
      <vt:lpstr>Temat: Opinia publiczna                       Funkcje opinii publicznej  </vt:lpstr>
      <vt:lpstr>Temat: Opinia publiczna                       Funkcje opinii publicznej  </vt:lpstr>
      <vt:lpstr>Temat: Opinia publiczna                       Funkcje opinii publicznej  </vt:lpstr>
      <vt:lpstr>Temat: Opinia publiczna                       Funkcje opinii publicznej  </vt:lpstr>
      <vt:lpstr>Temat: Opinia publiczna              Formy wyrażania opinii publicznej </vt:lpstr>
      <vt:lpstr>Bibliografia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Piotr Lachowicz</dc:creator>
  <cp:lastModifiedBy>Janusz Korzeniowski</cp:lastModifiedBy>
  <cp:revision>373</cp:revision>
  <cp:lastPrinted>2016-05-04T11:48:44Z</cp:lastPrinted>
  <dcterms:created xsi:type="dcterms:W3CDTF">2013-04-05T08:46:17Z</dcterms:created>
  <dcterms:modified xsi:type="dcterms:W3CDTF">2019-08-19T12:38:09Z</dcterms:modified>
</cp:coreProperties>
</file>