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Lst>
  <p:notesMasterIdLst>
    <p:notesMasterId r:id="rId30"/>
  </p:notesMasterIdLst>
  <p:handoutMasterIdLst>
    <p:handoutMasterId r:id="rId31"/>
  </p:handoutMasterIdLst>
  <p:sldIdLst>
    <p:sldId id="262" r:id="rId3"/>
    <p:sldId id="263" r:id="rId4"/>
    <p:sldId id="265" r:id="rId5"/>
    <p:sldId id="355" r:id="rId6"/>
    <p:sldId id="336" r:id="rId7"/>
    <p:sldId id="356" r:id="rId8"/>
    <p:sldId id="337" r:id="rId9"/>
    <p:sldId id="360" r:id="rId10"/>
    <p:sldId id="351" r:id="rId11"/>
    <p:sldId id="362" r:id="rId12"/>
    <p:sldId id="338" r:id="rId13"/>
    <p:sldId id="297" r:id="rId14"/>
    <p:sldId id="266" r:id="rId15"/>
    <p:sldId id="339" r:id="rId16"/>
    <p:sldId id="343" r:id="rId17"/>
    <p:sldId id="347" r:id="rId18"/>
    <p:sldId id="358" r:id="rId19"/>
    <p:sldId id="359" r:id="rId20"/>
    <p:sldId id="348" r:id="rId21"/>
    <p:sldId id="352" r:id="rId22"/>
    <p:sldId id="340" r:id="rId23"/>
    <p:sldId id="341" r:id="rId24"/>
    <p:sldId id="364" r:id="rId25"/>
    <p:sldId id="363" r:id="rId26"/>
    <p:sldId id="357" r:id="rId27"/>
    <p:sldId id="361" r:id="rId28"/>
    <p:sldId id="302" r:id="rId2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5" autoAdjust="0"/>
    <p:restoredTop sz="94826" autoAdjust="0"/>
  </p:normalViewPr>
  <p:slideViewPr>
    <p:cSldViewPr>
      <p:cViewPr varScale="1">
        <p:scale>
          <a:sx n="115" d="100"/>
          <a:sy n="115" d="100"/>
        </p:scale>
        <p:origin x="1500"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A78BBD-1E91-40C2-802B-96564AF1BD51}" type="datetimeFigureOut">
              <a:rPr lang="pl-PL" smtClean="0"/>
              <a:pPr/>
              <a:t>13.09.2021</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EA3629-B89A-4847-AE59-826C1D930A22}" type="slidenum">
              <a:rPr lang="pl-PL" smtClean="0"/>
              <a:pPr/>
              <a:t>‹#›</a:t>
            </a:fld>
            <a:endParaRPr lang="pl-PL"/>
          </a:p>
        </p:txBody>
      </p:sp>
    </p:spTree>
    <p:extLst>
      <p:ext uri="{BB962C8B-B14F-4D97-AF65-F5344CB8AC3E}">
        <p14:creationId xmlns:p14="http://schemas.microsoft.com/office/powerpoint/2010/main" val="1443929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A42DA-1E5A-4648-943B-F961867EEB93}" type="datetimeFigureOut">
              <a:rPr lang="pl-PL" smtClean="0"/>
              <a:pPr/>
              <a:t>13.09.2021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769EEC-B775-4BD4-9F66-1F62ED802C83}" type="slidenum">
              <a:rPr lang="pl-PL" smtClean="0"/>
              <a:pPr/>
              <a:t>‹#›</a:t>
            </a:fld>
            <a:endParaRPr lang="pl-PL"/>
          </a:p>
        </p:txBody>
      </p:sp>
    </p:spTree>
    <p:extLst>
      <p:ext uri="{BB962C8B-B14F-4D97-AF65-F5344CB8AC3E}">
        <p14:creationId xmlns:p14="http://schemas.microsoft.com/office/powerpoint/2010/main" val="422059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C769EEC-B775-4BD4-9F66-1F62ED802C83}" type="slidenum">
              <a:rPr lang="pl-PL" smtClean="0"/>
              <a:pPr/>
              <a:t>1</a:t>
            </a:fld>
            <a:endParaRPr lang="pl-PL" dirty="0"/>
          </a:p>
        </p:txBody>
      </p:sp>
    </p:spTree>
    <p:extLst>
      <p:ext uri="{BB962C8B-B14F-4D97-AF65-F5344CB8AC3E}">
        <p14:creationId xmlns:p14="http://schemas.microsoft.com/office/powerpoint/2010/main" val="93460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C769EEC-B775-4BD4-9F66-1F62ED802C83}" type="slidenum">
              <a:rPr lang="pl-PL" smtClean="0"/>
              <a:pPr/>
              <a:t>13</a:t>
            </a:fld>
            <a:endParaRPr lang="pl-PL"/>
          </a:p>
        </p:txBody>
      </p:sp>
    </p:spTree>
    <p:extLst>
      <p:ext uri="{BB962C8B-B14F-4D97-AF65-F5344CB8AC3E}">
        <p14:creationId xmlns:p14="http://schemas.microsoft.com/office/powerpoint/2010/main" val="111633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C769EEC-B775-4BD4-9F66-1F62ED802C83}" type="slidenum">
              <a:rPr lang="pl-PL" smtClean="0"/>
              <a:pPr/>
              <a:t>19</a:t>
            </a:fld>
            <a:endParaRPr lang="pl-PL"/>
          </a:p>
        </p:txBody>
      </p:sp>
    </p:spTree>
    <p:extLst>
      <p:ext uri="{BB962C8B-B14F-4D97-AF65-F5344CB8AC3E}">
        <p14:creationId xmlns:p14="http://schemas.microsoft.com/office/powerpoint/2010/main" val="196103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C769EEC-B775-4BD4-9F66-1F62ED802C83}" type="slidenum">
              <a:rPr lang="pl-PL" smtClean="0"/>
              <a:pPr/>
              <a:t>21</a:t>
            </a:fld>
            <a:endParaRPr lang="pl-PL"/>
          </a:p>
        </p:txBody>
      </p:sp>
    </p:spTree>
    <p:extLst>
      <p:ext uri="{BB962C8B-B14F-4D97-AF65-F5344CB8AC3E}">
        <p14:creationId xmlns:p14="http://schemas.microsoft.com/office/powerpoint/2010/main" val="205478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0" i="0" kern="1200" dirty="0" smtClean="0">
                <a:solidFill>
                  <a:schemeClr val="tx1"/>
                </a:solidFill>
                <a:effectLst/>
                <a:latin typeface="+mn-lt"/>
                <a:ea typeface="+mn-ea"/>
                <a:cs typeface="+mn-cs"/>
              </a:rPr>
              <a:t>Powyżej umieszczono kalendarz na rok szkolny 2021/2022. Kolorem zielonym zaznaczono dni wolne od nauki z powodu świąt, zimowej i </a:t>
            </a:r>
            <a:r>
              <a:rPr lang="pl-PL" sz="1200" b="0" i="0" kern="1200" dirty="0" err="1" smtClean="0">
                <a:solidFill>
                  <a:schemeClr val="tx1"/>
                </a:solidFill>
                <a:effectLst/>
                <a:latin typeface="+mn-lt"/>
                <a:ea typeface="+mn-ea"/>
                <a:cs typeface="+mn-cs"/>
              </a:rPr>
              <a:t>wisennej</a:t>
            </a:r>
            <a:r>
              <a:rPr lang="pl-PL" sz="1200" b="0" i="0" kern="1200" dirty="0" smtClean="0">
                <a:solidFill>
                  <a:schemeClr val="tx1"/>
                </a:solidFill>
                <a:effectLst/>
                <a:latin typeface="+mn-lt"/>
                <a:ea typeface="+mn-ea"/>
                <a:cs typeface="+mn-cs"/>
              </a:rPr>
              <a:t> przerwy świątecznej oraz ferii zimowych oraz letnich. Po wskazaniu kursorem danej komórki kalendarza zostanie wyświetlony dymek z informacją o nazwie oraz liczbie dni pozostałych do wskazanej daty.</a:t>
            </a:r>
          </a:p>
          <a:p>
            <a:r>
              <a:rPr lang="pl-PL" sz="1200" b="0" i="0" kern="1200" dirty="0" smtClean="0">
                <a:solidFill>
                  <a:schemeClr val="tx1"/>
                </a:solidFill>
                <a:effectLst/>
                <a:latin typeface="+mn-lt"/>
                <a:ea typeface="+mn-ea"/>
                <a:cs typeface="+mn-cs"/>
              </a:rPr>
              <a:t>Przypominamy, że rok szkolny zaczyna się 1 września a kończy 31 sierpnia następnego roku kalendarzowego, dlatego liczy tyle samo dni, co rok kalendarzowy. Oczywiście, szczególnie dzieci, za koniec roku szkolnego przyjmują ostatni dzień przed wakacjami, ponieważ jest to koniec okresu nauki szkolnej.</a:t>
            </a:r>
          </a:p>
          <a:p>
            <a:r>
              <a:rPr lang="pl-PL" sz="1200" b="0" i="0" kern="1200" dirty="0" smtClean="0">
                <a:solidFill>
                  <a:schemeClr val="tx1"/>
                </a:solidFill>
                <a:effectLst/>
                <a:latin typeface="+mn-lt"/>
                <a:ea typeface="+mn-ea"/>
                <a:cs typeface="+mn-cs"/>
              </a:rPr>
              <a:t>Początek i koniec roku szkolnego</a:t>
            </a:r>
          </a:p>
          <a:p>
            <a:r>
              <a:rPr lang="pl-PL" sz="1200" b="0" i="0" kern="1200" dirty="0" smtClean="0">
                <a:solidFill>
                  <a:schemeClr val="tx1"/>
                </a:solidFill>
                <a:effectLst/>
                <a:latin typeface="+mn-lt"/>
                <a:ea typeface="+mn-ea"/>
                <a:cs typeface="+mn-cs"/>
              </a:rPr>
              <a:t>Zgodnie z Rozporządzeniem Ministra Edukacji Narodowej z dnia 11 sierpnia 2017 r. zajęcia dydaktyczno-wychowawcze rozpoczynają się w pierwszym </a:t>
            </a:r>
            <a:r>
              <a:rPr lang="pl-PL" sz="1200" b="0" i="1" kern="1200" dirty="0" smtClean="0">
                <a:solidFill>
                  <a:schemeClr val="tx1"/>
                </a:solidFill>
                <a:effectLst/>
                <a:latin typeface="+mn-lt"/>
                <a:ea typeface="+mn-ea"/>
                <a:cs typeface="+mn-cs"/>
              </a:rPr>
              <a:t>powszednim</a:t>
            </a:r>
            <a:r>
              <a:rPr lang="pl-PL" sz="1200" b="0" i="0" kern="1200" dirty="0" smtClean="0">
                <a:solidFill>
                  <a:schemeClr val="tx1"/>
                </a:solidFill>
                <a:effectLst/>
                <a:latin typeface="+mn-lt"/>
                <a:ea typeface="+mn-ea"/>
                <a:cs typeface="+mn-cs"/>
              </a:rPr>
              <a:t> dniu września. Jeżeli pierwszy dzień września wypada w piątek lub sobotę, zajęcia dydaktyczno-wychowawcze rozpoczynają się w najbliższy poniedziałek po 1 września.</a:t>
            </a:r>
          </a:p>
          <a:p>
            <a:r>
              <a:rPr lang="pl-PL" sz="1200" b="0" i="0" kern="1200" dirty="0" smtClean="0">
                <a:solidFill>
                  <a:schemeClr val="tx1"/>
                </a:solidFill>
                <a:effectLst/>
                <a:latin typeface="+mn-lt"/>
                <a:ea typeface="+mn-ea"/>
                <a:cs typeface="+mn-cs"/>
              </a:rPr>
              <a:t>Według obowiązującego obecnie rozporządzenia zajęcia kończą się w </a:t>
            </a:r>
            <a:r>
              <a:rPr lang="pl-PL" sz="1200" b="1" i="0" kern="1200" dirty="0" smtClean="0">
                <a:solidFill>
                  <a:schemeClr val="tx1"/>
                </a:solidFill>
                <a:effectLst/>
                <a:latin typeface="+mn-lt"/>
                <a:ea typeface="+mn-ea"/>
                <a:cs typeface="+mn-cs"/>
              </a:rPr>
              <a:t>ostatni piątek czerwca</a:t>
            </a:r>
            <a:r>
              <a:rPr lang="pl-PL" sz="1200" b="0" i="0" kern="1200" dirty="0" smtClean="0">
                <a:solidFill>
                  <a:schemeClr val="tx1"/>
                </a:solidFill>
                <a:effectLst/>
                <a:latin typeface="+mn-lt"/>
                <a:ea typeface="+mn-ea"/>
                <a:cs typeface="+mn-cs"/>
              </a:rPr>
              <a:t>. Wcześniejsze rozporządzenie obowiązujące do 2010 r. ustalało datę końca zajęć na pierwszy piątek po 19 czerwca, tak więc wakacje uległy skróceniu o jeden tydzień.</a:t>
            </a:r>
          </a:p>
          <a:p>
            <a:r>
              <a:rPr lang="pl-PL" sz="1200" b="0" i="0" kern="1200" dirty="0" smtClean="0">
                <a:solidFill>
                  <a:schemeClr val="tx1"/>
                </a:solidFill>
                <a:effectLst/>
                <a:latin typeface="+mn-lt"/>
                <a:ea typeface="+mn-ea"/>
                <a:cs typeface="+mn-cs"/>
              </a:rPr>
              <a:t>Dodatkowe dni wolne od zajęć dydaktycznych</a:t>
            </a:r>
          </a:p>
          <a:p>
            <a:r>
              <a:rPr lang="pl-PL" sz="1200" b="0" i="0" kern="1200" dirty="0" smtClean="0">
                <a:solidFill>
                  <a:schemeClr val="tx1"/>
                </a:solidFill>
                <a:effectLst/>
                <a:latin typeface="+mn-lt"/>
                <a:ea typeface="+mn-ea"/>
                <a:cs typeface="+mn-cs"/>
              </a:rPr>
              <a:t>Zgodnie z rozporządzeniem (cytowanym powyżej) dyrektor szkoły lub placówki, może, w danym roku szkolnym, ustalić dodatkowe dni wolne od zajęć dydaktyczno-wychowawczych, w wymiarze dla:</a:t>
            </a:r>
          </a:p>
          <a:p>
            <a:r>
              <a:rPr lang="pl-PL" sz="1200" b="0" i="1" kern="1200" dirty="0" smtClean="0">
                <a:solidFill>
                  <a:schemeClr val="tx1"/>
                </a:solidFill>
                <a:effectLst/>
                <a:latin typeface="+mn-lt"/>
                <a:ea typeface="+mn-ea"/>
                <a:cs typeface="+mn-cs"/>
              </a:rPr>
              <a:t>do 8 dni</a:t>
            </a:r>
            <a:r>
              <a:rPr lang="pl-PL" sz="1200" b="0" i="0" kern="1200" dirty="0" smtClean="0">
                <a:solidFill>
                  <a:schemeClr val="tx1"/>
                </a:solidFill>
                <a:effectLst/>
                <a:latin typeface="+mn-lt"/>
                <a:ea typeface="+mn-ea"/>
                <a:cs typeface="+mn-cs"/>
              </a:rPr>
              <a:t> — dla szkół podstawowych, zasadniczych szkół zawodowych, szkół policealnych oraz placówek kształcenia praktycznego i placówek kształcenia ustawicznego</a:t>
            </a:r>
          </a:p>
          <a:p>
            <a:r>
              <a:rPr lang="pl-PL" sz="1200" b="0" i="1" kern="1200" dirty="0" smtClean="0">
                <a:solidFill>
                  <a:schemeClr val="tx1"/>
                </a:solidFill>
                <a:effectLst/>
                <a:latin typeface="+mn-lt"/>
                <a:ea typeface="+mn-ea"/>
                <a:cs typeface="+mn-cs"/>
              </a:rPr>
              <a:t>do 10 dni</a:t>
            </a:r>
            <a:r>
              <a:rPr lang="pl-PL" sz="1200" b="0" i="0" kern="1200" dirty="0" smtClean="0">
                <a:solidFill>
                  <a:schemeClr val="tx1"/>
                </a:solidFill>
                <a:effectLst/>
                <a:latin typeface="+mn-lt"/>
                <a:ea typeface="+mn-ea"/>
                <a:cs typeface="+mn-cs"/>
              </a:rPr>
              <a:t> — liceów ogólnokształcących, liceów profilowanych, liceów uzupełniających, techników i techników uzupełniających.</a:t>
            </a:r>
          </a:p>
          <a:p>
            <a:r>
              <a:rPr lang="pl-PL" sz="1200" b="0" i="0" kern="1200" dirty="0" smtClean="0">
                <a:solidFill>
                  <a:schemeClr val="tx1"/>
                </a:solidFill>
                <a:effectLst/>
                <a:latin typeface="+mn-lt"/>
                <a:ea typeface="+mn-ea"/>
                <a:cs typeface="+mn-cs"/>
              </a:rPr>
              <a:t>Dodatkowe dni wolne od zajęć mogą być ustalone:</a:t>
            </a:r>
          </a:p>
          <a:p>
            <a:r>
              <a:rPr lang="pl-PL" sz="1200" b="0" i="0" kern="1200" dirty="0" smtClean="0">
                <a:solidFill>
                  <a:schemeClr val="tx1"/>
                </a:solidFill>
                <a:effectLst/>
                <a:latin typeface="+mn-lt"/>
                <a:ea typeface="+mn-ea"/>
                <a:cs typeface="+mn-cs"/>
              </a:rPr>
              <a:t>w dni, w których w szkole lub placówce odbywa się odpowiednio:</a:t>
            </a:r>
          </a:p>
          <a:p>
            <a:pPr lvl="1"/>
            <a:r>
              <a:rPr lang="pl-PL" sz="1200" b="0" i="0" kern="1200" dirty="0" smtClean="0">
                <a:solidFill>
                  <a:schemeClr val="tx1"/>
                </a:solidFill>
                <a:effectLst/>
                <a:latin typeface="+mn-lt"/>
                <a:ea typeface="+mn-ea"/>
                <a:cs typeface="+mn-cs"/>
              </a:rPr>
              <a:t>sprawdzian przeprowadzany w ostatnim roku nauki w szkole podstawowej,</a:t>
            </a:r>
          </a:p>
          <a:p>
            <a:pPr lvl="1"/>
            <a:r>
              <a:rPr lang="pl-PL" sz="1200" b="0" i="0" kern="1200" dirty="0" smtClean="0">
                <a:solidFill>
                  <a:schemeClr val="tx1"/>
                </a:solidFill>
                <a:effectLst/>
                <a:latin typeface="+mn-lt"/>
                <a:ea typeface="+mn-ea"/>
                <a:cs typeface="+mn-cs"/>
              </a:rPr>
              <a:t>egzamin maturalny,</a:t>
            </a:r>
          </a:p>
          <a:p>
            <a:pPr lvl="1"/>
            <a:r>
              <a:rPr lang="pl-PL" sz="1200" b="0" i="0" kern="1200" dirty="0" smtClean="0">
                <a:solidFill>
                  <a:schemeClr val="tx1"/>
                </a:solidFill>
                <a:effectLst/>
                <a:latin typeface="+mn-lt"/>
                <a:ea typeface="+mn-ea"/>
                <a:cs typeface="+mn-cs"/>
              </a:rPr>
              <a:t>etap pisemny egzaminu potwierdzającego kwalifikacje zawodowe;</a:t>
            </a:r>
          </a:p>
          <a:p>
            <a:r>
              <a:rPr lang="pl-PL" sz="1200" b="0" i="0" kern="1200" dirty="0" smtClean="0">
                <a:solidFill>
                  <a:schemeClr val="tx1"/>
                </a:solidFill>
                <a:effectLst/>
                <a:latin typeface="+mn-lt"/>
                <a:ea typeface="+mn-ea"/>
                <a:cs typeface="+mn-cs"/>
              </a:rPr>
              <a:t>w dni świąt religijnych niebędących dniami ustawowo wolnymi od pracy, określone w przepisach o stosunku państwa do poszczególnych kościołów lub związków wyznaniowych;</a:t>
            </a:r>
          </a:p>
          <a:p>
            <a:r>
              <a:rPr lang="pl-PL" sz="1200" b="0" i="0" kern="1200" dirty="0" smtClean="0">
                <a:solidFill>
                  <a:schemeClr val="tx1"/>
                </a:solidFill>
                <a:effectLst/>
                <a:latin typeface="+mn-lt"/>
                <a:ea typeface="+mn-ea"/>
                <a:cs typeface="+mn-cs"/>
              </a:rPr>
              <a:t>w inne dni, jeżeli jest to uzasadnione organizacją pracy szkoły lub placówki lub potrzebami społeczności lokalnej.</a:t>
            </a:r>
          </a:p>
          <a:p>
            <a:endParaRPr lang="pl-PL" dirty="0"/>
          </a:p>
        </p:txBody>
      </p:sp>
      <p:sp>
        <p:nvSpPr>
          <p:cNvPr id="4" name="Symbol zastępczy numeru slajdu 3"/>
          <p:cNvSpPr>
            <a:spLocks noGrp="1"/>
          </p:cNvSpPr>
          <p:nvPr>
            <p:ph type="sldNum" sz="quarter" idx="10"/>
          </p:nvPr>
        </p:nvSpPr>
        <p:spPr/>
        <p:txBody>
          <a:bodyPr/>
          <a:lstStyle/>
          <a:p>
            <a:fld id="{6C769EEC-B775-4BD4-9F66-1F62ED802C83}" type="slidenum">
              <a:rPr lang="pl-PL" smtClean="0"/>
              <a:pPr/>
              <a:t>22</a:t>
            </a:fld>
            <a:endParaRPr lang="pl-PL"/>
          </a:p>
        </p:txBody>
      </p:sp>
    </p:spTree>
    <p:extLst>
      <p:ext uri="{BB962C8B-B14F-4D97-AF65-F5344CB8AC3E}">
        <p14:creationId xmlns:p14="http://schemas.microsoft.com/office/powerpoint/2010/main" val="3611893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9"/>
            <a:ext cx="7973977" cy="1470025"/>
          </a:xfrm>
          <a:prstGeom prst="rect">
            <a:avLst/>
          </a:prstGeom>
        </p:spPr>
        <p:txBody>
          <a:bodyPr/>
          <a:lstStyle>
            <a:lvl1pPr algn="ctr">
              <a:defRPr sz="3000">
                <a:solidFill>
                  <a:srgbClr val="C00000"/>
                </a:solidFill>
              </a:defRPr>
            </a:lvl1pPr>
          </a:lstStyle>
          <a:p>
            <a:r>
              <a:rPr lang="pl-PL" dirty="0" smtClean="0"/>
              <a:t>Kliknij, aby edytować styl</a:t>
            </a:r>
            <a:endParaRPr lang="pl-PL" dirty="0"/>
          </a:p>
        </p:txBody>
      </p:sp>
      <p:sp>
        <p:nvSpPr>
          <p:cNvPr id="3" name="Podtytuł 2"/>
          <p:cNvSpPr>
            <a:spLocks noGrp="1"/>
          </p:cNvSpPr>
          <p:nvPr>
            <p:ph type="subTitle" idx="1"/>
          </p:nvPr>
        </p:nvSpPr>
        <p:spPr>
          <a:xfrm>
            <a:off x="683569" y="3886200"/>
            <a:ext cx="7976209" cy="1752600"/>
          </a:xfrm>
          <a:prstGeom prst="rect">
            <a:avLst/>
          </a:prstGeom>
        </p:spPr>
        <p:txBody>
          <a:bodyPr/>
          <a:lstStyle>
            <a:lvl1pPr marL="0" indent="0" algn="ctr">
              <a:buNone/>
              <a:defRPr>
                <a:solidFill>
                  <a:srgbClr val="00447A"/>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pl-PL" dirty="0" smtClean="0"/>
              <a:t>Kliknij, aby edytować styl wzorca podtytułu</a:t>
            </a:r>
            <a:endParaRPr lang="pl-PL" dirty="0"/>
          </a:p>
        </p:txBody>
      </p:sp>
      <p:sp>
        <p:nvSpPr>
          <p:cNvPr id="7" name="Prostokąt 6"/>
          <p:cNvSpPr/>
          <p:nvPr userDrawn="1"/>
        </p:nvSpPr>
        <p:spPr>
          <a:xfrm>
            <a:off x="683570" y="6294442"/>
            <a:ext cx="5760095" cy="73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sp>
        <p:nvSpPr>
          <p:cNvPr id="8" name="Prostokąt 7"/>
          <p:cNvSpPr/>
          <p:nvPr userDrawn="1"/>
        </p:nvSpPr>
        <p:spPr>
          <a:xfrm>
            <a:off x="6659563" y="6294442"/>
            <a:ext cx="2000214" cy="73025"/>
          </a:xfrm>
          <a:prstGeom prst="rect">
            <a:avLst/>
          </a:prstGeom>
          <a:solidFill>
            <a:srgbClr val="004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pic>
        <p:nvPicPr>
          <p:cNvPr id="4" name="Obraz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5521" y="300838"/>
            <a:ext cx="2304256" cy="794797"/>
          </a:xfrm>
          <a:prstGeom prst="rect">
            <a:avLst/>
          </a:prstGeom>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569" y="428237"/>
            <a:ext cx="1334594" cy="540000"/>
          </a:xfrm>
          <a:prstGeom prst="rect">
            <a:avLst/>
          </a:prstGeom>
        </p:spPr>
      </p:pic>
    </p:spTree>
    <p:extLst>
      <p:ext uri="{BB962C8B-B14F-4D97-AF65-F5344CB8AC3E}">
        <p14:creationId xmlns:p14="http://schemas.microsoft.com/office/powerpoint/2010/main" val="1829066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statni slajd">
    <p:spTree>
      <p:nvGrpSpPr>
        <p:cNvPr id="1" name=""/>
        <p:cNvGrpSpPr/>
        <p:nvPr/>
      </p:nvGrpSpPr>
      <p:grpSpPr>
        <a:xfrm>
          <a:off x="0" y="0"/>
          <a:ext cx="0" cy="0"/>
          <a:chOff x="0" y="0"/>
          <a:chExt cx="0" cy="0"/>
        </a:xfrm>
      </p:grpSpPr>
      <p:sp>
        <p:nvSpPr>
          <p:cNvPr id="6" name="Tytuł 1"/>
          <p:cNvSpPr>
            <a:spLocks noGrp="1"/>
          </p:cNvSpPr>
          <p:nvPr>
            <p:ph type="ctrTitle"/>
          </p:nvPr>
        </p:nvSpPr>
        <p:spPr>
          <a:xfrm>
            <a:off x="674688" y="3356996"/>
            <a:ext cx="8469312" cy="2376041"/>
          </a:xfrm>
          <a:prstGeom prst="rect">
            <a:avLst/>
          </a:prstGeom>
        </p:spPr>
        <p:txBody>
          <a:bodyPr/>
          <a:lstStyle>
            <a:lvl1pPr>
              <a:defRPr sz="1350" b="0" i="0"/>
            </a:lvl1pPr>
          </a:lstStyle>
          <a:p>
            <a:endParaRPr lang="pl-PL" sz="1200" dirty="0" smtClean="0">
              <a:solidFill>
                <a:srgbClr val="00447A"/>
              </a:solidFill>
            </a:endParaRPr>
          </a:p>
        </p:txBody>
      </p:sp>
      <p:sp>
        <p:nvSpPr>
          <p:cNvPr id="7" name="Tytuł 1"/>
          <p:cNvSpPr txBox="1">
            <a:spLocks/>
          </p:cNvSpPr>
          <p:nvPr userDrawn="1"/>
        </p:nvSpPr>
        <p:spPr>
          <a:xfrm>
            <a:off x="697706" y="2382265"/>
            <a:ext cx="8469312" cy="64807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b="0" i="0" kern="1200">
                <a:solidFill>
                  <a:srgbClr val="00447A"/>
                </a:solidFill>
                <a:latin typeface="+mj-lt"/>
                <a:ea typeface="+mj-ea"/>
                <a:cs typeface="+mj-cs"/>
              </a:defRPr>
            </a:lvl1pPr>
          </a:lstStyle>
          <a:p>
            <a:r>
              <a:rPr lang="pl-PL" sz="2100" b="1" i="1" dirty="0" smtClean="0"/>
              <a:t>Dziękuję za uwagę</a:t>
            </a:r>
            <a:endParaRPr lang="pl-PL" sz="1200" dirty="0" smtClean="0"/>
          </a:p>
        </p:txBody>
      </p:sp>
      <p:pic>
        <p:nvPicPr>
          <p:cNvPr id="8"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5521" y="300838"/>
            <a:ext cx="2304256" cy="794797"/>
          </a:xfrm>
          <a:prstGeom prst="rect">
            <a:avLst/>
          </a:prstGeom>
        </p:spPr>
      </p:pic>
      <p:pic>
        <p:nvPicPr>
          <p:cNvPr id="9" name="Obraz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569" y="428237"/>
            <a:ext cx="1334594" cy="540000"/>
          </a:xfrm>
          <a:prstGeom prst="rect">
            <a:avLst/>
          </a:prstGeom>
        </p:spPr>
      </p:pic>
    </p:spTree>
    <p:extLst>
      <p:ext uri="{BB962C8B-B14F-4D97-AF65-F5344CB8AC3E}">
        <p14:creationId xmlns:p14="http://schemas.microsoft.com/office/powerpoint/2010/main" val="31598661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15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pl-PL"/>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pl-PL" smtClean="0"/>
              <a:t>Kliknij, aby edytować style wzorca tekstu</a:t>
            </a:r>
          </a:p>
        </p:txBody>
      </p:sp>
      <p:sp>
        <p:nvSpPr>
          <p:cNvPr id="6"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8" name="Symbol zastępczy daty 2"/>
          <p:cNvSpPr>
            <a:spLocks noGrp="1"/>
          </p:cNvSpPr>
          <p:nvPr>
            <p:ph type="dt" sz="half" idx="10"/>
          </p:nvPr>
        </p:nvSpPr>
        <p:spPr>
          <a:xfrm>
            <a:off x="3506788" y="6351372"/>
            <a:ext cx="2057400" cy="365125"/>
          </a:xfrm>
        </p:spPr>
        <p:txBody>
          <a:bodyPr/>
          <a:lstStyle/>
          <a:p>
            <a:fld id="{7F5AEF4A-7BD8-4A4A-A652-59846642617D}" type="datetime2">
              <a:rPr lang="pl-PL" smtClean="0"/>
              <a:pPr/>
              <a:t>poniedziałek, 13 września 2021</a:t>
            </a:fld>
            <a:endParaRPr lang="pl-PL" dirty="0"/>
          </a:p>
        </p:txBody>
      </p:sp>
      <p:pic>
        <p:nvPicPr>
          <p:cNvPr id="11" name="Obraz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188640"/>
            <a:ext cx="1334594" cy="540000"/>
          </a:xfrm>
          <a:prstGeom prst="rect">
            <a:avLst/>
          </a:prstGeom>
        </p:spPr>
      </p:pic>
      <p:pic>
        <p:nvPicPr>
          <p:cNvPr id="12" name="Obraz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25742718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5688631" cy="634082"/>
          </a:xfrm>
          <a:prstGeom prst="rect">
            <a:avLst/>
          </a:prstGeom>
        </p:spPr>
        <p:txBody>
          <a:bodyPr/>
          <a:lstStyle>
            <a:lvl1pPr algn="l">
              <a:defRPr/>
            </a:lvl1pPr>
          </a:lstStyle>
          <a:p>
            <a:r>
              <a:rPr lang="pl-PL" smtClean="0"/>
              <a:t>Kliknij, aby edytować styl</a:t>
            </a:r>
            <a:endParaRPr lang="pl-PL"/>
          </a:p>
        </p:txBody>
      </p:sp>
      <p:sp>
        <p:nvSpPr>
          <p:cNvPr id="3" name="Symbol zastępczy tytułu pionowego 2"/>
          <p:cNvSpPr>
            <a:spLocks noGrp="1"/>
          </p:cNvSpPr>
          <p:nvPr>
            <p:ph type="body" orient="vert" idx="1"/>
          </p:nvPr>
        </p:nvSpPr>
        <p:spPr>
          <a:xfrm>
            <a:off x="899592" y="1423321"/>
            <a:ext cx="7715200" cy="4525963"/>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10" name="Prostokąt 9"/>
          <p:cNvSpPr/>
          <p:nvPr userDrawn="1"/>
        </p:nvSpPr>
        <p:spPr>
          <a:xfrm>
            <a:off x="899593" y="1043520"/>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sp>
        <p:nvSpPr>
          <p:cNvPr id="14"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16" name="Symbol zastępczy daty 2"/>
          <p:cNvSpPr>
            <a:spLocks noGrp="1"/>
          </p:cNvSpPr>
          <p:nvPr>
            <p:ph type="dt" sz="half" idx="10"/>
          </p:nvPr>
        </p:nvSpPr>
        <p:spPr>
          <a:xfrm>
            <a:off x="3244137" y="6351372"/>
            <a:ext cx="2057400" cy="365125"/>
          </a:xfrm>
        </p:spPr>
        <p:txBody>
          <a:bodyPr/>
          <a:lstStyle/>
          <a:p>
            <a:fld id="{7F5AEF4A-7BD8-4A4A-A652-59846642617D}" type="datetime2">
              <a:rPr lang="pl-PL" smtClean="0"/>
              <a:pPr/>
              <a:t>poniedziałek, 13 września 2021</a:t>
            </a:fld>
            <a:endParaRPr lang="pl-PL" dirty="0"/>
          </a:p>
        </p:txBody>
      </p:sp>
      <p:pic>
        <p:nvPicPr>
          <p:cNvPr id="9" name="Obraz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0198" y="368720"/>
            <a:ext cx="1334594" cy="540000"/>
          </a:xfrm>
          <a:prstGeom prst="rect">
            <a:avLst/>
          </a:prstGeom>
        </p:spPr>
      </p:pic>
      <p:pic>
        <p:nvPicPr>
          <p:cNvPr id="12" name="Obraz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34988366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122363"/>
            <a:ext cx="6858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334C1D6-8DE7-41B4-8B8E-C2A1E9E7966D}" type="datetimeFigureOut">
              <a:rPr lang="pl-PL" smtClean="0"/>
              <a:pPr/>
              <a:t>13.09.2021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2328000-C635-430B-903D-1930C1258B2C}" type="slidenum">
              <a:rPr lang="pl-PL" smtClean="0"/>
              <a:pPr/>
              <a:t>‹#›</a:t>
            </a:fld>
            <a:endParaRPr lang="pl-PL"/>
          </a:p>
        </p:txBody>
      </p:sp>
    </p:spTree>
    <p:extLst>
      <p:ext uri="{BB962C8B-B14F-4D97-AF65-F5344CB8AC3E}">
        <p14:creationId xmlns:p14="http://schemas.microsoft.com/office/powerpoint/2010/main" val="760988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334C1D6-8DE7-41B4-8B8E-C2A1E9E7966D}" type="datetimeFigureOut">
              <a:rPr lang="pl-PL" smtClean="0"/>
              <a:pPr/>
              <a:t>13.09.2021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2328000-C635-430B-903D-1930C1258B2C}" type="slidenum">
              <a:rPr lang="pl-PL" smtClean="0"/>
              <a:pPr/>
              <a:t>‹#›</a:t>
            </a:fld>
            <a:endParaRPr lang="pl-PL"/>
          </a:p>
        </p:txBody>
      </p:sp>
    </p:spTree>
    <p:extLst>
      <p:ext uri="{BB962C8B-B14F-4D97-AF65-F5344CB8AC3E}">
        <p14:creationId xmlns:p14="http://schemas.microsoft.com/office/powerpoint/2010/main" val="1091891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38"/>
            <a:ext cx="78867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1334C1D6-8DE7-41B4-8B8E-C2A1E9E7966D}" type="datetimeFigureOut">
              <a:rPr lang="pl-PL" smtClean="0"/>
              <a:pPr/>
              <a:t>13.09.2021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2328000-C635-430B-903D-1930C1258B2C}" type="slidenum">
              <a:rPr lang="pl-PL" smtClean="0"/>
              <a:pPr/>
              <a:t>‹#›</a:t>
            </a:fld>
            <a:endParaRPr lang="pl-PL"/>
          </a:p>
        </p:txBody>
      </p:sp>
    </p:spTree>
    <p:extLst>
      <p:ext uri="{BB962C8B-B14F-4D97-AF65-F5344CB8AC3E}">
        <p14:creationId xmlns:p14="http://schemas.microsoft.com/office/powerpoint/2010/main" val="2839902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28650" y="1825625"/>
            <a:ext cx="386715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825625"/>
            <a:ext cx="386715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334C1D6-8DE7-41B4-8B8E-C2A1E9E7966D}" type="datetimeFigureOut">
              <a:rPr lang="pl-PL" smtClean="0"/>
              <a:pPr/>
              <a:t>13.09.2021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2328000-C635-430B-903D-1930C1258B2C}" type="slidenum">
              <a:rPr lang="pl-PL" smtClean="0"/>
              <a:pPr/>
              <a:t>‹#›</a:t>
            </a:fld>
            <a:endParaRPr lang="pl-PL"/>
          </a:p>
        </p:txBody>
      </p:sp>
    </p:spTree>
    <p:extLst>
      <p:ext uri="{BB962C8B-B14F-4D97-AF65-F5344CB8AC3E}">
        <p14:creationId xmlns:p14="http://schemas.microsoft.com/office/powerpoint/2010/main" val="1345591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30238" y="365125"/>
            <a:ext cx="78867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630238" y="2505075"/>
            <a:ext cx="386873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4629150" y="2505075"/>
            <a:ext cx="38877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334C1D6-8DE7-41B4-8B8E-C2A1E9E7966D}" type="datetimeFigureOut">
              <a:rPr lang="pl-PL" smtClean="0"/>
              <a:pPr/>
              <a:t>13.09.2021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2328000-C635-430B-903D-1930C1258B2C}" type="slidenum">
              <a:rPr lang="pl-PL" smtClean="0"/>
              <a:pPr/>
              <a:t>‹#›</a:t>
            </a:fld>
            <a:endParaRPr lang="pl-PL"/>
          </a:p>
        </p:txBody>
      </p:sp>
    </p:spTree>
    <p:extLst>
      <p:ext uri="{BB962C8B-B14F-4D97-AF65-F5344CB8AC3E}">
        <p14:creationId xmlns:p14="http://schemas.microsoft.com/office/powerpoint/2010/main" val="2281488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334C1D6-8DE7-41B4-8B8E-C2A1E9E7966D}" type="datetimeFigureOut">
              <a:rPr lang="pl-PL" smtClean="0"/>
              <a:pPr/>
              <a:t>13.09.2021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2328000-C635-430B-903D-1930C1258B2C}" type="slidenum">
              <a:rPr lang="pl-PL" smtClean="0"/>
              <a:pPr/>
              <a:t>‹#›</a:t>
            </a:fld>
            <a:endParaRPr lang="pl-PL"/>
          </a:p>
        </p:txBody>
      </p:sp>
    </p:spTree>
    <p:extLst>
      <p:ext uri="{BB962C8B-B14F-4D97-AF65-F5344CB8AC3E}">
        <p14:creationId xmlns:p14="http://schemas.microsoft.com/office/powerpoint/2010/main" val="1136331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334C1D6-8DE7-41B4-8B8E-C2A1E9E7966D}" type="datetimeFigureOut">
              <a:rPr lang="pl-PL" smtClean="0"/>
              <a:pPr/>
              <a:t>13.09.2021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2328000-C635-430B-903D-1930C1258B2C}" type="slidenum">
              <a:rPr lang="pl-PL" smtClean="0"/>
              <a:pPr/>
              <a:t>‹#›</a:t>
            </a:fld>
            <a:endParaRPr lang="pl-PL"/>
          </a:p>
        </p:txBody>
      </p:sp>
    </p:spTree>
    <p:extLst>
      <p:ext uri="{BB962C8B-B14F-4D97-AF65-F5344CB8AC3E}">
        <p14:creationId xmlns:p14="http://schemas.microsoft.com/office/powerpoint/2010/main" val="334221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5688631" cy="634082"/>
          </a:xfrm>
          <a:prstGeom prst="rect">
            <a:avLst/>
          </a:prstGeom>
        </p:spPr>
        <p:txBody>
          <a:bodyPr/>
          <a:lstStyle>
            <a:lvl1pPr algn="l">
              <a:defRPr/>
            </a:lvl1pPr>
          </a:lstStyle>
          <a:p>
            <a:r>
              <a:rPr lang="pl-PL" dirty="0" smtClean="0"/>
              <a:t>Kliknij, aby edytować styl</a:t>
            </a:r>
            <a:endParaRPr lang="pl-PL" dirty="0"/>
          </a:p>
        </p:txBody>
      </p:sp>
      <p:sp>
        <p:nvSpPr>
          <p:cNvPr id="3" name="Symbol zastępczy zawartości 2"/>
          <p:cNvSpPr>
            <a:spLocks noGrp="1"/>
          </p:cNvSpPr>
          <p:nvPr>
            <p:ph idx="1"/>
          </p:nvPr>
        </p:nvSpPr>
        <p:spPr>
          <a:xfrm>
            <a:off x="899592" y="1423321"/>
            <a:ext cx="7715200" cy="4525963"/>
          </a:xfrm>
          <a:prstGeom prst="rect">
            <a:avLst/>
          </a:prstGeo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10"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12" name="Prostokąt 11"/>
          <p:cNvSpPr/>
          <p:nvPr userDrawn="1"/>
        </p:nvSpPr>
        <p:spPr>
          <a:xfrm>
            <a:off x="899593" y="1043520"/>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sp>
        <p:nvSpPr>
          <p:cNvPr id="9" name="Symbol zastępczy daty 2"/>
          <p:cNvSpPr>
            <a:spLocks noGrp="1"/>
          </p:cNvSpPr>
          <p:nvPr>
            <p:ph type="dt" sz="half" idx="10"/>
          </p:nvPr>
        </p:nvSpPr>
        <p:spPr>
          <a:xfrm>
            <a:off x="3244137" y="6351372"/>
            <a:ext cx="2057400" cy="365125"/>
          </a:xfrm>
        </p:spPr>
        <p:txBody>
          <a:bodyPr/>
          <a:lstStyle/>
          <a:p>
            <a:fld id="{7F5AEF4A-7BD8-4A4A-A652-59846642617D}" type="datetime2">
              <a:rPr lang="pl-PL" smtClean="0"/>
              <a:pPr/>
              <a:t>poniedziałek, 13 września 2021</a:t>
            </a:fld>
            <a:endParaRPr lang="pl-PL" dirty="0"/>
          </a:p>
        </p:txBody>
      </p:sp>
      <p:pic>
        <p:nvPicPr>
          <p:cNvPr id="11" name="Obraz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0198" y="368720"/>
            <a:ext cx="1334594" cy="540000"/>
          </a:xfrm>
          <a:prstGeom prst="rect">
            <a:avLst/>
          </a:prstGeom>
        </p:spPr>
      </p:pic>
      <p:pic>
        <p:nvPicPr>
          <p:cNvPr id="13" name="Obraz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7322735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334C1D6-8DE7-41B4-8B8E-C2A1E9E7966D}" type="datetimeFigureOut">
              <a:rPr lang="pl-PL" smtClean="0"/>
              <a:pPr/>
              <a:t>13.09.2021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2328000-C635-430B-903D-1930C1258B2C}" type="slidenum">
              <a:rPr lang="pl-PL" smtClean="0"/>
              <a:pPr/>
              <a:t>‹#›</a:t>
            </a:fld>
            <a:endParaRPr lang="pl-PL"/>
          </a:p>
        </p:txBody>
      </p:sp>
    </p:spTree>
    <p:extLst>
      <p:ext uri="{BB962C8B-B14F-4D97-AF65-F5344CB8AC3E}">
        <p14:creationId xmlns:p14="http://schemas.microsoft.com/office/powerpoint/2010/main" val="285286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334C1D6-8DE7-41B4-8B8E-C2A1E9E7966D}" type="datetimeFigureOut">
              <a:rPr lang="pl-PL" smtClean="0"/>
              <a:pPr/>
              <a:t>13.09.2021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2328000-C635-430B-903D-1930C1258B2C}" type="slidenum">
              <a:rPr lang="pl-PL" smtClean="0"/>
              <a:pPr/>
              <a:t>‹#›</a:t>
            </a:fld>
            <a:endParaRPr lang="pl-PL"/>
          </a:p>
        </p:txBody>
      </p:sp>
    </p:spTree>
    <p:extLst>
      <p:ext uri="{BB962C8B-B14F-4D97-AF65-F5344CB8AC3E}">
        <p14:creationId xmlns:p14="http://schemas.microsoft.com/office/powerpoint/2010/main" val="3030974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334C1D6-8DE7-41B4-8B8E-C2A1E9E7966D}" type="datetimeFigureOut">
              <a:rPr lang="pl-PL" smtClean="0"/>
              <a:pPr/>
              <a:t>13.09.2021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2328000-C635-430B-903D-1930C1258B2C}" type="slidenum">
              <a:rPr lang="pl-PL" smtClean="0"/>
              <a:pPr/>
              <a:t>‹#›</a:t>
            </a:fld>
            <a:endParaRPr lang="pl-PL"/>
          </a:p>
        </p:txBody>
      </p:sp>
    </p:spTree>
    <p:extLst>
      <p:ext uri="{BB962C8B-B14F-4D97-AF65-F5344CB8AC3E}">
        <p14:creationId xmlns:p14="http://schemas.microsoft.com/office/powerpoint/2010/main" val="2689863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43675" y="365125"/>
            <a:ext cx="1971675"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28650" y="365125"/>
            <a:ext cx="5762625"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334C1D6-8DE7-41B4-8B8E-C2A1E9E7966D}" type="datetimeFigureOut">
              <a:rPr lang="pl-PL" smtClean="0"/>
              <a:pPr/>
              <a:t>13.09.2021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2328000-C635-430B-903D-1930C1258B2C}" type="slidenum">
              <a:rPr lang="pl-PL" smtClean="0"/>
              <a:pPr/>
              <a:t>‹#›</a:t>
            </a:fld>
            <a:endParaRPr lang="pl-PL"/>
          </a:p>
        </p:txBody>
      </p:sp>
    </p:spTree>
    <p:extLst>
      <p:ext uri="{BB962C8B-B14F-4D97-AF65-F5344CB8AC3E}">
        <p14:creationId xmlns:p14="http://schemas.microsoft.com/office/powerpoint/2010/main" val="149729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28650" y="365125"/>
            <a:ext cx="7886700" cy="1325563"/>
          </a:xfrm>
          <a:prstGeom prst="rect">
            <a:avLst/>
          </a:prstGeom>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a:t>
            </a:fld>
            <a:endParaRPr lang="pl-PL"/>
          </a:p>
        </p:txBody>
      </p:sp>
    </p:spTree>
    <p:extLst>
      <p:ext uri="{BB962C8B-B14F-4D97-AF65-F5344CB8AC3E}">
        <p14:creationId xmlns:p14="http://schemas.microsoft.com/office/powerpoint/2010/main" val="229510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5688631" cy="634082"/>
          </a:xfrm>
          <a:prstGeom prst="rect">
            <a:avLst/>
          </a:prstGeom>
        </p:spPr>
        <p:txBody>
          <a:bodyPr/>
          <a:lstStyle>
            <a:lvl1pPr algn="l">
              <a:defRPr/>
            </a:lvl1pPr>
          </a:lstStyle>
          <a:p>
            <a:r>
              <a:rPr lang="pl-PL" dirty="0" smtClean="0"/>
              <a:t>Kliknij, aby edytować styl</a:t>
            </a:r>
            <a:endParaRPr lang="pl-PL" dirty="0"/>
          </a:p>
        </p:txBody>
      </p:sp>
      <p:sp>
        <p:nvSpPr>
          <p:cNvPr id="3" name="Symbol zastępczy zawartości 2"/>
          <p:cNvSpPr>
            <a:spLocks noGrp="1"/>
          </p:cNvSpPr>
          <p:nvPr>
            <p:ph sz="half" idx="1"/>
          </p:nvPr>
        </p:nvSpPr>
        <p:spPr>
          <a:xfrm>
            <a:off x="899592" y="1600204"/>
            <a:ext cx="3596208"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zawartości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11" name="Prostokąt 10"/>
          <p:cNvSpPr/>
          <p:nvPr userDrawn="1"/>
        </p:nvSpPr>
        <p:spPr>
          <a:xfrm>
            <a:off x="899593" y="1043520"/>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sp>
        <p:nvSpPr>
          <p:cNvPr id="13"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15" name="Symbol zastępczy daty 2"/>
          <p:cNvSpPr>
            <a:spLocks noGrp="1"/>
          </p:cNvSpPr>
          <p:nvPr>
            <p:ph type="dt" sz="half" idx="10"/>
          </p:nvPr>
        </p:nvSpPr>
        <p:spPr>
          <a:xfrm>
            <a:off x="3244137" y="6351372"/>
            <a:ext cx="2057400" cy="365125"/>
          </a:xfrm>
        </p:spPr>
        <p:txBody>
          <a:bodyPr/>
          <a:lstStyle/>
          <a:p>
            <a:fld id="{7F5AEF4A-7BD8-4A4A-A652-59846642617D}" type="datetime2">
              <a:rPr lang="pl-PL" smtClean="0"/>
              <a:pPr/>
              <a:t>poniedziałek, 13 września 2021</a:t>
            </a:fld>
            <a:endParaRPr lang="pl-PL" dirty="0"/>
          </a:p>
        </p:txBody>
      </p:sp>
      <p:pic>
        <p:nvPicPr>
          <p:cNvPr id="10" name="Obraz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0198" y="368720"/>
            <a:ext cx="1334594" cy="540000"/>
          </a:xfrm>
          <a:prstGeom prst="rect">
            <a:avLst/>
          </a:prstGeom>
        </p:spPr>
      </p:pic>
      <p:pic>
        <p:nvPicPr>
          <p:cNvPr id="12" name="Obraz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38628719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5688631" cy="634082"/>
          </a:xfrm>
          <a:prstGeom prst="rect">
            <a:avLst/>
          </a:prstGeom>
        </p:spPr>
        <p:txBody>
          <a:bodyPr/>
          <a:lstStyle>
            <a:lvl1pPr algn="l">
              <a:defRPr/>
            </a:lvl1pPr>
          </a:lstStyle>
          <a:p>
            <a:r>
              <a:rPr lang="pl-PL" dirty="0" smtClean="0"/>
              <a:t>Kliknij, aby edytować styl</a:t>
            </a:r>
            <a:endParaRPr lang="pl-PL" dirty="0"/>
          </a:p>
        </p:txBody>
      </p:sp>
      <p:sp>
        <p:nvSpPr>
          <p:cNvPr id="3" name="Symbol zastępczy tekstu 2"/>
          <p:cNvSpPr>
            <a:spLocks noGrp="1"/>
          </p:cNvSpPr>
          <p:nvPr>
            <p:ph type="body" idx="1"/>
          </p:nvPr>
        </p:nvSpPr>
        <p:spPr>
          <a:xfrm>
            <a:off x="899592" y="1535113"/>
            <a:ext cx="3597796" cy="63976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pl-PL" dirty="0" smtClean="0"/>
              <a:t>Kliknij, aby edytować style wzorca tekstu</a:t>
            </a:r>
          </a:p>
        </p:txBody>
      </p:sp>
      <p:sp>
        <p:nvSpPr>
          <p:cNvPr id="4" name="Symbol zastępczy zawartości 3"/>
          <p:cNvSpPr>
            <a:spLocks noGrp="1"/>
          </p:cNvSpPr>
          <p:nvPr>
            <p:ph sz="half" idx="2"/>
          </p:nvPr>
        </p:nvSpPr>
        <p:spPr>
          <a:xfrm>
            <a:off x="899592" y="2174875"/>
            <a:ext cx="3597796"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tekstu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pl-PL" dirty="0" smtClean="0"/>
              <a:t>Kliknij, aby edytować style wzorca tekstu</a:t>
            </a:r>
          </a:p>
        </p:txBody>
      </p:sp>
      <p:sp>
        <p:nvSpPr>
          <p:cNvPr id="6" name="Symbol zastępczy zawartości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13" name="Prostokąt 12"/>
          <p:cNvSpPr/>
          <p:nvPr userDrawn="1"/>
        </p:nvSpPr>
        <p:spPr>
          <a:xfrm>
            <a:off x="899593" y="1043520"/>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sp>
        <p:nvSpPr>
          <p:cNvPr id="15"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17" name="Symbol zastępczy daty 2"/>
          <p:cNvSpPr>
            <a:spLocks noGrp="1"/>
          </p:cNvSpPr>
          <p:nvPr>
            <p:ph type="dt" sz="half" idx="10"/>
          </p:nvPr>
        </p:nvSpPr>
        <p:spPr>
          <a:xfrm>
            <a:off x="3244137" y="6351372"/>
            <a:ext cx="2057400" cy="365125"/>
          </a:xfrm>
        </p:spPr>
        <p:txBody>
          <a:bodyPr/>
          <a:lstStyle/>
          <a:p>
            <a:fld id="{7F5AEF4A-7BD8-4A4A-A652-59846642617D}" type="datetime2">
              <a:rPr lang="pl-PL" smtClean="0"/>
              <a:pPr/>
              <a:t>poniedziałek, 13 września 2021</a:t>
            </a:fld>
            <a:endParaRPr lang="pl-PL" dirty="0"/>
          </a:p>
        </p:txBody>
      </p:sp>
      <p:pic>
        <p:nvPicPr>
          <p:cNvPr id="14" name="Obraz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0198" y="368720"/>
            <a:ext cx="1334594" cy="540000"/>
          </a:xfrm>
          <a:prstGeom prst="rect">
            <a:avLst/>
          </a:prstGeom>
        </p:spPr>
      </p:pic>
      <p:pic>
        <p:nvPicPr>
          <p:cNvPr id="18" name="Obraz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12678879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29841" y="1139727"/>
            <a:ext cx="2949178" cy="1069975"/>
          </a:xfrm>
          <a:prstGeom prst="rect">
            <a:avLst/>
          </a:prstGeom>
        </p:spPr>
        <p:txBody>
          <a:bodyPr anchor="b"/>
          <a:lstStyle>
            <a:lvl1pPr>
              <a:defRPr sz="2400"/>
            </a:lvl1pPr>
          </a:lstStyle>
          <a:p>
            <a:r>
              <a:rPr lang="pl-PL" smtClean="0"/>
              <a:t>Kliknij, aby edytować styl</a:t>
            </a:r>
            <a:endParaRPr lang="pl-PL"/>
          </a:p>
        </p:txBody>
      </p:sp>
      <p:sp>
        <p:nvSpPr>
          <p:cNvPr id="3" name="Symbol zastępczy zawartości 2"/>
          <p:cNvSpPr>
            <a:spLocks noGrp="1"/>
          </p:cNvSpPr>
          <p:nvPr>
            <p:ph idx="1"/>
          </p:nvPr>
        </p:nvSpPr>
        <p:spPr>
          <a:xfrm>
            <a:off x="3887391" y="1139728"/>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29841" y="2209700"/>
            <a:ext cx="2949178" cy="3811588"/>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pl-PL" smtClean="0"/>
              <a:t>Kliknij, aby edytować style wzorca tekstu</a:t>
            </a:r>
          </a:p>
        </p:txBody>
      </p:sp>
      <p:sp>
        <p:nvSpPr>
          <p:cNvPr id="9" name="Tytuł 1"/>
          <p:cNvSpPr txBox="1">
            <a:spLocks/>
          </p:cNvSpPr>
          <p:nvPr userDrawn="1"/>
        </p:nvSpPr>
        <p:spPr>
          <a:xfrm>
            <a:off x="632113" y="147723"/>
            <a:ext cx="5688631" cy="634082"/>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kern="1200">
                <a:solidFill>
                  <a:srgbClr val="00447A"/>
                </a:solidFill>
                <a:latin typeface="+mj-lt"/>
                <a:ea typeface="+mj-ea"/>
                <a:cs typeface="+mj-cs"/>
              </a:defRPr>
            </a:lvl1pPr>
          </a:lstStyle>
          <a:p>
            <a:r>
              <a:rPr lang="pl-PL" sz="2400" smtClean="0"/>
              <a:t>Kliknij, aby edytować styl</a:t>
            </a:r>
            <a:endParaRPr lang="pl-PL" sz="2400" dirty="0"/>
          </a:p>
        </p:txBody>
      </p:sp>
      <p:sp>
        <p:nvSpPr>
          <p:cNvPr id="10" name="Prostokąt 9"/>
          <p:cNvSpPr/>
          <p:nvPr userDrawn="1"/>
        </p:nvSpPr>
        <p:spPr>
          <a:xfrm>
            <a:off x="632110" y="916602"/>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sp>
        <p:nvSpPr>
          <p:cNvPr id="14"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16" name="Symbol zastępczy daty 2"/>
          <p:cNvSpPr>
            <a:spLocks noGrp="1"/>
          </p:cNvSpPr>
          <p:nvPr>
            <p:ph type="dt" sz="half" idx="10"/>
          </p:nvPr>
        </p:nvSpPr>
        <p:spPr>
          <a:xfrm>
            <a:off x="3244137" y="6351372"/>
            <a:ext cx="2057400" cy="365125"/>
          </a:xfrm>
        </p:spPr>
        <p:txBody>
          <a:bodyPr/>
          <a:lstStyle/>
          <a:p>
            <a:fld id="{7F5AEF4A-7BD8-4A4A-A652-59846642617D}" type="datetime2">
              <a:rPr lang="pl-PL" smtClean="0"/>
              <a:pPr/>
              <a:t>poniedziałek, 13 września 2021</a:t>
            </a:fld>
            <a:endParaRPr lang="pl-PL" dirty="0"/>
          </a:p>
        </p:txBody>
      </p:sp>
      <p:pic>
        <p:nvPicPr>
          <p:cNvPr id="17" name="Obraz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0198" y="368720"/>
            <a:ext cx="1334594" cy="540000"/>
          </a:xfrm>
          <a:prstGeom prst="rect">
            <a:avLst/>
          </a:prstGeom>
        </p:spPr>
      </p:pic>
      <p:pic>
        <p:nvPicPr>
          <p:cNvPr id="19" name="Obraz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23105815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29841" y="1139727"/>
            <a:ext cx="2949178" cy="1069975"/>
          </a:xfrm>
          <a:prstGeom prst="rect">
            <a:avLst/>
          </a:prstGeom>
        </p:spPr>
        <p:txBody>
          <a:bodyPr anchor="b"/>
          <a:lstStyle>
            <a:lvl1pPr>
              <a:defRPr sz="2400"/>
            </a:lvl1pPr>
          </a:lstStyle>
          <a:p>
            <a:r>
              <a:rPr lang="pl-PL" smtClean="0"/>
              <a:t>Kliknij, aby edytować styl</a:t>
            </a:r>
            <a:endParaRPr lang="pl-PL"/>
          </a:p>
        </p:txBody>
      </p:sp>
      <p:sp>
        <p:nvSpPr>
          <p:cNvPr id="3" name="Symbol zastępczy obrazu 2"/>
          <p:cNvSpPr>
            <a:spLocks noGrp="1"/>
          </p:cNvSpPr>
          <p:nvPr>
            <p:ph type="pic" idx="1"/>
          </p:nvPr>
        </p:nvSpPr>
        <p:spPr>
          <a:xfrm>
            <a:off x="3887391" y="1139728"/>
            <a:ext cx="4629150" cy="4873625"/>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pl-PL"/>
          </a:p>
        </p:txBody>
      </p:sp>
      <p:sp>
        <p:nvSpPr>
          <p:cNvPr id="4" name="Symbol zastępczy tekstu 3"/>
          <p:cNvSpPr>
            <a:spLocks noGrp="1"/>
          </p:cNvSpPr>
          <p:nvPr>
            <p:ph type="body" sz="half" idx="2"/>
          </p:nvPr>
        </p:nvSpPr>
        <p:spPr>
          <a:xfrm>
            <a:off x="629841" y="2209700"/>
            <a:ext cx="2949178" cy="3811588"/>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pl-PL" smtClean="0"/>
              <a:t>Kliknij, aby edytować style wzorca tekstu</a:t>
            </a:r>
          </a:p>
        </p:txBody>
      </p:sp>
      <p:sp>
        <p:nvSpPr>
          <p:cNvPr id="8" name="Tytuł 1"/>
          <p:cNvSpPr txBox="1">
            <a:spLocks/>
          </p:cNvSpPr>
          <p:nvPr userDrawn="1"/>
        </p:nvSpPr>
        <p:spPr>
          <a:xfrm>
            <a:off x="632113" y="147723"/>
            <a:ext cx="5688631" cy="634082"/>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kern="1200">
                <a:solidFill>
                  <a:srgbClr val="00447A"/>
                </a:solidFill>
                <a:latin typeface="+mj-lt"/>
                <a:ea typeface="+mj-ea"/>
                <a:cs typeface="+mj-cs"/>
              </a:defRPr>
            </a:lvl1pPr>
          </a:lstStyle>
          <a:p>
            <a:r>
              <a:rPr lang="pl-PL" sz="2400" dirty="0" smtClean="0"/>
              <a:t>Kliknij, aby edytować styl</a:t>
            </a:r>
            <a:endParaRPr lang="pl-PL" sz="2400" dirty="0"/>
          </a:p>
        </p:txBody>
      </p:sp>
      <p:sp>
        <p:nvSpPr>
          <p:cNvPr id="9" name="Prostokąt 8"/>
          <p:cNvSpPr/>
          <p:nvPr userDrawn="1"/>
        </p:nvSpPr>
        <p:spPr>
          <a:xfrm>
            <a:off x="632110" y="916602"/>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sp>
        <p:nvSpPr>
          <p:cNvPr id="13"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15" name="Symbol zastępczy daty 2"/>
          <p:cNvSpPr>
            <a:spLocks noGrp="1"/>
          </p:cNvSpPr>
          <p:nvPr>
            <p:ph type="dt" sz="half" idx="10"/>
          </p:nvPr>
        </p:nvSpPr>
        <p:spPr>
          <a:xfrm>
            <a:off x="3244137" y="6351372"/>
            <a:ext cx="2057400" cy="365125"/>
          </a:xfrm>
        </p:spPr>
        <p:txBody>
          <a:bodyPr/>
          <a:lstStyle/>
          <a:p>
            <a:fld id="{7F5AEF4A-7BD8-4A4A-A652-59846642617D}" type="datetime2">
              <a:rPr lang="pl-PL" smtClean="0"/>
              <a:pPr/>
              <a:t>poniedziałek, 13 września 2021</a:t>
            </a:fld>
            <a:endParaRPr lang="pl-PL" dirty="0"/>
          </a:p>
        </p:txBody>
      </p:sp>
      <p:pic>
        <p:nvPicPr>
          <p:cNvPr id="12" name="Obraz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0198" y="368720"/>
            <a:ext cx="1334594" cy="540000"/>
          </a:xfrm>
          <a:prstGeom prst="rect">
            <a:avLst/>
          </a:prstGeom>
        </p:spPr>
      </p:pic>
      <p:pic>
        <p:nvPicPr>
          <p:cNvPr id="16" name="Obraz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38578058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5688631" cy="634082"/>
          </a:xfrm>
          <a:prstGeom prst="rect">
            <a:avLst/>
          </a:prstGeom>
        </p:spPr>
        <p:txBody>
          <a:bodyPr/>
          <a:lstStyle>
            <a:lvl1pPr algn="l">
              <a:defRPr/>
            </a:lvl1pPr>
          </a:lstStyle>
          <a:p>
            <a:r>
              <a:rPr lang="pl-PL" dirty="0" smtClean="0"/>
              <a:t>Kliknij, aby edytować styl</a:t>
            </a:r>
            <a:endParaRPr lang="pl-PL" dirty="0"/>
          </a:p>
        </p:txBody>
      </p:sp>
      <p:sp>
        <p:nvSpPr>
          <p:cNvPr id="9" name="Prostokąt 8"/>
          <p:cNvSpPr/>
          <p:nvPr userDrawn="1"/>
        </p:nvSpPr>
        <p:spPr>
          <a:xfrm>
            <a:off x="899593" y="1043520"/>
            <a:ext cx="568863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sz="1350"/>
          </a:p>
        </p:txBody>
      </p:sp>
      <p:sp>
        <p:nvSpPr>
          <p:cNvPr id="6"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8" name="Symbol zastępczy daty 2"/>
          <p:cNvSpPr>
            <a:spLocks noGrp="1"/>
          </p:cNvSpPr>
          <p:nvPr>
            <p:ph type="dt" sz="half" idx="10"/>
          </p:nvPr>
        </p:nvSpPr>
        <p:spPr>
          <a:xfrm>
            <a:off x="3244137" y="6351372"/>
            <a:ext cx="2057400" cy="365125"/>
          </a:xfrm>
        </p:spPr>
        <p:txBody>
          <a:bodyPr/>
          <a:lstStyle/>
          <a:p>
            <a:fld id="{7F5AEF4A-7BD8-4A4A-A652-59846642617D}" type="datetime2">
              <a:rPr lang="pl-PL" smtClean="0"/>
              <a:pPr/>
              <a:t>poniedziałek, 13 września 2021</a:t>
            </a:fld>
            <a:endParaRPr lang="pl-PL" dirty="0"/>
          </a:p>
        </p:txBody>
      </p:sp>
      <p:pic>
        <p:nvPicPr>
          <p:cNvPr id="10" name="Obraz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0198" y="368720"/>
            <a:ext cx="1334594" cy="540000"/>
          </a:xfrm>
          <a:prstGeom prst="rect">
            <a:avLst/>
          </a:prstGeom>
        </p:spPr>
      </p:pic>
      <p:pic>
        <p:nvPicPr>
          <p:cNvPr id="11" name="Obraz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6581069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4" name="Symbol zastępczy numeru slajdu 3"/>
          <p:cNvSpPr>
            <a:spLocks noGrp="1"/>
          </p:cNvSpPr>
          <p:nvPr>
            <p:ph type="sldNum" sz="quarter" idx="11"/>
          </p:nvPr>
        </p:nvSpPr>
        <p:spPr>
          <a:xfrm>
            <a:off x="6457950" y="6356353"/>
            <a:ext cx="2057400" cy="365125"/>
          </a:xfrm>
        </p:spPr>
        <p:txBody>
          <a:bodyPr/>
          <a:lstStyle/>
          <a:p>
            <a:fld id="{926A4B1B-54DF-4B40-A71A-19DEC8137B4C}" type="slidenum">
              <a:rPr lang="pl-PL" smtClean="0"/>
              <a:pPr/>
              <a:t>‹#›</a:t>
            </a:fld>
            <a:endParaRPr lang="pl-PL" dirty="0"/>
          </a:p>
        </p:txBody>
      </p:sp>
      <p:sp>
        <p:nvSpPr>
          <p:cNvPr id="6" name="Symbol zastępczy daty 2"/>
          <p:cNvSpPr>
            <a:spLocks noGrp="1"/>
          </p:cNvSpPr>
          <p:nvPr>
            <p:ph type="dt" sz="half" idx="10"/>
          </p:nvPr>
        </p:nvSpPr>
        <p:spPr>
          <a:xfrm>
            <a:off x="3244137" y="6351372"/>
            <a:ext cx="2057400" cy="365125"/>
          </a:xfrm>
        </p:spPr>
        <p:txBody>
          <a:bodyPr/>
          <a:lstStyle/>
          <a:p>
            <a:fld id="{7F5AEF4A-7BD8-4A4A-A652-59846642617D}" type="datetime2">
              <a:rPr lang="pl-PL" smtClean="0"/>
              <a:pPr/>
              <a:t>poniedziałek, 13 września 2021</a:t>
            </a:fld>
            <a:endParaRPr lang="pl-PL" dirty="0"/>
          </a:p>
        </p:txBody>
      </p:sp>
      <p:pic>
        <p:nvPicPr>
          <p:cNvPr id="7" name="Obraz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0198" y="368720"/>
            <a:ext cx="1334594" cy="540000"/>
          </a:xfrm>
          <a:prstGeom prst="rect">
            <a:avLst/>
          </a:prstGeom>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584" y="6263934"/>
            <a:ext cx="1565558" cy="540000"/>
          </a:xfrm>
          <a:prstGeom prst="rect">
            <a:avLst/>
          </a:prstGeom>
        </p:spPr>
      </p:pic>
    </p:spTree>
    <p:extLst>
      <p:ext uri="{BB962C8B-B14F-4D97-AF65-F5344CB8AC3E}">
        <p14:creationId xmlns:p14="http://schemas.microsoft.com/office/powerpoint/2010/main" val="29659425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Obraz 3"/>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 y="0"/>
            <a:ext cx="581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ymbol zastępczy daty 3"/>
          <p:cNvSpPr>
            <a:spLocks noGrp="1"/>
          </p:cNvSpPr>
          <p:nvPr>
            <p:ph type="dt" sz="half" idx="2"/>
          </p:nvPr>
        </p:nvSpPr>
        <p:spPr>
          <a:xfrm>
            <a:off x="3728492" y="6356353"/>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F5AEF4A-7BD8-4A4A-A652-59846642617D}" type="datetime2">
              <a:rPr lang="pl-PL" smtClean="0"/>
              <a:pPr/>
              <a:t>poniedziałek, 13 września 2021</a:t>
            </a:fld>
            <a:endParaRPr lang="pl-PL" dirty="0"/>
          </a:p>
        </p:txBody>
      </p:sp>
      <p:sp>
        <p:nvSpPr>
          <p:cNvPr id="5" name="Symbol zastępczy numeru slajdu 4"/>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6A4B1B-54DF-4B40-A71A-19DEC8137B4C}" type="slidenum">
              <a:rPr lang="pl-PL" smtClean="0"/>
              <a:pPr/>
              <a:t>‹#›</a:t>
            </a:fld>
            <a:endParaRPr lang="pl-PL"/>
          </a:p>
        </p:txBody>
      </p:sp>
    </p:spTree>
    <p:extLst>
      <p:ext uri="{BB962C8B-B14F-4D97-AF65-F5344CB8AC3E}">
        <p14:creationId xmlns:p14="http://schemas.microsoft.com/office/powerpoint/2010/main" val="961151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4" r:id="rId3"/>
    <p:sldLayoutId id="2147483652" r:id="rId4"/>
    <p:sldLayoutId id="2147483653" r:id="rId5"/>
    <p:sldLayoutId id="2147483673" r:id="rId6"/>
    <p:sldLayoutId id="2147483674" r:id="rId7"/>
    <p:sldLayoutId id="2147483654" r:id="rId8"/>
    <p:sldLayoutId id="2147483655" r:id="rId9"/>
    <p:sldLayoutId id="2147483659" r:id="rId10"/>
    <p:sldLayoutId id="2147483657" r:id="rId11"/>
    <p:sldLayoutId id="2147483658" r:id="rId12"/>
  </p:sldLayoutIdLst>
  <p:timing>
    <p:tnLst>
      <p:par>
        <p:cTn id="1" dur="indefinite" restart="never" nodeType="tmRoot"/>
      </p:par>
    </p:tnLst>
  </p:timing>
  <p:hf hdr="0" ftr="0"/>
  <p:txStyles>
    <p:titleStyle>
      <a:lvl1pPr algn="l" defTabSz="685783" rtl="0" eaLnBrk="1" latinLnBrk="0" hangingPunct="1">
        <a:spcBef>
          <a:spcPct val="0"/>
        </a:spcBef>
        <a:buNone/>
        <a:defRPr sz="2400" kern="1200">
          <a:solidFill>
            <a:srgbClr val="00447A"/>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rgbClr val="00447A"/>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rgbClr val="00447A"/>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rgbClr val="00447A"/>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rgbClr val="00447A"/>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rgbClr val="00447A"/>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pl-P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4C1D6-8DE7-41B4-8B8E-C2A1E9E7966D}" type="datetimeFigureOut">
              <a:rPr lang="pl-PL" smtClean="0"/>
              <a:pPr/>
              <a:t>13.09.2021</a:t>
            </a:fld>
            <a:endParaRPr lang="pl-PL"/>
          </a:p>
        </p:txBody>
      </p:sp>
      <p:sp>
        <p:nvSpPr>
          <p:cNvPr id="5" name="Symbol zastępczy stopki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28000-C635-430B-903D-1930C1258B2C}" type="slidenum">
              <a:rPr lang="pl-PL" smtClean="0"/>
              <a:pPr/>
              <a:t>‹#›</a:t>
            </a:fld>
            <a:endParaRPr lang="pl-PL"/>
          </a:p>
        </p:txBody>
      </p:sp>
    </p:spTree>
    <p:extLst>
      <p:ext uri="{BB962C8B-B14F-4D97-AF65-F5344CB8AC3E}">
        <p14:creationId xmlns:p14="http://schemas.microsoft.com/office/powerpoint/2010/main" val="239597836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w_F27B0FI2Q"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25636" y="620688"/>
            <a:ext cx="8278812" cy="1800200"/>
          </a:xfrm>
          <a:prstGeom prst="rect">
            <a:avLst/>
          </a:prstGeom>
        </p:spPr>
        <p:txBody>
          <a:bodyPr/>
          <a:lstStyle/>
          <a:p>
            <a:pPr algn="ctr">
              <a:defRPr/>
            </a:pPr>
            <a:r>
              <a:rPr lang="pl-PL" sz="3600" b="1" dirty="0" smtClean="0">
                <a:solidFill>
                  <a:srgbClr val="002060"/>
                </a:solidFill>
                <a:latin typeface="+mn-lt"/>
                <a:ea typeface="Calibri" panose="020F0502020204030204" pitchFamily="34" charset="0"/>
                <a:cs typeface="Times New Roman" panose="02020603050405020304" pitchFamily="18" charset="0"/>
              </a:rPr>
              <a:t>Konferencja  </a:t>
            </a:r>
            <a:br>
              <a:rPr lang="pl-PL" sz="3600" b="1" dirty="0" smtClean="0">
                <a:solidFill>
                  <a:srgbClr val="002060"/>
                </a:solidFill>
                <a:latin typeface="+mn-lt"/>
                <a:ea typeface="Calibri" panose="020F0502020204030204" pitchFamily="34" charset="0"/>
                <a:cs typeface="Times New Roman" panose="02020603050405020304" pitchFamily="18" charset="0"/>
              </a:rPr>
            </a:br>
            <a:r>
              <a:rPr lang="pl-PL" sz="3600" b="1" dirty="0" smtClean="0">
                <a:solidFill>
                  <a:srgbClr val="002060"/>
                </a:solidFill>
                <a:latin typeface="+mn-lt"/>
                <a:ea typeface="Calibri" panose="020F0502020204030204" pitchFamily="34" charset="0"/>
                <a:cs typeface="Times New Roman" panose="02020603050405020304" pitchFamily="18" charset="0"/>
              </a:rPr>
              <a:t>dla nauczycieli edukacji wczesnoszkolnej poprzedzająca </a:t>
            </a:r>
            <a:br>
              <a:rPr lang="pl-PL" sz="3600" b="1" dirty="0" smtClean="0">
                <a:solidFill>
                  <a:srgbClr val="002060"/>
                </a:solidFill>
                <a:latin typeface="+mn-lt"/>
                <a:ea typeface="Calibri" panose="020F0502020204030204" pitchFamily="34" charset="0"/>
                <a:cs typeface="Times New Roman" panose="02020603050405020304" pitchFamily="18" charset="0"/>
              </a:rPr>
            </a:br>
            <a:r>
              <a:rPr lang="pl-PL" sz="3600" b="1" dirty="0" smtClean="0">
                <a:solidFill>
                  <a:srgbClr val="002060"/>
                </a:solidFill>
                <a:latin typeface="+mn-lt"/>
                <a:ea typeface="Calibri" panose="020F0502020204030204" pitchFamily="34" charset="0"/>
                <a:cs typeface="Times New Roman" panose="02020603050405020304" pitchFamily="18" charset="0"/>
              </a:rPr>
              <a:t>rok </a:t>
            </a:r>
            <a:r>
              <a:rPr lang="pl-PL" sz="3600" b="1" dirty="0">
                <a:solidFill>
                  <a:srgbClr val="002060"/>
                </a:solidFill>
                <a:latin typeface="+mn-lt"/>
                <a:ea typeface="Calibri" panose="020F0502020204030204" pitchFamily="34" charset="0"/>
                <a:cs typeface="Times New Roman" panose="02020603050405020304" pitchFamily="18" charset="0"/>
              </a:rPr>
              <a:t>szkolny </a:t>
            </a:r>
            <a:r>
              <a:rPr lang="pl-PL" sz="3600" b="1" dirty="0" smtClean="0">
                <a:solidFill>
                  <a:srgbClr val="002060"/>
                </a:solidFill>
                <a:latin typeface="+mn-lt"/>
                <a:ea typeface="Calibri" panose="020F0502020204030204" pitchFamily="34" charset="0"/>
                <a:cs typeface="Times New Roman" panose="02020603050405020304" pitchFamily="18" charset="0"/>
              </a:rPr>
              <a:t>2021/2022</a:t>
            </a:r>
            <a:endParaRPr lang="pl-PL" sz="3600" b="1" i="0" dirty="0" smtClean="0">
              <a:solidFill>
                <a:srgbClr val="C00000"/>
              </a:solidFill>
              <a:effectLst>
                <a:outerShdw blurRad="38100" dist="38100" dir="2700000" algn="tl">
                  <a:srgbClr val="C0C0C0"/>
                </a:outerShdw>
              </a:effectLst>
              <a:latin typeface="+mn-lt"/>
              <a:cs typeface="Times New Roman" panose="02020603050405020304" pitchFamily="18" charset="0"/>
            </a:endParaRPr>
          </a:p>
        </p:txBody>
      </p:sp>
      <p:sp>
        <p:nvSpPr>
          <p:cNvPr id="8195" name="Rectangle 3"/>
          <p:cNvSpPr>
            <a:spLocks noGrp="1" noChangeArrowheads="1"/>
          </p:cNvSpPr>
          <p:nvPr>
            <p:ph type="body" idx="4294967295"/>
          </p:nvPr>
        </p:nvSpPr>
        <p:spPr>
          <a:xfrm>
            <a:off x="683568" y="2204864"/>
            <a:ext cx="8207858" cy="4320480"/>
          </a:xfrm>
          <a:prstGeom prst="rect">
            <a:avLst/>
          </a:prstGeom>
        </p:spPr>
        <p:txBody>
          <a:bodyPr/>
          <a:lstStyle/>
          <a:p>
            <a:pPr marL="0" indent="0" algn="ctr">
              <a:lnSpc>
                <a:spcPct val="115000"/>
              </a:lnSpc>
              <a:spcAft>
                <a:spcPts val="0"/>
              </a:spcAft>
              <a:buNone/>
            </a:pPr>
            <a:r>
              <a:rPr lang="pl-PL" sz="2800" b="1" dirty="0">
                <a:latin typeface="Myriad Pro"/>
                <a:ea typeface="Calibri" panose="020F0502020204030204" pitchFamily="34" charset="0"/>
                <a:cs typeface="Times New Roman" panose="02020603050405020304" pitchFamily="18" charset="0"/>
              </a:rPr>
              <a:t> </a:t>
            </a:r>
            <a:endParaRPr lang="pl-PL" sz="2800" b="1" dirty="0" smtClean="0">
              <a:latin typeface="Myriad Pro"/>
              <a:ea typeface="Calibri" panose="020F0502020204030204" pitchFamily="34" charset="0"/>
              <a:cs typeface="Times New Roman" panose="02020603050405020304" pitchFamily="18" charset="0"/>
            </a:endParaRPr>
          </a:p>
          <a:p>
            <a:pPr marL="0" indent="0" algn="ctr">
              <a:lnSpc>
                <a:spcPct val="115000"/>
              </a:lnSpc>
              <a:spcAft>
                <a:spcPts val="0"/>
              </a:spcAft>
              <a:buNone/>
            </a:pPr>
            <a:r>
              <a:rPr lang="pl-PL" sz="4000" b="1" dirty="0" smtClean="0">
                <a:solidFill>
                  <a:srgbClr val="C00000"/>
                </a:solidFill>
                <a:ea typeface="Calibri" panose="020F0502020204030204" pitchFamily="34" charset="0"/>
                <a:cs typeface="Times New Roman" panose="02020603050405020304" pitchFamily="18" charset="0"/>
              </a:rPr>
              <a:t>„Szkoła po …”</a:t>
            </a:r>
            <a:endParaRPr lang="pl-PL" sz="4000" b="1" dirty="0">
              <a:ea typeface="Calibri" panose="020F0502020204030204" pitchFamily="34" charset="0"/>
              <a:cs typeface="Times New Roman" panose="02020603050405020304" pitchFamily="18" charset="0"/>
            </a:endParaRPr>
          </a:p>
          <a:p>
            <a:pPr>
              <a:buFontTx/>
              <a:buNone/>
            </a:pPr>
            <a:endParaRPr lang="pl-PL" b="1" dirty="0" smtClean="0">
              <a:solidFill>
                <a:srgbClr val="0000CC"/>
              </a:solidFill>
              <a:cs typeface="Times New Roman" panose="02020603050405020304" pitchFamily="18" charset="0"/>
            </a:endParaRPr>
          </a:p>
          <a:p>
            <a:pPr>
              <a:buFontTx/>
              <a:buNone/>
            </a:pPr>
            <a:r>
              <a:rPr lang="pl-PL" b="1" dirty="0" smtClean="0">
                <a:solidFill>
                  <a:srgbClr val="0000CC"/>
                </a:solidFill>
                <a:cs typeface="Times New Roman" panose="02020603050405020304" pitchFamily="18" charset="0"/>
              </a:rPr>
              <a:t>mgr Beata Standio</a:t>
            </a:r>
          </a:p>
          <a:p>
            <a:pPr>
              <a:buFontTx/>
              <a:buNone/>
            </a:pPr>
            <a:endParaRPr lang="pl-PL" sz="1400" dirty="0">
              <a:solidFill>
                <a:srgbClr val="0000CC"/>
              </a:solidFill>
              <a:cs typeface="Times New Roman" panose="02020603050405020304" pitchFamily="18" charset="0"/>
            </a:endParaRPr>
          </a:p>
          <a:p>
            <a:pPr>
              <a:buFontTx/>
              <a:buNone/>
            </a:pPr>
            <a:r>
              <a:rPr lang="pl-PL" sz="1400" dirty="0" smtClean="0">
                <a:solidFill>
                  <a:srgbClr val="0000CC"/>
                </a:solidFill>
                <a:cs typeface="Times New Roman" panose="02020603050405020304" pitchFamily="18" charset="0"/>
              </a:rPr>
              <a:t>konsultantka </a:t>
            </a:r>
            <a:r>
              <a:rPr lang="pl-PL" sz="1400" dirty="0">
                <a:solidFill>
                  <a:srgbClr val="0000CC"/>
                </a:solidFill>
                <a:cs typeface="Times New Roman" panose="02020603050405020304" pitchFamily="18" charset="0"/>
              </a:rPr>
              <a:t>od spraw </a:t>
            </a:r>
            <a:r>
              <a:rPr lang="pl-PL" sz="1400" dirty="0" smtClean="0">
                <a:solidFill>
                  <a:srgbClr val="0000CC"/>
                </a:solidFill>
                <a:cs typeface="Times New Roman" panose="02020603050405020304" pitchFamily="18" charset="0"/>
              </a:rPr>
              <a:t>edukacji wczesnoszkolnej</a:t>
            </a:r>
          </a:p>
          <a:p>
            <a:pPr>
              <a:buFontTx/>
              <a:buNone/>
            </a:pPr>
            <a:r>
              <a:rPr lang="pl-PL" sz="1400" dirty="0">
                <a:solidFill>
                  <a:srgbClr val="0000CC"/>
                </a:solidFill>
                <a:cs typeface="Times New Roman" panose="02020603050405020304" pitchFamily="18" charset="0"/>
              </a:rPr>
              <a:t>t</a:t>
            </a:r>
            <a:r>
              <a:rPr lang="nb-NO" sz="1400" dirty="0" smtClean="0">
                <a:solidFill>
                  <a:srgbClr val="0000CC"/>
                </a:solidFill>
                <a:cs typeface="Times New Roman" panose="02020603050405020304" pitchFamily="18" charset="0"/>
              </a:rPr>
              <a:t>elefon</a:t>
            </a:r>
            <a:r>
              <a:rPr lang="pl-PL" sz="1400" dirty="0" smtClean="0">
                <a:solidFill>
                  <a:srgbClr val="0000CC"/>
                </a:solidFill>
                <a:cs typeface="Times New Roman" panose="02020603050405020304" pitchFamily="18" charset="0"/>
              </a:rPr>
              <a:t>:</a:t>
            </a:r>
            <a:r>
              <a:rPr lang="nb-NO" sz="1400" dirty="0" smtClean="0">
                <a:solidFill>
                  <a:srgbClr val="0000CC"/>
                </a:solidFill>
                <a:cs typeface="Times New Roman" panose="02020603050405020304" pitchFamily="18" charset="0"/>
              </a:rPr>
              <a:t> </a:t>
            </a:r>
            <a:r>
              <a:rPr lang="nb-NO" sz="1400" dirty="0">
                <a:solidFill>
                  <a:srgbClr val="0000CC"/>
                </a:solidFill>
                <a:cs typeface="Times New Roman" panose="02020603050405020304" pitchFamily="18" charset="0"/>
              </a:rPr>
              <a:t>91 </a:t>
            </a:r>
            <a:r>
              <a:rPr lang="nb-NO" sz="1400" dirty="0" smtClean="0">
                <a:solidFill>
                  <a:srgbClr val="0000CC"/>
                </a:solidFill>
                <a:cs typeface="Times New Roman" panose="02020603050405020304" pitchFamily="18" charset="0"/>
              </a:rPr>
              <a:t>435</a:t>
            </a:r>
            <a:r>
              <a:rPr lang="pl-PL" sz="1400" dirty="0" smtClean="0">
                <a:solidFill>
                  <a:srgbClr val="0000CC"/>
                </a:solidFill>
                <a:cs typeface="Times New Roman" panose="02020603050405020304" pitchFamily="18" charset="0"/>
              </a:rPr>
              <a:t> </a:t>
            </a:r>
            <a:r>
              <a:rPr lang="nb-NO" sz="1400" dirty="0" smtClean="0">
                <a:solidFill>
                  <a:srgbClr val="0000CC"/>
                </a:solidFill>
                <a:cs typeface="Times New Roman" panose="02020603050405020304" pitchFamily="18" charset="0"/>
              </a:rPr>
              <a:t>06</a:t>
            </a:r>
            <a:r>
              <a:rPr lang="pl-PL" sz="1400" dirty="0" smtClean="0">
                <a:solidFill>
                  <a:srgbClr val="0000CC"/>
                </a:solidFill>
                <a:cs typeface="Times New Roman" panose="02020603050405020304" pitchFamily="18" charset="0"/>
              </a:rPr>
              <a:t> </a:t>
            </a:r>
            <a:r>
              <a:rPr lang="nb-NO" sz="1400" dirty="0" smtClean="0">
                <a:solidFill>
                  <a:srgbClr val="0000CC"/>
                </a:solidFill>
                <a:cs typeface="Times New Roman" panose="02020603050405020304" pitchFamily="18" charset="0"/>
              </a:rPr>
              <a:t>61</a:t>
            </a:r>
            <a:endParaRPr lang="pl-PL" sz="1400" dirty="0" smtClean="0">
              <a:solidFill>
                <a:srgbClr val="0000CC"/>
              </a:solidFill>
              <a:cs typeface="Times New Roman" panose="02020603050405020304" pitchFamily="18" charset="0"/>
            </a:endParaRPr>
          </a:p>
          <a:p>
            <a:pPr>
              <a:buFontTx/>
              <a:buNone/>
            </a:pPr>
            <a:r>
              <a:rPr lang="nb-NO" sz="1400" dirty="0" smtClean="0">
                <a:solidFill>
                  <a:srgbClr val="0000CC"/>
                </a:solidFill>
                <a:cs typeface="Times New Roman" panose="02020603050405020304" pitchFamily="18" charset="0"/>
              </a:rPr>
              <a:t>e-mail</a:t>
            </a:r>
            <a:r>
              <a:rPr lang="nb-NO" sz="1400" dirty="0">
                <a:solidFill>
                  <a:srgbClr val="0000CC"/>
                </a:solidFill>
                <a:cs typeface="Times New Roman" panose="02020603050405020304" pitchFamily="18" charset="0"/>
              </a:rPr>
              <a:t>: </a:t>
            </a:r>
            <a:r>
              <a:rPr lang="pl-PL" sz="1400" dirty="0" err="1" smtClean="0">
                <a:solidFill>
                  <a:srgbClr val="0000CC"/>
                </a:solidFill>
                <a:cs typeface="Times New Roman" panose="02020603050405020304" pitchFamily="18" charset="0"/>
              </a:rPr>
              <a:t>bstandio</a:t>
            </a:r>
            <a:r>
              <a:rPr lang="nb-NO" sz="1400" dirty="0" smtClean="0">
                <a:solidFill>
                  <a:srgbClr val="0000CC"/>
                </a:solidFill>
                <a:cs typeface="Times New Roman" panose="02020603050405020304" pitchFamily="18" charset="0"/>
              </a:rPr>
              <a:t>@zcdn.edu.pl</a:t>
            </a:r>
            <a:endParaRPr lang="nb-NO" sz="1400" dirty="0">
              <a:solidFill>
                <a:srgbClr val="0000CC"/>
              </a:solidFill>
              <a:cs typeface="Times New Roman" panose="02020603050405020304" pitchFamily="18" charset="0"/>
            </a:endParaRPr>
          </a:p>
          <a:p>
            <a:pPr>
              <a:buFontTx/>
              <a:buNone/>
            </a:pPr>
            <a:r>
              <a:rPr lang="pl-PL" sz="1400" dirty="0">
                <a:solidFill>
                  <a:srgbClr val="0000CC"/>
                </a:solidFill>
                <a:cs typeface="Times New Roman" panose="02020603050405020304" pitchFamily="18" charset="0"/>
              </a:rPr>
              <a:t>p</a:t>
            </a:r>
            <a:r>
              <a:rPr lang="pl-PL" sz="1400" dirty="0" smtClean="0">
                <a:solidFill>
                  <a:srgbClr val="0000CC"/>
                </a:solidFill>
                <a:cs typeface="Times New Roman" panose="02020603050405020304" pitchFamily="18" charset="0"/>
              </a:rPr>
              <a:t>okój 224 II piętro</a:t>
            </a:r>
          </a:p>
          <a:p>
            <a:pPr>
              <a:buFontTx/>
              <a:buNone/>
            </a:pPr>
            <a:endParaRPr lang="pl-PL" sz="2800" dirty="0" smtClean="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Bezpieczny powrót do szkół – wytyczne </a:t>
            </a:r>
            <a:r>
              <a:rPr lang="pl-PL" b="1" dirty="0" err="1"/>
              <a:t>MEiN</a:t>
            </a:r>
            <a:r>
              <a:rPr lang="pl-PL" b="1" dirty="0"/>
              <a:t>, MZ i GIS dla szkół i nauczycieli</a:t>
            </a:r>
            <a:endParaRPr lang="pl-PL" dirty="0"/>
          </a:p>
        </p:txBody>
      </p:sp>
      <p:sp>
        <p:nvSpPr>
          <p:cNvPr id="3" name="Symbol zastępczy zawartości 2"/>
          <p:cNvSpPr>
            <a:spLocks noGrp="1"/>
          </p:cNvSpPr>
          <p:nvPr>
            <p:ph idx="1"/>
          </p:nvPr>
        </p:nvSpPr>
        <p:spPr>
          <a:xfrm>
            <a:off x="683568" y="1268760"/>
            <a:ext cx="8208912" cy="4680525"/>
          </a:xfrm>
        </p:spPr>
        <p:txBody>
          <a:bodyPr/>
          <a:lstStyle/>
          <a:p>
            <a:r>
              <a:rPr lang="pl-PL" sz="2200" dirty="0" smtClean="0"/>
              <a:t>Zajęcia </a:t>
            </a:r>
            <a:r>
              <a:rPr lang="pl-PL" sz="2200" dirty="0"/>
              <a:t>z wychowania fizycznego bez ćwiczeń i gier kontaktowych. </a:t>
            </a:r>
            <a:r>
              <a:rPr lang="pl-PL" sz="2200" dirty="0" smtClean="0"/>
              <a:t>Przybory sportowe należy dezynfekować po każdej klasie. Zaleca się spacery i wyjścia na otwarte tereny.</a:t>
            </a:r>
            <a:endParaRPr lang="pl-PL" sz="2200" dirty="0"/>
          </a:p>
          <a:p>
            <a:r>
              <a:rPr lang="pl-PL" sz="2200" dirty="0"/>
              <a:t>Wietrzenie − przed, po i w trakcie zajęć oraz przerw, a także w dni wolne od zajęć</a:t>
            </a:r>
            <a:r>
              <a:rPr lang="pl-PL" sz="2200" dirty="0" smtClean="0"/>
              <a:t>.</a:t>
            </a:r>
          </a:p>
          <a:p>
            <a:r>
              <a:rPr lang="pl-PL" sz="2200" dirty="0" smtClean="0"/>
              <a:t>Świetlica szkolna – zajęcia w grupach uczniów danej klasy oraz organizowane w innych salach, jeżeli nie są one wykorzystywane. Zasady zachowania bezpieczeństwa w czasie epidemii powinny być wpisane do regulaminu korzystania z zajęć świetlicowych.</a:t>
            </a:r>
          </a:p>
          <a:p>
            <a:r>
              <a:rPr lang="pl-PL" sz="2200" dirty="0" smtClean="0"/>
              <a:t>Zajęcia pozalekcyjne odbywają się po zakończonych lekcjach, </a:t>
            </a:r>
            <a:br>
              <a:rPr lang="pl-PL" sz="2200" dirty="0" smtClean="0"/>
            </a:br>
            <a:r>
              <a:rPr lang="pl-PL" sz="2200" dirty="0" smtClean="0"/>
              <a:t>w małych grupach.</a:t>
            </a:r>
          </a:p>
          <a:p>
            <a:r>
              <a:rPr lang="pl-PL" sz="2200" dirty="0" smtClean="0"/>
              <a:t>Biblioteka – dwudniowa kwarantanna dla zwróconych książek.</a:t>
            </a:r>
            <a:r>
              <a:rPr lang="pl-PL" sz="2200" dirty="0"/>
              <a:t/>
            </a:r>
            <a:br>
              <a:rPr lang="pl-PL" sz="2200" dirty="0"/>
            </a:br>
            <a:endParaRPr lang="pl-PL" sz="2200" dirty="0"/>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10</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Tree>
    <p:extLst>
      <p:ext uri="{BB962C8B-B14F-4D97-AF65-F5344CB8AC3E}">
        <p14:creationId xmlns:p14="http://schemas.microsoft.com/office/powerpoint/2010/main" val="2339344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242805"/>
            <a:ext cx="6624736" cy="634082"/>
          </a:xfrm>
        </p:spPr>
        <p:txBody>
          <a:bodyPr/>
          <a:lstStyle/>
          <a:p>
            <a:pPr algn="ctr"/>
            <a:r>
              <a:rPr lang="pl-PL" b="1" dirty="0">
                <a:latin typeface="+mn-lt"/>
                <a:cs typeface="Times New Roman" panose="02020603050405020304" pitchFamily="18" charset="0"/>
              </a:rPr>
              <a:t>Kierunki realizacji polityki oświatowej państwa </a:t>
            </a:r>
            <a:r>
              <a:rPr lang="pl-PL" b="1" dirty="0" smtClean="0">
                <a:latin typeface="+mn-lt"/>
                <a:cs typeface="Times New Roman" panose="02020603050405020304" pitchFamily="18" charset="0"/>
              </a:rPr>
              <a:t/>
            </a:r>
            <a:br>
              <a:rPr lang="pl-PL" b="1" dirty="0" smtClean="0">
                <a:latin typeface="+mn-lt"/>
                <a:cs typeface="Times New Roman" panose="02020603050405020304" pitchFamily="18" charset="0"/>
              </a:rPr>
            </a:br>
            <a:r>
              <a:rPr lang="pl-PL" b="1" dirty="0" smtClean="0">
                <a:latin typeface="+mn-lt"/>
                <a:cs typeface="Times New Roman" panose="02020603050405020304" pitchFamily="18" charset="0"/>
              </a:rPr>
              <a:t>w </a:t>
            </a:r>
            <a:r>
              <a:rPr lang="pl-PL" b="1" dirty="0">
                <a:latin typeface="+mn-lt"/>
                <a:cs typeface="Times New Roman" panose="02020603050405020304" pitchFamily="18" charset="0"/>
              </a:rPr>
              <a:t>roku szkolnym 2021/2022</a:t>
            </a:r>
            <a:endParaRPr lang="pl-PL" dirty="0">
              <a:latin typeface="+mn-lt"/>
            </a:endParaRPr>
          </a:p>
        </p:txBody>
      </p:sp>
      <p:sp>
        <p:nvSpPr>
          <p:cNvPr id="3" name="Symbol zastępczy zawartości 2"/>
          <p:cNvSpPr>
            <a:spLocks noGrp="1"/>
          </p:cNvSpPr>
          <p:nvPr>
            <p:ph idx="1"/>
          </p:nvPr>
        </p:nvSpPr>
        <p:spPr>
          <a:xfrm>
            <a:off x="899592" y="1412776"/>
            <a:ext cx="7715200" cy="4536508"/>
          </a:xfrm>
        </p:spPr>
        <p:txBody>
          <a:bodyPr/>
          <a:lstStyle/>
          <a:p>
            <a:pPr fontAlgn="base">
              <a:lnSpc>
                <a:spcPct val="150000"/>
              </a:lnSpc>
            </a:pPr>
            <a:endParaRPr lang="pl-PL" dirty="0" smtClean="0"/>
          </a:p>
          <a:p>
            <a:pPr fontAlgn="base">
              <a:lnSpc>
                <a:spcPct val="150000"/>
              </a:lnSpc>
            </a:pPr>
            <a:r>
              <a:rPr lang="pl-PL" sz="2200" dirty="0" smtClean="0"/>
              <a:t>Wdrażanie </a:t>
            </a:r>
            <a:r>
              <a:rPr lang="pl-PL" sz="2200" dirty="0"/>
              <a:t>Zintegrowanej Strategii Umiejętności – rozwój umiejętności zawodowych w edukacji formalnej </a:t>
            </a:r>
            <a:r>
              <a:rPr lang="pl-PL" sz="2200" dirty="0" smtClean="0"/>
              <a:t/>
            </a:r>
            <a:br>
              <a:rPr lang="pl-PL" sz="2200" dirty="0" smtClean="0"/>
            </a:br>
            <a:r>
              <a:rPr lang="pl-PL" sz="2200" dirty="0" smtClean="0"/>
              <a:t>i </a:t>
            </a:r>
            <a:r>
              <a:rPr lang="pl-PL" sz="2200" dirty="0" err="1"/>
              <a:t>pozaformalnej</a:t>
            </a:r>
            <a:r>
              <a:rPr lang="pl-PL" sz="2200" dirty="0"/>
              <a:t>, w tym uczeniu się dorosłych</a:t>
            </a:r>
            <a:r>
              <a:rPr lang="pl-PL" sz="2200" dirty="0" smtClean="0"/>
              <a:t>.</a:t>
            </a:r>
          </a:p>
          <a:p>
            <a:pPr fontAlgn="base">
              <a:lnSpc>
                <a:spcPct val="150000"/>
              </a:lnSpc>
            </a:pPr>
            <a:endParaRPr lang="pl-PL" sz="2200" dirty="0"/>
          </a:p>
          <a:p>
            <a:pPr fontAlgn="base">
              <a:lnSpc>
                <a:spcPct val="150000"/>
              </a:lnSpc>
            </a:pPr>
            <a:r>
              <a:rPr lang="pl-PL" sz="2200" dirty="0"/>
              <a:t>Wzmocnienie edukacji ekologicznej w szkołach. Rozwijanie postawy odpowiedzialności za środowisko naturalne.</a:t>
            </a:r>
          </a:p>
          <a:p>
            <a:pPr>
              <a:lnSpc>
                <a:spcPct val="150000"/>
              </a:lnSpc>
            </a:pPr>
            <a:endParaRPr lang="pl-PL" dirty="0"/>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11</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pic>
        <p:nvPicPr>
          <p:cNvPr id="6" name="Obraz 5"/>
          <p:cNvPicPr/>
          <p:nvPr/>
        </p:nvPicPr>
        <p:blipFill rotWithShape="1">
          <a:blip r:embed="rId2"/>
          <a:srcRect l="5291" t="24103" r="12809" b="23966"/>
          <a:stretch/>
        </p:blipFill>
        <p:spPr bwMode="auto">
          <a:xfrm>
            <a:off x="3563888" y="1080421"/>
            <a:ext cx="192405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8636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6696742" cy="634082"/>
          </a:xfrm>
        </p:spPr>
        <p:txBody>
          <a:bodyPr/>
          <a:lstStyle/>
          <a:p>
            <a:r>
              <a:rPr lang="pl-PL" b="1" dirty="0">
                <a:cs typeface="Times New Roman" panose="02020603050405020304" pitchFamily="18" charset="0"/>
              </a:rPr>
              <a:t>Ośrodki </a:t>
            </a:r>
            <a:r>
              <a:rPr lang="pl-PL" b="1" dirty="0" smtClean="0">
                <a:cs typeface="Times New Roman" panose="02020603050405020304" pitchFamily="18" charset="0"/>
              </a:rPr>
              <a:t>edukacji</a:t>
            </a:r>
            <a:r>
              <a:rPr lang="pl-PL" b="1" dirty="0">
                <a:cs typeface="Times New Roman" panose="02020603050405020304" pitchFamily="18" charset="0"/>
              </a:rPr>
              <a:t>, które można odwiedzić z </a:t>
            </a:r>
            <a:r>
              <a:rPr lang="pl-PL" b="1" dirty="0" smtClean="0">
                <a:cs typeface="Times New Roman" panose="02020603050405020304" pitchFamily="18" charset="0"/>
              </a:rPr>
              <a:t>dziećmi</a:t>
            </a:r>
            <a:r>
              <a:rPr lang="pl-PL" b="1" dirty="0">
                <a:cs typeface="Times New Roman" panose="02020603050405020304" pitchFamily="18" charset="0"/>
              </a:rPr>
              <a:t/>
            </a:r>
            <a:br>
              <a:rPr lang="pl-PL" b="1" dirty="0">
                <a:cs typeface="Times New Roman" panose="02020603050405020304" pitchFamily="18" charset="0"/>
              </a:rPr>
            </a:br>
            <a:endParaRPr lang="pl-PL" b="1"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683568" y="980728"/>
            <a:ext cx="8460432" cy="5663760"/>
          </a:xfrm>
        </p:spPr>
        <p:txBody>
          <a:bodyPr/>
          <a:lstStyle/>
          <a:p>
            <a:r>
              <a:rPr lang="pl-PL" sz="2100" dirty="0" smtClean="0">
                <a:cs typeface="Times New Roman" panose="02020603050405020304" pitchFamily="18" charset="0"/>
              </a:rPr>
              <a:t>Transgraniczny </a:t>
            </a:r>
            <a:r>
              <a:rPr lang="pl-PL" sz="2100" dirty="0">
                <a:cs typeface="Times New Roman" panose="02020603050405020304" pitchFamily="18" charset="0"/>
              </a:rPr>
              <a:t>Ośrodek </a:t>
            </a:r>
            <a:r>
              <a:rPr lang="pl-PL" sz="2100" dirty="0" smtClean="0">
                <a:cs typeface="Times New Roman" panose="02020603050405020304" pitchFamily="18" charset="0"/>
              </a:rPr>
              <a:t>Edukacji Ekologicznej </a:t>
            </a:r>
            <a:r>
              <a:rPr lang="pl-PL" sz="2100" dirty="0">
                <a:cs typeface="Times New Roman" panose="02020603050405020304" pitchFamily="18" charset="0"/>
              </a:rPr>
              <a:t>w </a:t>
            </a:r>
            <a:r>
              <a:rPr lang="pl-PL" sz="2100" dirty="0" smtClean="0">
                <a:cs typeface="Times New Roman" panose="02020603050405020304" pitchFamily="18" charset="0"/>
              </a:rPr>
              <a:t>Zalesiu</a:t>
            </a:r>
          </a:p>
          <a:p>
            <a:r>
              <a:rPr lang="pl-PL" sz="2100" dirty="0" smtClean="0">
                <a:cs typeface="Times New Roman" panose="02020603050405020304" pitchFamily="18" charset="0"/>
              </a:rPr>
              <a:t>Ośrodek Edukacji Przyrodniczo-Leśnej, Kliniska – Lasy Państwowe</a:t>
            </a:r>
          </a:p>
          <a:p>
            <a:r>
              <a:rPr lang="pl-PL" sz="2100" dirty="0" smtClean="0">
                <a:cs typeface="Times New Roman" panose="02020603050405020304" pitchFamily="18" charset="0"/>
              </a:rPr>
              <a:t>Ogród Dendrologiczny w Glinnej – Lasy Państwowe </a:t>
            </a:r>
          </a:p>
          <a:p>
            <a:r>
              <a:rPr lang="pl-PL" sz="2100" dirty="0" smtClean="0">
                <a:cs typeface="Times New Roman" panose="02020603050405020304" pitchFamily="18" charset="0"/>
              </a:rPr>
              <a:t>Ogród Dendrologiczny w Przelewicach</a:t>
            </a:r>
          </a:p>
          <a:p>
            <a:r>
              <a:rPr lang="pl-PL" sz="2100" dirty="0" smtClean="0">
                <a:cs typeface="Times New Roman" panose="02020603050405020304" pitchFamily="18" charset="0"/>
              </a:rPr>
              <a:t>Barzkowice - Zachodniopomorski Ośrodek Doradztwa Rolniczego</a:t>
            </a:r>
          </a:p>
          <a:p>
            <a:r>
              <a:rPr lang="pl-PL" sz="2100" dirty="0">
                <a:cs typeface="Times New Roman" panose="02020603050405020304" pitchFamily="18" charset="0"/>
              </a:rPr>
              <a:t>Szczecińskie Centrum Informacji Turystycznej </a:t>
            </a:r>
            <a:r>
              <a:rPr lang="pl-PL" sz="2100" dirty="0" smtClean="0">
                <a:cs typeface="Times New Roman" panose="02020603050405020304" pitchFamily="18" charset="0"/>
              </a:rPr>
              <a:t>„Szmaragdowe – Zdroje”</a:t>
            </a:r>
          </a:p>
          <a:p>
            <a:r>
              <a:rPr lang="pl-PL" sz="2100" dirty="0" smtClean="0">
                <a:cs typeface="Times New Roman" panose="02020603050405020304" pitchFamily="18" charset="0"/>
              </a:rPr>
              <a:t>„Zielona Przystań – Płonia” </a:t>
            </a:r>
          </a:p>
          <a:p>
            <a:r>
              <a:rPr lang="pl-PL" sz="2100" dirty="0" smtClean="0">
                <a:cs typeface="Times New Roman" panose="02020603050405020304" pitchFamily="18" charset="0"/>
              </a:rPr>
              <a:t>„Syrenie Stawy” </a:t>
            </a:r>
          </a:p>
          <a:p>
            <a:r>
              <a:rPr lang="pl-PL" sz="2100" dirty="0" smtClean="0">
                <a:cs typeface="Times New Roman" panose="02020603050405020304" pitchFamily="18" charset="0"/>
              </a:rPr>
              <a:t>„</a:t>
            </a:r>
            <a:r>
              <a:rPr lang="pl-PL" sz="2100" dirty="0">
                <a:cs typeface="Times New Roman" panose="02020603050405020304" pitchFamily="18" charset="0"/>
              </a:rPr>
              <a:t>Różanka</a:t>
            </a:r>
            <a:r>
              <a:rPr lang="pl-PL" sz="2100" dirty="0" smtClean="0">
                <a:cs typeface="Times New Roman" panose="02020603050405020304" pitchFamily="18" charset="0"/>
              </a:rPr>
              <a:t>”</a:t>
            </a:r>
          </a:p>
          <a:p>
            <a:r>
              <a:rPr lang="pl-PL" sz="2100" dirty="0" smtClean="0">
                <a:cs typeface="Times New Roman" panose="02020603050405020304" pitchFamily="18" charset="0"/>
              </a:rPr>
              <a:t>Centrum Współpracy Międzynarodowej </a:t>
            </a:r>
            <a:r>
              <a:rPr lang="pl-PL" sz="2100" dirty="0">
                <a:cs typeface="Times New Roman" panose="02020603050405020304" pitchFamily="18" charset="0"/>
              </a:rPr>
              <a:t>– </a:t>
            </a:r>
            <a:r>
              <a:rPr lang="pl-PL" sz="2100" dirty="0" smtClean="0">
                <a:cs typeface="Times New Roman" panose="02020603050405020304" pitchFamily="18" charset="0"/>
              </a:rPr>
              <a:t>Grodno </a:t>
            </a:r>
          </a:p>
          <a:p>
            <a:r>
              <a:rPr lang="pl-PL" sz="2100" dirty="0" smtClean="0">
                <a:cs typeface="Times New Roman" panose="02020603050405020304" pitchFamily="18" charset="0"/>
              </a:rPr>
              <a:t>Woliński Park Narodowy</a:t>
            </a:r>
          </a:p>
          <a:p>
            <a:r>
              <a:rPr lang="pl-PL" sz="2100" dirty="0" smtClean="0">
                <a:cs typeface="Times New Roman" panose="02020603050405020304" pitchFamily="18" charset="0"/>
              </a:rPr>
              <a:t>Nadleśnictwo Trzebież – Edukacja Leśna </a:t>
            </a:r>
          </a:p>
          <a:p>
            <a:r>
              <a:rPr lang="pl-PL" sz="2100" dirty="0" smtClean="0">
                <a:cs typeface="Times New Roman" panose="02020603050405020304" pitchFamily="18" charset="0"/>
              </a:rPr>
              <a:t>Czarnocin – Szkoła Aktywnego Wypoczynku</a:t>
            </a:r>
          </a:p>
          <a:p>
            <a:r>
              <a:rPr lang="pl-PL" sz="2100" dirty="0" smtClean="0">
                <a:cs typeface="Times New Roman" panose="02020603050405020304" pitchFamily="18" charset="0"/>
              </a:rPr>
              <a:t>Dobrzyca – „Ogrody Tematyczne </a:t>
            </a:r>
            <a:r>
              <a:rPr lang="pl-PL" sz="2100" dirty="0" err="1" smtClean="0">
                <a:cs typeface="Times New Roman" panose="02020603050405020304" pitchFamily="18" charset="0"/>
              </a:rPr>
              <a:t>Hortulus</a:t>
            </a:r>
            <a:r>
              <a:rPr lang="pl-PL" sz="2100" dirty="0" smtClean="0">
                <a:cs typeface="Times New Roman" panose="02020603050405020304" pitchFamily="18" charset="0"/>
              </a:rPr>
              <a:t>”</a:t>
            </a:r>
            <a:endParaRPr lang="pl-PL" sz="2100" dirty="0">
              <a:cs typeface="Times New Roman" panose="02020603050405020304" pitchFamily="18" charset="0"/>
            </a:endParaRPr>
          </a:p>
          <a:p>
            <a:endParaRPr lang="pl-PL" dirty="0" smtClean="0">
              <a:latin typeface="Times New Roman" panose="02020603050405020304" pitchFamily="18" charset="0"/>
              <a:cs typeface="Times New Roman" panose="02020603050405020304" pitchFamily="18" charset="0"/>
            </a:endParaRPr>
          </a:p>
          <a:p>
            <a:endParaRPr lang="pl-PL" dirty="0" smtClean="0">
              <a:latin typeface="Times New Roman" panose="02020603050405020304" pitchFamily="18" charset="0"/>
              <a:cs typeface="Times New Roman" panose="02020603050405020304" pitchFamily="18" charset="0"/>
            </a:endParaRPr>
          </a:p>
          <a:p>
            <a:endParaRPr lang="pl-PL" dirty="0" smtClean="0">
              <a:latin typeface="Times New Roman" panose="02020603050405020304" pitchFamily="18" charset="0"/>
              <a:cs typeface="Times New Roman" panose="02020603050405020304" pitchFamily="18" charset="0"/>
            </a:endParaRPr>
          </a:p>
        </p:txBody>
      </p:sp>
      <p:sp>
        <p:nvSpPr>
          <p:cNvPr id="4" name="Symbol zastępczy numeru slajdu 3"/>
          <p:cNvSpPr>
            <a:spLocks noGrp="1"/>
          </p:cNvSpPr>
          <p:nvPr>
            <p:ph type="sldNum" sz="quarter" idx="11"/>
          </p:nvPr>
        </p:nvSpPr>
        <p:spPr/>
        <p:txBody>
          <a:bodyPr/>
          <a:lstStyle/>
          <a:p>
            <a:fld id="{926A4B1B-54DF-4B40-A71A-19DEC8137B4C}" type="slidenum">
              <a:rPr lang="pl-PL" smtClean="0">
                <a:solidFill>
                  <a:prstClr val="black">
                    <a:tint val="75000"/>
                  </a:prstClr>
                </a:solidFill>
              </a:rPr>
              <a:pPr/>
              <a:t>12</a:t>
            </a:fld>
            <a:endParaRPr lang="pl-PL" dirty="0">
              <a:solidFill>
                <a:prstClr val="black">
                  <a:tint val="75000"/>
                </a:prstClr>
              </a:solidFill>
            </a:endParaRPr>
          </a:p>
        </p:txBody>
      </p:sp>
      <p:sp>
        <p:nvSpPr>
          <p:cNvPr id="5" name="Symbol zastępczy daty 4"/>
          <p:cNvSpPr>
            <a:spLocks noGrp="1"/>
          </p:cNvSpPr>
          <p:nvPr>
            <p:ph type="dt" sz="half" idx="10"/>
          </p:nvPr>
        </p:nvSpPr>
        <p:spPr/>
        <p:txBody>
          <a:bodyPr/>
          <a:lstStyle/>
          <a:p>
            <a:fld id="{7F5AEF4A-7BD8-4A4A-A652-59846642617D}" type="datetime2">
              <a:rPr lang="pl-PL" smtClean="0">
                <a:solidFill>
                  <a:prstClr val="black">
                    <a:tint val="75000"/>
                  </a:prstClr>
                </a:solidFill>
              </a:rPr>
              <a:pPr/>
              <a:t>poniedziałek, 13 września 2021</a:t>
            </a:fld>
            <a:endParaRPr lang="pl-PL" dirty="0">
              <a:solidFill>
                <a:prstClr val="black">
                  <a:tint val="75000"/>
                </a:prstClr>
              </a:solidFill>
            </a:endParaRPr>
          </a:p>
        </p:txBody>
      </p:sp>
    </p:spTree>
    <p:extLst>
      <p:ext uri="{BB962C8B-B14F-4D97-AF65-F5344CB8AC3E}">
        <p14:creationId xmlns:p14="http://schemas.microsoft.com/office/powerpoint/2010/main" val="2909795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74638"/>
            <a:ext cx="6768752" cy="741614"/>
          </a:xfrm>
        </p:spPr>
        <p:txBody>
          <a:bodyPr/>
          <a:lstStyle/>
          <a:p>
            <a:pPr algn="ctr"/>
            <a:r>
              <a:rPr lang="pl-PL" b="1" dirty="0" smtClean="0">
                <a:latin typeface="+mn-lt"/>
                <a:cs typeface="Times New Roman" panose="02020603050405020304" pitchFamily="18" charset="0"/>
              </a:rPr>
              <a:t>Zadania z zakresu nadzoru pedagogicznego </a:t>
            </a:r>
            <a:r>
              <a:rPr lang="pl-PL" b="1" dirty="0">
                <a:latin typeface="+mn-lt"/>
                <a:cs typeface="Times New Roman" panose="02020603050405020304" pitchFamily="18" charset="0"/>
              </a:rPr>
              <a:t/>
            </a:r>
            <a:br>
              <a:rPr lang="pl-PL" b="1" dirty="0">
                <a:latin typeface="+mn-lt"/>
                <a:cs typeface="Times New Roman" panose="02020603050405020304" pitchFamily="18" charset="0"/>
              </a:rPr>
            </a:br>
            <a:r>
              <a:rPr lang="pl-PL" b="1" dirty="0" smtClean="0">
                <a:latin typeface="+mn-lt"/>
                <a:cs typeface="Times New Roman" panose="02020603050405020304" pitchFamily="18" charset="0"/>
              </a:rPr>
              <a:t>dla kuratorów oświaty</a:t>
            </a:r>
            <a:endParaRPr lang="pl-PL" b="1" dirty="0">
              <a:latin typeface="+mn-lt"/>
              <a:cs typeface="Times New Roman" panose="02020603050405020304" pitchFamily="18" charset="0"/>
            </a:endParaRPr>
          </a:p>
        </p:txBody>
      </p:sp>
      <p:sp>
        <p:nvSpPr>
          <p:cNvPr id="3" name="Symbol zastępczy zawartości 2"/>
          <p:cNvSpPr>
            <a:spLocks noGrp="1"/>
          </p:cNvSpPr>
          <p:nvPr>
            <p:ph idx="1"/>
          </p:nvPr>
        </p:nvSpPr>
        <p:spPr>
          <a:xfrm>
            <a:off x="971600" y="1268759"/>
            <a:ext cx="7543750" cy="4680525"/>
          </a:xfrm>
        </p:spPr>
        <p:txBody>
          <a:bodyPr/>
          <a:lstStyle/>
          <a:p>
            <a:pPr marL="0" indent="0">
              <a:buNone/>
            </a:pPr>
            <a:endParaRPr lang="pl-PL" b="1" dirty="0" smtClean="0">
              <a:latin typeface="Times New Roman" panose="02020603050405020304" pitchFamily="18" charset="0"/>
              <a:cs typeface="Times New Roman" panose="02020603050405020304" pitchFamily="18" charset="0"/>
            </a:endParaRPr>
          </a:p>
          <a:p>
            <a:pPr marL="457200" indent="-457200">
              <a:buAutoNum type="arabicPeriod"/>
            </a:pPr>
            <a:r>
              <a:rPr lang="pl-PL" sz="2200" b="1" dirty="0" smtClean="0">
                <a:cs typeface="Times New Roman" panose="02020603050405020304" pitchFamily="18" charset="0"/>
              </a:rPr>
              <a:t>W zakresie kontroli: </a:t>
            </a:r>
          </a:p>
          <a:p>
            <a:pPr marL="0" indent="0">
              <a:buNone/>
            </a:pPr>
            <a:r>
              <a:rPr lang="pl-PL" sz="2200" dirty="0" smtClean="0"/>
              <a:t>f</a:t>
            </a:r>
            <a:r>
              <a:rPr lang="pl-PL" sz="2200" dirty="0"/>
              <a:t>) w publicznych szkołach podstawowych </a:t>
            </a:r>
            <a:r>
              <a:rPr lang="pl-PL" sz="2200" dirty="0" smtClean="0"/>
              <a:t/>
            </a:r>
            <a:br>
              <a:rPr lang="pl-PL" sz="2200" dirty="0" smtClean="0"/>
            </a:br>
            <a:r>
              <a:rPr lang="pl-PL" sz="2200" dirty="0" smtClean="0"/>
              <a:t>i </a:t>
            </a:r>
            <a:r>
              <a:rPr lang="pl-PL" sz="2200" dirty="0"/>
              <a:t>ponadpodstawowych: </a:t>
            </a:r>
            <a:r>
              <a:rPr lang="pl-PL" sz="2200" dirty="0" smtClean="0"/>
              <a:t> </a:t>
            </a:r>
          </a:p>
          <a:p>
            <a:pPr marL="0" indent="0">
              <a:buNone/>
            </a:pPr>
            <a:r>
              <a:rPr lang="pl-PL" sz="2200" dirty="0" smtClean="0"/>
              <a:t/>
            </a:r>
            <a:br>
              <a:rPr lang="pl-PL" sz="2200" dirty="0" smtClean="0"/>
            </a:br>
            <a:r>
              <a:rPr lang="pl-PL" sz="2200" b="1" dirty="0" smtClean="0"/>
              <a:t>„</a:t>
            </a:r>
            <a:r>
              <a:rPr lang="pl-PL" sz="2200" b="1" dirty="0"/>
              <a:t>Przyjmowanie do szkół i wspomaganie nauki osób niebędących obywatelami polskimi oraz osób będących obywatelami polskimi podlegającymi obowiązkowi szkolnemu lub obowiązkowi nauki, które pobierały naukę w szkołach funkcjonujących w systemach oświaty innych państw”; </a:t>
            </a:r>
            <a:endParaRPr lang="pl-PL" sz="2200" b="1" dirty="0" smtClean="0"/>
          </a:p>
        </p:txBody>
      </p:sp>
      <p:sp>
        <p:nvSpPr>
          <p:cNvPr id="4" name="Symbol zastępczy numeru slajdu 3"/>
          <p:cNvSpPr>
            <a:spLocks noGrp="1"/>
          </p:cNvSpPr>
          <p:nvPr>
            <p:ph type="sldNum" sz="quarter" idx="11"/>
          </p:nvPr>
        </p:nvSpPr>
        <p:spPr/>
        <p:txBody>
          <a:bodyPr/>
          <a:lstStyle/>
          <a:p>
            <a:r>
              <a:rPr lang="pl-PL" dirty="0" smtClean="0"/>
              <a:t/>
            </a:r>
            <a:br>
              <a:rPr lang="pl-PL" dirty="0" smtClean="0"/>
            </a:br>
            <a:r>
              <a:rPr lang="pl-PL" dirty="0" smtClean="0"/>
              <a:t/>
            </a:r>
            <a:br>
              <a:rPr lang="pl-PL" dirty="0" smtClean="0"/>
            </a:br>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Tree>
    <p:extLst>
      <p:ext uri="{BB962C8B-B14F-4D97-AF65-F5344CB8AC3E}">
        <p14:creationId xmlns:p14="http://schemas.microsoft.com/office/powerpoint/2010/main" val="4278781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cs typeface="Times New Roman" panose="02020603050405020304" pitchFamily="18" charset="0"/>
              </a:rPr>
              <a:t>Zadania z zakresu nadzoru pedagogicznego dla kuratorów </a:t>
            </a:r>
            <a:r>
              <a:rPr lang="pl-PL" b="1" dirty="0" smtClean="0">
                <a:cs typeface="Times New Roman" panose="02020603050405020304" pitchFamily="18" charset="0"/>
              </a:rPr>
              <a:t>oświaty</a:t>
            </a:r>
            <a:endParaRPr lang="pl-PL" dirty="0"/>
          </a:p>
        </p:txBody>
      </p:sp>
      <p:sp>
        <p:nvSpPr>
          <p:cNvPr id="3" name="Symbol zastępczy zawartości 2"/>
          <p:cNvSpPr>
            <a:spLocks noGrp="1"/>
          </p:cNvSpPr>
          <p:nvPr>
            <p:ph idx="1"/>
          </p:nvPr>
        </p:nvSpPr>
        <p:spPr>
          <a:xfrm>
            <a:off x="971600" y="1484784"/>
            <a:ext cx="7643192" cy="4464500"/>
          </a:xfrm>
        </p:spPr>
        <p:txBody>
          <a:bodyPr/>
          <a:lstStyle/>
          <a:p>
            <a:endParaRPr lang="pl-PL" dirty="0" smtClean="0"/>
          </a:p>
          <a:p>
            <a:pPr marL="0" indent="0">
              <a:buNone/>
            </a:pPr>
            <a:r>
              <a:rPr lang="pl-PL" dirty="0"/>
              <a:t>g</a:t>
            </a:r>
            <a:r>
              <a:rPr lang="pl-PL" sz="2200" dirty="0"/>
              <a:t>) w publicznych szkołach podstawowych, prowadzanych przez jednostki samorządu terytorialnego, w stosunku do których podjęto zamiar likwidacji w roku 2020, 2021 lub 2022</a:t>
            </a:r>
            <a:r>
              <a:rPr lang="pl-PL" sz="2200" dirty="0" smtClean="0"/>
              <a:t>:</a:t>
            </a:r>
            <a:br>
              <a:rPr lang="pl-PL" sz="2200" dirty="0" smtClean="0"/>
            </a:br>
            <a:r>
              <a:rPr lang="pl-PL" sz="2200" b="1" dirty="0" smtClean="0"/>
              <a:t>„</a:t>
            </a:r>
            <a:r>
              <a:rPr lang="pl-PL" sz="2200" b="1" dirty="0"/>
              <a:t>Zgodność z prawem procesu rekrutacji, przyjmowania </a:t>
            </a:r>
            <a:r>
              <a:rPr lang="pl-PL" sz="2200" b="1" dirty="0" smtClean="0"/>
              <a:t/>
            </a:r>
            <a:br>
              <a:rPr lang="pl-PL" sz="2200" b="1" dirty="0" smtClean="0"/>
            </a:br>
            <a:r>
              <a:rPr lang="pl-PL" sz="2200" b="1" dirty="0" smtClean="0"/>
              <a:t>i </a:t>
            </a:r>
            <a:r>
              <a:rPr lang="pl-PL" sz="2200" b="1" dirty="0"/>
              <a:t>przenoszenia uczniów do innej szkoły w latach 2019-2021 </a:t>
            </a:r>
            <a:r>
              <a:rPr lang="pl-PL" sz="2200" b="1" dirty="0" smtClean="0"/>
              <a:t/>
            </a:r>
            <a:br>
              <a:rPr lang="pl-PL" sz="2200" b="1" dirty="0" smtClean="0"/>
            </a:br>
            <a:r>
              <a:rPr lang="pl-PL" sz="2200" b="1" dirty="0" smtClean="0"/>
              <a:t>oraz </a:t>
            </a:r>
            <a:r>
              <a:rPr lang="pl-PL" sz="2200" b="1" dirty="0"/>
              <a:t>arkuszy organizacji pracy szkoły</a:t>
            </a:r>
            <a:r>
              <a:rPr lang="pl-PL" sz="2200" b="1" dirty="0" smtClean="0"/>
              <a:t>”</a:t>
            </a:r>
            <a:r>
              <a:rPr lang="pl-PL" sz="2200" dirty="0" smtClean="0"/>
              <a:t>.</a:t>
            </a:r>
            <a:r>
              <a:rPr lang="pl-PL" dirty="0" smtClean="0"/>
              <a:t/>
            </a:r>
            <a:br>
              <a:rPr lang="pl-PL" dirty="0" smtClean="0"/>
            </a:br>
            <a:endParaRPr lang="pl-PL" b="1" dirty="0" smtClean="0">
              <a:latin typeface="Times New Roman" panose="02020603050405020304" pitchFamily="18" charset="0"/>
              <a:cs typeface="Times New Roman" panose="02020603050405020304" pitchFamily="18" charset="0"/>
            </a:endParaRPr>
          </a:p>
          <a:p>
            <a:pPr marL="0" indent="0">
              <a:buNone/>
            </a:pPr>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14</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Tree>
    <p:extLst>
      <p:ext uri="{BB962C8B-B14F-4D97-AF65-F5344CB8AC3E}">
        <p14:creationId xmlns:p14="http://schemas.microsoft.com/office/powerpoint/2010/main" val="2188082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Zmiany w prawie oświatowym</a:t>
            </a:r>
            <a:endParaRPr lang="pl-PL" b="1" dirty="0"/>
          </a:p>
        </p:txBody>
      </p:sp>
      <p:sp>
        <p:nvSpPr>
          <p:cNvPr id="3" name="Symbol zastępczy zawartości 2"/>
          <p:cNvSpPr>
            <a:spLocks noGrp="1"/>
          </p:cNvSpPr>
          <p:nvPr>
            <p:ph idx="1"/>
          </p:nvPr>
        </p:nvSpPr>
        <p:spPr>
          <a:xfrm>
            <a:off x="899592" y="1340768"/>
            <a:ext cx="7992888" cy="4608517"/>
          </a:xfrm>
        </p:spPr>
        <p:txBody>
          <a:bodyPr/>
          <a:lstStyle/>
          <a:p>
            <a:pPr marL="0" indent="0" fontAlgn="base">
              <a:buNone/>
            </a:pPr>
            <a:r>
              <a:rPr lang="pl-PL" sz="2200" b="1" dirty="0" smtClean="0"/>
              <a:t>Zmiany dotyczą rozporządzenia </a:t>
            </a:r>
            <a:r>
              <a:rPr lang="pl-PL" sz="2200" b="1" dirty="0"/>
              <a:t>w sprawie:</a:t>
            </a:r>
          </a:p>
          <a:p>
            <a:pPr fontAlgn="base"/>
            <a:r>
              <a:rPr lang="pl-PL" sz="2200" dirty="0"/>
              <a:t>podstawy programowej wychowania przedszkolnego oraz podstawy programowej kształcenia ogólnego dla szkoły podstawowej, w tym dla uczniów z niepełnosprawnością intelektualną w stopniu umiarkowanym lub znacznym, kształcenia ogólnego dla branżowej szkoły I stopnia, kształcenia ogólnego dla szkoły specjalnej przysposabiającej do pracy oraz kształcenia ogólnego dla szkoły policealnej;</a:t>
            </a:r>
          </a:p>
          <a:p>
            <a:pPr fontAlgn="base"/>
            <a:r>
              <a:rPr lang="pl-PL" sz="2200" dirty="0"/>
              <a:t>podstawy programowej kształcenia ogólnego dla liceum ogólnokształcącego, technikum oraz branżowej szkoły II stopnia;</a:t>
            </a:r>
          </a:p>
          <a:p>
            <a:pPr fontAlgn="base"/>
            <a:r>
              <a:rPr lang="pl-PL" sz="2200" dirty="0"/>
              <a:t>ramowych planów nauczania dla publicznych szkół. </a:t>
            </a:r>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15</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Tree>
    <p:extLst>
      <p:ext uri="{BB962C8B-B14F-4D97-AF65-F5344CB8AC3E}">
        <p14:creationId xmlns:p14="http://schemas.microsoft.com/office/powerpoint/2010/main" val="612007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Zmiany na liście lektur</a:t>
            </a:r>
            <a:endParaRPr lang="pl-PL" b="1" dirty="0"/>
          </a:p>
        </p:txBody>
      </p:sp>
      <p:pic>
        <p:nvPicPr>
          <p:cNvPr id="6" name="Symbol zastępczy zawartości 5"/>
          <p:cNvPicPr>
            <a:picLocks noGrp="1" noChangeAspect="1"/>
          </p:cNvPicPr>
          <p:nvPr>
            <p:ph idx="1"/>
          </p:nvPr>
        </p:nvPicPr>
        <p:blipFill rotWithShape="1">
          <a:blip r:embed="rId2"/>
          <a:srcRect l="25193" t="35760" r="24408" b="9485"/>
          <a:stretch/>
        </p:blipFill>
        <p:spPr>
          <a:xfrm>
            <a:off x="899594" y="1268759"/>
            <a:ext cx="7776862" cy="4752527"/>
          </a:xfrm>
          <a:prstGeom prst="rect">
            <a:avLst/>
          </a:prstGeom>
        </p:spPr>
      </p:pic>
      <p:sp>
        <p:nvSpPr>
          <p:cNvPr id="4" name="Symbol zastępczy numeru slajdu 3"/>
          <p:cNvSpPr>
            <a:spLocks noGrp="1"/>
          </p:cNvSpPr>
          <p:nvPr>
            <p:ph type="sldNum" sz="quarter" idx="11"/>
          </p:nvPr>
        </p:nvSpPr>
        <p:spPr/>
        <p:txBody>
          <a:bodyPr/>
          <a:lstStyle/>
          <a:p>
            <a:fld id="{926A4B1B-54DF-4B40-A71A-19DEC8137B4C}" type="slidenum">
              <a:rPr lang="pl-PL" smtClean="0"/>
              <a:pPr/>
              <a:t>16</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Tree>
    <p:extLst>
      <p:ext uri="{BB962C8B-B14F-4D97-AF65-F5344CB8AC3E}">
        <p14:creationId xmlns:p14="http://schemas.microsoft.com/office/powerpoint/2010/main" val="199869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Zmiany w przepisach</a:t>
            </a:r>
            <a:endParaRPr lang="pl-PL" b="1" dirty="0"/>
          </a:p>
        </p:txBody>
      </p:sp>
      <p:sp>
        <p:nvSpPr>
          <p:cNvPr id="3" name="Symbol zastępczy zawartości 2"/>
          <p:cNvSpPr>
            <a:spLocks noGrp="1"/>
          </p:cNvSpPr>
          <p:nvPr>
            <p:ph idx="1"/>
          </p:nvPr>
        </p:nvSpPr>
        <p:spPr>
          <a:xfrm>
            <a:off x="899592" y="1412775"/>
            <a:ext cx="7416824" cy="4536509"/>
          </a:xfrm>
        </p:spPr>
        <p:txBody>
          <a:bodyPr/>
          <a:lstStyle/>
          <a:p>
            <a:r>
              <a:rPr lang="pl-PL" sz="2200" b="1" dirty="0">
                <a:ea typeface="Calibri" panose="020F0502020204030204" pitchFamily="34" charset="0"/>
                <a:cs typeface="Times New Roman" panose="02020603050405020304" pitchFamily="18" charset="0"/>
              </a:rPr>
              <a:t>Ustawa z dnia 28 maja 2021 r. o zmianie ustawy </a:t>
            </a:r>
            <a:r>
              <a:rPr lang="pl-PL" sz="2200" b="1" dirty="0" smtClean="0">
                <a:ea typeface="Calibri" panose="020F0502020204030204" pitchFamily="34" charset="0"/>
                <a:cs typeface="Times New Roman" panose="02020603050405020304" pitchFamily="18" charset="0"/>
              </a:rPr>
              <a:t/>
            </a:r>
            <a:br>
              <a:rPr lang="pl-PL" sz="2200" b="1" dirty="0" smtClean="0">
                <a:ea typeface="Calibri" panose="020F0502020204030204" pitchFamily="34" charset="0"/>
                <a:cs typeface="Times New Roman" panose="02020603050405020304" pitchFamily="18" charset="0"/>
              </a:rPr>
            </a:br>
            <a:r>
              <a:rPr lang="pl-PL" sz="2200" b="1" dirty="0" smtClean="0">
                <a:ea typeface="Calibri" panose="020F0502020204030204" pitchFamily="34" charset="0"/>
                <a:cs typeface="Times New Roman" panose="02020603050405020304" pitchFamily="18" charset="0"/>
              </a:rPr>
              <a:t>o </a:t>
            </a:r>
            <a:r>
              <a:rPr lang="pl-PL" sz="2200" b="1" dirty="0">
                <a:ea typeface="Calibri" panose="020F0502020204030204" pitchFamily="34" charset="0"/>
                <a:cs typeface="Times New Roman" panose="02020603050405020304" pitchFamily="18" charset="0"/>
              </a:rPr>
              <a:t>systemie oświaty i ustawy o finansowaniu zadań oświatowych (Dz. U. poz. 1237) </a:t>
            </a:r>
            <a:r>
              <a:rPr lang="pl-PL" sz="2200" b="1" dirty="0" smtClean="0">
                <a:ea typeface="Calibri" panose="020F0502020204030204" pitchFamily="34" charset="0"/>
                <a:cs typeface="Times New Roman" panose="02020603050405020304" pitchFamily="18" charset="0"/>
              </a:rPr>
              <a:t/>
            </a:r>
            <a:br>
              <a:rPr lang="pl-PL" sz="2200" b="1" dirty="0" smtClean="0">
                <a:ea typeface="Calibri" panose="020F0502020204030204" pitchFamily="34" charset="0"/>
                <a:cs typeface="Times New Roman" panose="02020603050405020304" pitchFamily="18" charset="0"/>
              </a:rPr>
            </a:br>
            <a:r>
              <a:rPr lang="pl-PL" sz="2200" dirty="0" smtClean="0">
                <a:ea typeface="Calibri" panose="020F0502020204030204" pitchFamily="34" charset="0"/>
                <a:cs typeface="Times New Roman" panose="02020603050405020304" pitchFamily="18" charset="0"/>
              </a:rPr>
              <a:t>(możliwość </a:t>
            </a:r>
            <a:r>
              <a:rPr lang="pl-PL" sz="2200" dirty="0">
                <a:ea typeface="Calibri" panose="020F0502020204030204" pitchFamily="34" charset="0"/>
                <a:cs typeface="Times New Roman" panose="02020603050405020304" pitchFamily="18" charset="0"/>
              </a:rPr>
              <a:t>aplikowania </a:t>
            </a:r>
            <a:r>
              <a:rPr lang="pl-PL" sz="2200" dirty="0" smtClean="0">
                <a:ea typeface="Calibri" panose="020F0502020204030204" pitchFamily="34" charset="0"/>
                <a:cs typeface="Times New Roman" panose="02020603050405020304" pitchFamily="18" charset="0"/>
              </a:rPr>
              <a:t>i </a:t>
            </a:r>
            <a:r>
              <a:rPr lang="pl-PL" sz="2200" dirty="0">
                <a:ea typeface="Calibri" panose="020F0502020204030204" pitchFamily="34" charset="0"/>
                <a:cs typeface="Times New Roman" panose="02020603050405020304" pitchFamily="18" charset="0"/>
              </a:rPr>
              <a:t>finansowania programów, przedsięwzięć </a:t>
            </a:r>
            <a:r>
              <a:rPr lang="pl-PL" sz="2200" dirty="0" smtClean="0">
                <a:ea typeface="Calibri" panose="020F0502020204030204" pitchFamily="34" charset="0"/>
                <a:cs typeface="Times New Roman" panose="02020603050405020304" pitchFamily="18" charset="0"/>
              </a:rPr>
              <a:t>regionalnych)</a:t>
            </a:r>
          </a:p>
          <a:p>
            <a:pPr marL="0" indent="0">
              <a:buNone/>
            </a:pPr>
            <a:endParaRPr lang="pl-PL" sz="2200" i="1" dirty="0" smtClean="0">
              <a:ea typeface="Calibri" panose="020F0502020204030204" pitchFamily="34" charset="0"/>
              <a:cs typeface="Times New Roman" panose="02020603050405020304" pitchFamily="18" charset="0"/>
            </a:endParaRPr>
          </a:p>
          <a:p>
            <a:r>
              <a:rPr lang="pl-PL" sz="2200" b="1" dirty="0">
                <a:cs typeface="Times New Roman" panose="02020603050405020304" pitchFamily="18" charset="0"/>
              </a:rPr>
              <a:t>Rozporządzenia </a:t>
            </a:r>
            <a:r>
              <a:rPr lang="pl-PL" sz="2200" b="1" dirty="0" smtClean="0">
                <a:cs typeface="Times New Roman" panose="02020603050405020304" pitchFamily="18" charset="0"/>
              </a:rPr>
              <a:t>MEN-u </a:t>
            </a:r>
            <a:r>
              <a:rPr lang="pl-PL" sz="2200" b="1" dirty="0">
                <a:cs typeface="Times New Roman" panose="02020603050405020304" pitchFamily="18" charset="0"/>
              </a:rPr>
              <a:t>z </a:t>
            </a:r>
            <a:r>
              <a:rPr lang="pl-PL" sz="2200" b="1" dirty="0" smtClean="0">
                <a:cs typeface="Times New Roman" panose="02020603050405020304" pitchFamily="18" charset="0"/>
              </a:rPr>
              <a:t>20.03.2020 </a:t>
            </a:r>
            <a:r>
              <a:rPr lang="pl-PL" sz="2200" b="1" dirty="0">
                <a:cs typeface="Times New Roman" panose="02020603050405020304" pitchFamily="18" charset="0"/>
              </a:rPr>
              <a:t>r. w sprawie czasowego ograniczenia funkcjonowania jednostek systemu oświaty w związku z zapobieganiem, przeciwdziałaniem i zwalczaniem COVID-19</a:t>
            </a:r>
            <a:r>
              <a:rPr lang="pl-PL" sz="2200" b="1" dirty="0">
                <a:ea typeface="Calibri" panose="020F0502020204030204" pitchFamily="34" charset="0"/>
                <a:cs typeface="Times New Roman" panose="02020603050405020304" pitchFamily="18" charset="0"/>
              </a:rPr>
              <a:t> </a:t>
            </a:r>
            <a:r>
              <a:rPr lang="pl-PL" sz="2200" b="1" dirty="0" smtClean="0">
                <a:ea typeface="Calibri" panose="020F0502020204030204" pitchFamily="34" charset="0"/>
                <a:cs typeface="Times New Roman" panose="02020603050405020304" pitchFamily="18" charset="0"/>
              </a:rPr>
              <a:t/>
            </a:r>
            <a:br>
              <a:rPr lang="pl-PL" sz="2200" b="1" dirty="0" smtClean="0">
                <a:ea typeface="Calibri" panose="020F0502020204030204" pitchFamily="34" charset="0"/>
                <a:cs typeface="Times New Roman" panose="02020603050405020304" pitchFamily="18" charset="0"/>
              </a:rPr>
            </a:br>
            <a:r>
              <a:rPr lang="pl-PL" sz="2200" b="1" dirty="0" smtClean="0">
                <a:ea typeface="Calibri" panose="020F0502020204030204" pitchFamily="34" charset="0"/>
                <a:cs typeface="Times New Roman" panose="02020603050405020304" pitchFamily="18" charset="0"/>
              </a:rPr>
              <a:t>z </a:t>
            </a:r>
            <a:r>
              <a:rPr lang="pl-PL" sz="2200" b="1" dirty="0">
                <a:ea typeface="Calibri" panose="020F0502020204030204" pitchFamily="34" charset="0"/>
                <a:cs typeface="Times New Roman" panose="02020603050405020304" pitchFamily="18" charset="0"/>
              </a:rPr>
              <a:t>późniejszymi </a:t>
            </a:r>
            <a:r>
              <a:rPr lang="pl-PL" sz="2200" b="1" dirty="0" smtClean="0">
                <a:ea typeface="Calibri" panose="020F0502020204030204" pitchFamily="34" charset="0"/>
                <a:cs typeface="Times New Roman" panose="02020603050405020304" pitchFamily="18" charset="0"/>
              </a:rPr>
              <a:t>zmianami </a:t>
            </a:r>
            <a:r>
              <a:rPr lang="pl-PL" sz="2200" b="1" dirty="0">
                <a:ea typeface="Calibri" panose="020F0502020204030204" pitchFamily="34" charset="0"/>
                <a:cs typeface="Times New Roman" panose="02020603050405020304" pitchFamily="18" charset="0"/>
              </a:rPr>
              <a:t>(Dz.U. Poz. 493) </a:t>
            </a:r>
            <a:r>
              <a:rPr lang="pl-PL" sz="2200" b="1" dirty="0" smtClean="0">
                <a:ea typeface="Calibri" panose="020F0502020204030204" pitchFamily="34" charset="0"/>
                <a:cs typeface="Times New Roman" panose="02020603050405020304" pitchFamily="18" charset="0"/>
              </a:rPr>
              <a:t>(ostatnia zmiana 17.08.2021r.)</a:t>
            </a:r>
            <a:endParaRPr lang="pl-PL" sz="2200" b="1" dirty="0">
              <a:ea typeface="Calibri" panose="020F0502020204030204" pitchFamily="34" charset="0"/>
              <a:cs typeface="Times New Roman" panose="02020603050405020304" pitchFamily="18" charset="0"/>
            </a:endParaRPr>
          </a:p>
          <a:p>
            <a:endParaRPr lang="pl-PL"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17</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Tree>
    <p:extLst>
      <p:ext uri="{BB962C8B-B14F-4D97-AF65-F5344CB8AC3E}">
        <p14:creationId xmlns:p14="http://schemas.microsoft.com/office/powerpoint/2010/main" val="2414118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Zmiany w przepisach</a:t>
            </a:r>
            <a:endParaRPr lang="pl-PL" b="1" dirty="0"/>
          </a:p>
        </p:txBody>
      </p:sp>
      <p:sp>
        <p:nvSpPr>
          <p:cNvPr id="3" name="Symbol zastępczy zawartości 2"/>
          <p:cNvSpPr>
            <a:spLocks noGrp="1"/>
          </p:cNvSpPr>
          <p:nvPr>
            <p:ph idx="1"/>
          </p:nvPr>
        </p:nvSpPr>
        <p:spPr>
          <a:xfrm>
            <a:off x="899592" y="1628800"/>
            <a:ext cx="7715200" cy="4320484"/>
          </a:xfrm>
        </p:spPr>
        <p:txBody>
          <a:bodyPr/>
          <a:lstStyle/>
          <a:p>
            <a:pPr marL="0" indent="0">
              <a:buNone/>
            </a:pPr>
            <a:r>
              <a:rPr lang="pl-PL" sz="2200" b="1" dirty="0">
                <a:cs typeface="Times New Roman" panose="02020603050405020304" pitchFamily="18" charset="0"/>
              </a:rPr>
              <a:t>Rozporządzenie Ministra Edukacji i Nauki</a:t>
            </a:r>
            <a:r>
              <a:rPr lang="pl-PL" sz="2200" dirty="0">
                <a:cs typeface="Times New Roman" panose="02020603050405020304" pitchFamily="18" charset="0"/>
              </a:rPr>
              <a:t> </a:t>
            </a:r>
            <a:r>
              <a:rPr lang="pl-PL" sz="2200" b="1" dirty="0">
                <a:cs typeface="Times New Roman" panose="02020603050405020304" pitchFamily="18" charset="0"/>
              </a:rPr>
              <a:t>z dnia 29 czerwca </a:t>
            </a:r>
            <a:r>
              <a:rPr lang="pl-PL" sz="2200" b="1" dirty="0" smtClean="0">
                <a:cs typeface="Times New Roman" panose="02020603050405020304" pitchFamily="18" charset="0"/>
              </a:rPr>
              <a:t/>
            </a:r>
            <a:br>
              <a:rPr lang="pl-PL" sz="2200" b="1" dirty="0" smtClean="0">
                <a:cs typeface="Times New Roman" panose="02020603050405020304" pitchFamily="18" charset="0"/>
              </a:rPr>
            </a:br>
            <a:r>
              <a:rPr lang="pl-PL" sz="2200" b="1" dirty="0" smtClean="0">
                <a:cs typeface="Times New Roman" panose="02020603050405020304" pitchFamily="18" charset="0"/>
              </a:rPr>
              <a:t>2021 r. </a:t>
            </a:r>
            <a:r>
              <a:rPr lang="pl-PL" sz="2200" b="1" dirty="0">
                <a:cs typeface="Times New Roman" panose="02020603050405020304" pitchFamily="18" charset="0"/>
              </a:rPr>
              <a:t>zmieniające rozporządzenie w sprawie świadectw, dyplomów państwowych i innych druków </a:t>
            </a:r>
            <a:r>
              <a:rPr lang="pl-PL" sz="2200" dirty="0">
                <a:cs typeface="Times New Roman" panose="02020603050405020304" pitchFamily="18" charset="0"/>
              </a:rPr>
              <a:t>(</a:t>
            </a:r>
            <a:r>
              <a:rPr lang="pl-PL" sz="2200" b="1" dirty="0">
                <a:cs typeface="Times New Roman" panose="02020603050405020304" pitchFamily="18" charset="0"/>
              </a:rPr>
              <a:t>Dz.U. 2 lipca 2021 r. poz. 1203</a:t>
            </a:r>
            <a:r>
              <a:rPr lang="pl-PL" sz="2200" b="1" dirty="0" smtClean="0">
                <a:cs typeface="Times New Roman" panose="02020603050405020304" pitchFamily="18" charset="0"/>
              </a:rPr>
              <a:t>)</a:t>
            </a:r>
            <a:endParaRPr lang="pl-PL" sz="2200" b="1" dirty="0">
              <a:cs typeface="Times New Roman" panose="02020603050405020304" pitchFamily="18" charset="0"/>
            </a:endParaRPr>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18</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Tree>
    <p:extLst>
      <p:ext uri="{BB962C8B-B14F-4D97-AF65-F5344CB8AC3E}">
        <p14:creationId xmlns:p14="http://schemas.microsoft.com/office/powerpoint/2010/main" val="114004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260648"/>
            <a:ext cx="7200800" cy="648072"/>
          </a:xfrm>
        </p:spPr>
        <p:txBody>
          <a:bodyPr/>
          <a:lstStyle/>
          <a:p>
            <a:r>
              <a:rPr lang="pl-PL" b="1" dirty="0" smtClean="0">
                <a:latin typeface="+mn-lt"/>
                <a:ea typeface="Microsoft YaHei" pitchFamily="2"/>
                <a:cs typeface="Arial" pitchFamily="2"/>
              </a:rPr>
              <a:t>Zmiany w prawie oświatowym – projekty</a:t>
            </a:r>
            <a:r>
              <a:rPr lang="pl-PL" dirty="0">
                <a:latin typeface="Liberation Sans" pitchFamily="18"/>
                <a:ea typeface="Microsoft YaHei" pitchFamily="2"/>
                <a:cs typeface="Arial" pitchFamily="2"/>
              </a:rPr>
              <a:t/>
            </a:r>
            <a:br>
              <a:rPr lang="pl-PL" dirty="0">
                <a:latin typeface="Liberation Sans" pitchFamily="18"/>
                <a:ea typeface="Microsoft YaHei" pitchFamily="2"/>
                <a:cs typeface="Arial" pitchFamily="2"/>
              </a:rPr>
            </a:br>
            <a:r>
              <a:rPr lang="pl-PL" dirty="0">
                <a:latin typeface="Liberation Sans" pitchFamily="18"/>
                <a:ea typeface="Microsoft YaHei" pitchFamily="2"/>
                <a:cs typeface="Arial" pitchFamily="2"/>
              </a:rPr>
              <a:t/>
            </a:r>
            <a:br>
              <a:rPr lang="pl-PL" dirty="0">
                <a:latin typeface="Liberation Sans" pitchFamily="18"/>
                <a:ea typeface="Microsoft YaHei" pitchFamily="2"/>
                <a:cs typeface="Arial" pitchFamily="2"/>
              </a:rPr>
            </a:br>
            <a:endParaRPr lang="pl-PL" dirty="0"/>
          </a:p>
        </p:txBody>
      </p:sp>
      <p:sp>
        <p:nvSpPr>
          <p:cNvPr id="3" name="Symbol zastępczy zawartości 2"/>
          <p:cNvSpPr>
            <a:spLocks noGrp="1"/>
          </p:cNvSpPr>
          <p:nvPr>
            <p:ph idx="1"/>
          </p:nvPr>
        </p:nvSpPr>
        <p:spPr>
          <a:xfrm>
            <a:off x="899592" y="1124744"/>
            <a:ext cx="7776864" cy="5226628"/>
          </a:xfrm>
        </p:spPr>
        <p:txBody>
          <a:bodyPr/>
          <a:lstStyle/>
          <a:p>
            <a:pPr marL="0" indent="0" hangingPunct="0">
              <a:spcBef>
                <a:spcPts val="0"/>
              </a:spcBef>
              <a:buNone/>
            </a:pPr>
            <a:r>
              <a:rPr lang="pl-PL" sz="2200" b="1" dirty="0" smtClean="0">
                <a:ea typeface="Microsoft YaHei" pitchFamily="2"/>
                <a:cs typeface="Arial" pitchFamily="2"/>
              </a:rPr>
              <a:t>Projekt </a:t>
            </a:r>
            <a:r>
              <a:rPr lang="pl-PL" sz="2200" b="1" dirty="0">
                <a:ea typeface="Microsoft YaHei" pitchFamily="2"/>
                <a:cs typeface="Arial" pitchFamily="2"/>
              </a:rPr>
              <a:t>nowelizacji ustawy o systemie oświaty i </a:t>
            </a:r>
            <a:r>
              <a:rPr lang="pl-PL" sz="2200" b="1" dirty="0" smtClean="0">
                <a:ea typeface="Microsoft YaHei" pitchFamily="2"/>
                <a:cs typeface="Arial" pitchFamily="2"/>
              </a:rPr>
              <a:t>ustawy – </a:t>
            </a:r>
            <a:r>
              <a:rPr lang="pl-PL" sz="2200" b="1" dirty="0">
                <a:ea typeface="Microsoft YaHei" pitchFamily="2"/>
                <a:cs typeface="Arial" pitchFamily="2"/>
              </a:rPr>
              <a:t>Przepisy wprowadzające ustawę – Prawo </a:t>
            </a:r>
            <a:r>
              <a:rPr lang="pl-PL" sz="2200" b="1" dirty="0" smtClean="0">
                <a:ea typeface="Microsoft YaHei" pitchFamily="2"/>
                <a:cs typeface="Arial" pitchFamily="2"/>
              </a:rPr>
              <a:t>oświatowe</a:t>
            </a:r>
            <a:r>
              <a:rPr lang="pl-PL" sz="2200" dirty="0">
                <a:ea typeface="Microsoft YaHei" pitchFamily="2"/>
                <a:cs typeface="Arial" pitchFamily="2"/>
              </a:rPr>
              <a:t> </a:t>
            </a:r>
            <a:endParaRPr lang="pl-PL" sz="2200" dirty="0" smtClean="0">
              <a:ea typeface="Microsoft YaHei" pitchFamily="2"/>
              <a:cs typeface="Arial" pitchFamily="2"/>
            </a:endParaRPr>
          </a:p>
          <a:p>
            <a:pPr hangingPunct="0">
              <a:spcBef>
                <a:spcPts val="0"/>
              </a:spcBef>
            </a:pPr>
            <a:r>
              <a:rPr lang="pl-PL" sz="2200" dirty="0" smtClean="0">
                <a:ea typeface="Microsoft YaHei" pitchFamily="2"/>
                <a:cs typeface="Arial" pitchFamily="2"/>
              </a:rPr>
              <a:t>dotyczący organizacji i sposobu przeprowadzania egzaminu ósmoklasisty i egzaminu maturalnego w kolejnych latach (podpisany);</a:t>
            </a:r>
          </a:p>
          <a:p>
            <a:pPr hangingPunct="0">
              <a:spcBef>
                <a:spcPts val="0"/>
              </a:spcBef>
            </a:pPr>
            <a:r>
              <a:rPr lang="pl-PL" sz="2200" dirty="0" smtClean="0">
                <a:cs typeface="Times New Roman" panose="02020603050405020304" pitchFamily="18" charset="0"/>
              </a:rPr>
              <a:t>dotyczący </a:t>
            </a:r>
            <a:r>
              <a:rPr lang="pl-PL" sz="2200" dirty="0">
                <a:cs typeface="Times New Roman" panose="02020603050405020304" pitchFamily="18" charset="0"/>
              </a:rPr>
              <a:t>konkursu na dyrektora, nadzoru pedagogicznego przez kuratorium, </a:t>
            </a:r>
            <a:r>
              <a:rPr lang="pl-PL" sz="2200" dirty="0" smtClean="0">
                <a:cs typeface="Times New Roman" panose="02020603050405020304" pitchFamily="18" charset="0"/>
              </a:rPr>
              <a:t>prowadzenia </a:t>
            </a:r>
            <a:r>
              <a:rPr lang="pl-PL" sz="2200" dirty="0">
                <a:cs typeface="Times New Roman" panose="02020603050405020304" pitchFamily="18" charset="0"/>
              </a:rPr>
              <a:t>zajęć przez osoby zewnątrz –</a:t>
            </a:r>
            <a:r>
              <a:rPr lang="pl-PL" sz="2200" dirty="0" smtClean="0">
                <a:cs typeface="Times New Roman" panose="02020603050405020304" pitchFamily="18" charset="0"/>
              </a:rPr>
              <a:t>pozwolenie </a:t>
            </a:r>
            <a:r>
              <a:rPr lang="pl-PL" sz="2200" dirty="0">
                <a:cs typeface="Times New Roman" panose="02020603050405020304" pitchFamily="18" charset="0"/>
              </a:rPr>
              <a:t>kuratora oświaty i pisemna zgoda rodziców; zmiany po pobycie w ośrodku </a:t>
            </a:r>
            <a:r>
              <a:rPr lang="pl-PL" sz="2200" dirty="0" smtClean="0">
                <a:cs typeface="Times New Roman" panose="02020603050405020304" pitchFamily="18" charset="0"/>
              </a:rPr>
              <a:t>leczniczym;</a:t>
            </a:r>
          </a:p>
          <a:p>
            <a:pPr hangingPunct="0">
              <a:spcBef>
                <a:spcPts val="0"/>
              </a:spcBef>
            </a:pPr>
            <a:r>
              <a:rPr lang="pl-PL" sz="2200" dirty="0">
                <a:cs typeface="Times New Roman" panose="02020603050405020304" pitchFamily="18" charset="0"/>
              </a:rPr>
              <a:t>p</a:t>
            </a:r>
            <a:r>
              <a:rPr lang="pl-PL" sz="2200" dirty="0" smtClean="0">
                <a:cs typeface="Times New Roman" panose="02020603050405020304" pitchFamily="18" charset="0"/>
              </a:rPr>
              <a:t>rojekty zmian w Karcie Nauczyciela dotyczące odwołania od oceny nauczyciela oraz </a:t>
            </a:r>
            <a:r>
              <a:rPr lang="pl-PL" sz="2200" smtClean="0">
                <a:cs typeface="Times New Roman" panose="02020603050405020304" pitchFamily="18" charset="0"/>
              </a:rPr>
              <a:t>zawieszenia </a:t>
            </a:r>
            <a:r>
              <a:rPr lang="pl-PL" sz="2200" smtClean="0">
                <a:cs typeface="Times New Roman" panose="02020603050405020304" pitchFamily="18" charset="0"/>
              </a:rPr>
              <a:t>nauczyciela</a:t>
            </a:r>
            <a:r>
              <a:rPr lang="pl-PL" sz="2200" dirty="0" smtClean="0">
                <a:cs typeface="Times New Roman" panose="02020603050405020304" pitchFamily="18" charset="0"/>
              </a:rPr>
              <a:t>;</a:t>
            </a:r>
          </a:p>
          <a:p>
            <a:pPr hangingPunct="0">
              <a:spcBef>
                <a:spcPts val="0"/>
              </a:spcBef>
            </a:pPr>
            <a:r>
              <a:rPr lang="pl-PL" sz="2200" dirty="0">
                <a:cs typeface="Times New Roman" panose="02020603050405020304" pitchFamily="18" charset="0"/>
              </a:rPr>
              <a:t>n</a:t>
            </a:r>
            <a:r>
              <a:rPr lang="pl-PL" sz="2200" dirty="0" smtClean="0">
                <a:cs typeface="Times New Roman" panose="02020603050405020304" pitchFamily="18" charset="0"/>
              </a:rPr>
              <a:t>owelizacja w ustawie SIO – zwiększenie stopnia anonimowości gromadzonych w systemie danych dotyczących pomocy psychologiczno-pedagogicznej udzielanej przez szkoły;</a:t>
            </a:r>
          </a:p>
          <a:p>
            <a:pPr hangingPunct="0">
              <a:spcBef>
                <a:spcPts val="0"/>
              </a:spcBef>
            </a:pPr>
            <a:r>
              <a:rPr lang="pl-PL" sz="2200" dirty="0">
                <a:cs typeface="Times New Roman" panose="02020603050405020304" pitchFamily="18" charset="0"/>
              </a:rPr>
              <a:t>o</a:t>
            </a:r>
            <a:r>
              <a:rPr lang="pl-PL" sz="2200" dirty="0" smtClean="0">
                <a:cs typeface="Times New Roman" panose="02020603050405020304" pitchFamily="18" charset="0"/>
              </a:rPr>
              <a:t>bligatoryjny wybór miedzy religią a etyką – czas zmian 2 lata.</a:t>
            </a:r>
          </a:p>
          <a:p>
            <a:pPr hangingPunct="0">
              <a:spcBef>
                <a:spcPts val="0"/>
              </a:spcBef>
            </a:pPr>
            <a:endParaRPr lang="pl-PL" dirty="0">
              <a:cs typeface="Times New Roman" panose="02020603050405020304" pitchFamily="18" charset="0"/>
            </a:endParaRPr>
          </a:p>
          <a:p>
            <a:pPr hangingPunct="0">
              <a:spcBef>
                <a:spcPts val="0"/>
              </a:spcBef>
            </a:pPr>
            <a:endParaRPr lang="pl-PL" dirty="0" smtClean="0">
              <a:latin typeface="Liberation Sans" pitchFamily="18"/>
              <a:ea typeface="Microsoft YaHei" pitchFamily="2"/>
              <a:cs typeface="Arial" pitchFamily="2"/>
            </a:endParaRPr>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19</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Tree>
    <p:extLst>
      <p:ext uri="{BB962C8B-B14F-4D97-AF65-F5344CB8AC3E}">
        <p14:creationId xmlns:p14="http://schemas.microsoft.com/office/powerpoint/2010/main" val="41436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latin typeface="+mn-lt"/>
                <a:cs typeface="Times New Roman" panose="02020603050405020304" pitchFamily="18" charset="0"/>
              </a:rPr>
              <a:t>Program </a:t>
            </a:r>
            <a:r>
              <a:rPr lang="pl-PL" b="1" dirty="0" smtClean="0">
                <a:latin typeface="+mn-lt"/>
                <a:cs typeface="Times New Roman" panose="02020603050405020304" pitchFamily="18" charset="0"/>
              </a:rPr>
              <a:t>konferencji</a:t>
            </a:r>
            <a:endParaRPr lang="pl-PL" dirty="0">
              <a:latin typeface="+mn-lt"/>
              <a:cs typeface="Times New Roman" panose="02020603050405020304" pitchFamily="18" charset="0"/>
            </a:endParaRPr>
          </a:p>
        </p:txBody>
      </p:sp>
      <p:sp>
        <p:nvSpPr>
          <p:cNvPr id="3" name="Symbol zastępczy zawartości 2"/>
          <p:cNvSpPr>
            <a:spLocks noGrp="1"/>
          </p:cNvSpPr>
          <p:nvPr>
            <p:ph idx="1"/>
          </p:nvPr>
        </p:nvSpPr>
        <p:spPr>
          <a:xfrm>
            <a:off x="683568" y="1052736"/>
            <a:ext cx="8280920" cy="5375729"/>
          </a:xfrm>
        </p:spPr>
        <p:txBody>
          <a:bodyPr/>
          <a:lstStyle/>
          <a:p>
            <a:pPr marL="457200" indent="-457200">
              <a:buFont typeface="Arial" pitchFamily="34" charset="0"/>
              <a:buAutoNum type="arabicPeriod"/>
            </a:pPr>
            <a:r>
              <a:rPr lang="pl-PL" sz="2200" dirty="0">
                <a:cs typeface="Times New Roman" panose="02020603050405020304" pitchFamily="18" charset="0"/>
              </a:rPr>
              <a:t>Kierunki realizacji polityki oświatowej państwa na rok szkolny </a:t>
            </a:r>
            <a:r>
              <a:rPr lang="pl-PL" sz="2200" dirty="0" smtClean="0">
                <a:cs typeface="Times New Roman" panose="02020603050405020304" pitchFamily="18" charset="0"/>
              </a:rPr>
              <a:t>2021/2022</a:t>
            </a:r>
            <a:r>
              <a:rPr lang="pl-PL" sz="2200" dirty="0">
                <a:cs typeface="Times New Roman" panose="02020603050405020304" pitchFamily="18" charset="0"/>
              </a:rPr>
              <a:t>.</a:t>
            </a:r>
            <a:endParaRPr lang="pl-PL" sz="2200" dirty="0" smtClean="0">
              <a:cs typeface="Times New Roman" panose="02020603050405020304" pitchFamily="18" charset="0"/>
            </a:endParaRPr>
          </a:p>
          <a:p>
            <a:pPr marL="457200" indent="-457200">
              <a:buFont typeface="Arial" pitchFamily="34" charset="0"/>
              <a:buAutoNum type="arabicPeriod"/>
            </a:pPr>
            <a:r>
              <a:rPr lang="pl-PL" sz="2200" dirty="0" smtClean="0">
                <a:cs typeface="Times New Roman" panose="02020603050405020304" pitchFamily="18" charset="0"/>
              </a:rPr>
              <a:t>Wytyczne </a:t>
            </a:r>
            <a:r>
              <a:rPr lang="pl-PL" sz="2200" dirty="0" err="1" smtClean="0">
                <a:cs typeface="Times New Roman" panose="02020603050405020304" pitchFamily="18" charset="0"/>
              </a:rPr>
              <a:t>MEiN</a:t>
            </a:r>
            <a:r>
              <a:rPr lang="pl-PL" sz="2200" dirty="0" smtClean="0">
                <a:cs typeface="Times New Roman" panose="02020603050405020304" pitchFamily="18" charset="0"/>
              </a:rPr>
              <a:t>-u dla szkół i dla nauczycieli </a:t>
            </a:r>
            <a:r>
              <a:rPr lang="pl-PL" sz="2200" dirty="0">
                <a:cs typeface="Times New Roman" panose="02020603050405020304" pitchFamily="18" charset="0"/>
              </a:rPr>
              <a:t>–</a:t>
            </a:r>
            <a:r>
              <a:rPr lang="pl-PL" sz="2200" dirty="0" smtClean="0">
                <a:cs typeface="Times New Roman" panose="02020603050405020304" pitchFamily="18" charset="0"/>
              </a:rPr>
              <a:t> Bezpieczny powrót uczniów do szkoły.</a:t>
            </a:r>
          </a:p>
          <a:p>
            <a:pPr marL="457200" indent="-457200">
              <a:buFont typeface="Arial" pitchFamily="34" charset="0"/>
              <a:buAutoNum type="arabicPeriod"/>
            </a:pPr>
            <a:r>
              <a:rPr lang="pl-PL" sz="2200" dirty="0">
                <a:cs typeface="Times New Roman" panose="02020603050405020304" pitchFamily="18" charset="0"/>
              </a:rPr>
              <a:t>Zmiany w prawie oświatowym i w edukacji wczesnoszkolnej wprowadzone i proponowane przez Ministerstwo Edukacji i Nauki, kalendarz roku </a:t>
            </a:r>
            <a:r>
              <a:rPr lang="pl-PL" sz="2200" dirty="0" smtClean="0">
                <a:cs typeface="Times New Roman" panose="02020603050405020304" pitchFamily="18" charset="0"/>
              </a:rPr>
              <a:t>szkolnego.</a:t>
            </a:r>
            <a:endParaRPr lang="pl-PL" sz="2200" dirty="0">
              <a:cs typeface="Times New Roman" panose="02020603050405020304" pitchFamily="18" charset="0"/>
            </a:endParaRPr>
          </a:p>
          <a:p>
            <a:pPr marL="457200" indent="-457200">
              <a:buFont typeface="Arial" pitchFamily="34" charset="0"/>
              <a:buAutoNum type="arabicPeriod"/>
            </a:pPr>
            <a:r>
              <a:rPr lang="pl-PL" sz="2200" dirty="0">
                <a:cs typeface="Times New Roman" panose="02020603050405020304" pitchFamily="18" charset="0"/>
              </a:rPr>
              <a:t>„Emocje dzieci w pandemii” – </a:t>
            </a:r>
            <a:r>
              <a:rPr lang="pl-PL" sz="2200" dirty="0" smtClean="0">
                <a:cs typeface="Times New Roman" panose="02020603050405020304" pitchFamily="18" charset="0"/>
              </a:rPr>
              <a:t>prezentacja wykładu psycholog </a:t>
            </a:r>
            <a:br>
              <a:rPr lang="pl-PL" sz="2200" dirty="0" smtClean="0">
                <a:cs typeface="Times New Roman" panose="02020603050405020304" pitchFamily="18" charset="0"/>
              </a:rPr>
            </a:br>
            <a:r>
              <a:rPr lang="pl-PL" sz="2200" dirty="0" smtClean="0">
                <a:cs typeface="Times New Roman" panose="02020603050405020304" pitchFamily="18" charset="0"/>
              </a:rPr>
              <a:t>dr Celiny </a:t>
            </a:r>
            <a:r>
              <a:rPr lang="pl-PL" sz="2200" dirty="0" err="1" smtClean="0">
                <a:cs typeface="Times New Roman" panose="02020603050405020304" pitchFamily="18" charset="0"/>
              </a:rPr>
              <a:t>Timoszyk</a:t>
            </a:r>
            <a:r>
              <a:rPr lang="pl-PL" sz="2200" dirty="0" smtClean="0">
                <a:cs typeface="Times New Roman" panose="02020603050405020304" pitchFamily="18" charset="0"/>
              </a:rPr>
              <a:t>-Tomczak.</a:t>
            </a:r>
            <a:endParaRPr lang="pl-PL" sz="2200" dirty="0">
              <a:cs typeface="Times New Roman" panose="02020603050405020304" pitchFamily="18" charset="0"/>
            </a:endParaRPr>
          </a:p>
          <a:p>
            <a:pPr marL="457200" indent="-457200">
              <a:buFont typeface="Arial" pitchFamily="34" charset="0"/>
              <a:buAutoNum type="arabicPeriod"/>
            </a:pPr>
            <a:r>
              <a:rPr lang="pl-PL" sz="2200" dirty="0" smtClean="0">
                <a:cs typeface="Times New Roman" panose="02020603050405020304" pitchFamily="18" charset="0"/>
              </a:rPr>
              <a:t>„</a:t>
            </a:r>
            <a:r>
              <a:rPr lang="pl-PL" sz="2200" dirty="0">
                <a:cs typeface="Times New Roman" panose="02020603050405020304" pitchFamily="18" charset="0"/>
              </a:rPr>
              <a:t>Szkoła po … Budząca się szkoła – rozważania, jak skutecznie wspierać rozwój dziecka</a:t>
            </a:r>
            <a:r>
              <a:rPr lang="pl-PL" sz="2200" dirty="0" smtClean="0">
                <a:cs typeface="Times New Roman" panose="02020603050405020304" pitchFamily="18" charset="0"/>
              </a:rPr>
              <a:t>”– </a:t>
            </a:r>
            <a:r>
              <a:rPr lang="pl-PL" sz="2200" dirty="0">
                <a:cs typeface="Times New Roman" panose="02020603050405020304" pitchFamily="18" charset="0"/>
              </a:rPr>
              <a:t>Anna </a:t>
            </a:r>
            <a:r>
              <a:rPr lang="pl-PL" sz="2200" dirty="0" err="1">
                <a:cs typeface="Times New Roman" panose="02020603050405020304" pitchFamily="18" charset="0"/>
              </a:rPr>
              <a:t>Dynakowska</a:t>
            </a:r>
            <a:r>
              <a:rPr lang="pl-PL" sz="2200" dirty="0">
                <a:cs typeface="Times New Roman" panose="02020603050405020304" pitchFamily="18" charset="0"/>
              </a:rPr>
              <a:t>, SP </a:t>
            </a:r>
            <a:r>
              <a:rPr lang="pl-PL" sz="2200" dirty="0" smtClean="0">
                <a:cs typeface="Times New Roman" panose="02020603050405020304" pitchFamily="18" charset="0"/>
              </a:rPr>
              <a:t>Będargowo.</a:t>
            </a:r>
          </a:p>
          <a:p>
            <a:pPr marL="457200" indent="-457200">
              <a:buFont typeface="Arial" pitchFamily="34" charset="0"/>
              <a:buAutoNum type="arabicPeriod"/>
            </a:pPr>
            <a:r>
              <a:rPr lang="pl-PL" sz="2200" dirty="0" smtClean="0">
                <a:cs typeface="Times New Roman" panose="02020603050405020304" pitchFamily="18" charset="0"/>
              </a:rPr>
              <a:t>Oferta Muzeum Narodowego w Szczecinie – Krystyna Milewska.</a:t>
            </a:r>
          </a:p>
          <a:p>
            <a:pPr marL="457200" indent="-457200">
              <a:buFont typeface="Arial" pitchFamily="34" charset="0"/>
              <a:buAutoNum type="arabicPeriod"/>
            </a:pPr>
            <a:r>
              <a:rPr lang="pl-PL" sz="2200" dirty="0" smtClean="0">
                <a:cs typeface="Times New Roman" panose="02020603050405020304" pitchFamily="18" charset="0"/>
              </a:rPr>
              <a:t>Oferta </a:t>
            </a:r>
            <a:r>
              <a:rPr lang="pl-PL" sz="2200" dirty="0">
                <a:cs typeface="Times New Roman" panose="02020603050405020304" pitchFamily="18" charset="0"/>
              </a:rPr>
              <a:t>szkoleń ZCDN-u </a:t>
            </a:r>
            <a:r>
              <a:rPr lang="pl-PL" sz="2200" dirty="0" smtClean="0">
                <a:cs typeface="Times New Roman" panose="02020603050405020304" pitchFamily="18" charset="0"/>
              </a:rPr>
              <a:t>na </a:t>
            </a:r>
            <a:r>
              <a:rPr lang="pl-PL" sz="2200" dirty="0">
                <a:cs typeface="Times New Roman" panose="02020603050405020304" pitchFamily="18" charset="0"/>
              </a:rPr>
              <a:t>rok szkolny </a:t>
            </a:r>
            <a:r>
              <a:rPr lang="pl-PL" sz="2200" dirty="0" smtClean="0">
                <a:cs typeface="Times New Roman" panose="02020603050405020304" pitchFamily="18" charset="0"/>
              </a:rPr>
              <a:t>2021/2022.</a:t>
            </a:r>
          </a:p>
          <a:p>
            <a:pPr marL="457200" indent="-457200">
              <a:buFont typeface="Arial" pitchFamily="34" charset="0"/>
              <a:buAutoNum type="arabicPeriod"/>
            </a:pPr>
            <a:r>
              <a:rPr lang="pl-PL" sz="2200" dirty="0">
                <a:cs typeface="Times New Roman" panose="02020603050405020304" pitchFamily="18" charset="0"/>
              </a:rPr>
              <a:t>S</a:t>
            </a:r>
            <a:r>
              <a:rPr lang="pl-PL" sz="2200" dirty="0" smtClean="0">
                <a:cs typeface="Times New Roman" panose="02020603050405020304" pitchFamily="18" charset="0"/>
              </a:rPr>
              <a:t>prawy </a:t>
            </a:r>
            <a:r>
              <a:rPr lang="pl-PL" sz="2200" dirty="0">
                <a:cs typeface="Times New Roman" panose="02020603050405020304" pitchFamily="18" charset="0"/>
              </a:rPr>
              <a:t>różne</a:t>
            </a:r>
            <a:r>
              <a:rPr lang="pl-PL" sz="2200" dirty="0" smtClean="0">
                <a:cs typeface="Times New Roman" panose="02020603050405020304" pitchFamily="18" charset="0"/>
              </a:rPr>
              <a:t>, wnioski nauczycieli.</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Tree>
    <p:extLst>
      <p:ext uri="{BB962C8B-B14F-4D97-AF65-F5344CB8AC3E}">
        <p14:creationId xmlns:p14="http://schemas.microsoft.com/office/powerpoint/2010/main" val="1865991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Programy i przedsięwzięcia</a:t>
            </a:r>
            <a:endParaRPr lang="pl-PL" b="1" dirty="0"/>
          </a:p>
        </p:txBody>
      </p:sp>
      <p:sp>
        <p:nvSpPr>
          <p:cNvPr id="3" name="Symbol zastępczy zawartości 2"/>
          <p:cNvSpPr>
            <a:spLocks noGrp="1"/>
          </p:cNvSpPr>
          <p:nvPr>
            <p:ph idx="1"/>
          </p:nvPr>
        </p:nvSpPr>
        <p:spPr>
          <a:xfrm>
            <a:off x="899592" y="1484783"/>
            <a:ext cx="7715200" cy="4464501"/>
          </a:xfrm>
        </p:spPr>
        <p:txBody>
          <a:bodyPr/>
          <a:lstStyle/>
          <a:p>
            <a:pPr>
              <a:lnSpc>
                <a:spcPct val="150000"/>
              </a:lnSpc>
            </a:pPr>
            <a:r>
              <a:rPr lang="pl-PL" sz="2200" dirty="0" smtClean="0"/>
              <a:t>Narodowy Program </a:t>
            </a:r>
            <a:r>
              <a:rPr lang="pl-PL" sz="2200" dirty="0"/>
              <a:t>Rozwoju Czytelnictwa (</a:t>
            </a:r>
            <a:r>
              <a:rPr lang="pl-PL" sz="2200" dirty="0" err="1"/>
              <a:t>NPRCz</a:t>
            </a:r>
            <a:r>
              <a:rPr lang="pl-PL" sz="2200" dirty="0"/>
              <a:t>) 2.0 –</a:t>
            </a:r>
            <a:r>
              <a:rPr lang="pl-PL" sz="2200" dirty="0" smtClean="0"/>
              <a:t> </a:t>
            </a:r>
            <a:r>
              <a:rPr lang="pl-PL" sz="2200" dirty="0"/>
              <a:t>różne formy wsparcia i promocji czytelnictwa w Polsce w latach 2021–2025. </a:t>
            </a:r>
            <a:endParaRPr lang="pl-PL" sz="2200" dirty="0" smtClean="0"/>
          </a:p>
          <a:p>
            <a:pPr>
              <a:lnSpc>
                <a:spcPct val="150000"/>
              </a:lnSpc>
            </a:pPr>
            <a:r>
              <a:rPr lang="pl-PL" sz="2200" dirty="0" smtClean="0"/>
              <a:t>Poznaj Polskę – pilotażowe przedsięwzięcie </a:t>
            </a:r>
            <a:r>
              <a:rPr lang="pl-PL" sz="2200" dirty="0" err="1" smtClean="0"/>
              <a:t>MEiN</a:t>
            </a:r>
            <a:r>
              <a:rPr lang="pl-PL" sz="2200" dirty="0" smtClean="0"/>
              <a:t>-u.</a:t>
            </a:r>
          </a:p>
          <a:p>
            <a:pPr>
              <a:lnSpc>
                <a:spcPct val="150000"/>
              </a:lnSpc>
            </a:pPr>
            <a:r>
              <a:rPr lang="pl-PL" sz="2200" dirty="0" smtClean="0"/>
              <a:t>Kształcenie na odległość – Ośrodek Rozwoju Polskiej Edukacji za Granicą.</a:t>
            </a:r>
            <a:endParaRPr lang="pl-PL" sz="2200" dirty="0"/>
          </a:p>
          <a:p>
            <a:pPr marL="0" indent="0">
              <a:buNone/>
            </a:pPr>
            <a:r>
              <a:rPr lang="pl-PL" dirty="0"/>
              <a:t/>
            </a:r>
            <a:br>
              <a:rPr lang="pl-PL" dirty="0"/>
            </a:br>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20</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Tree>
    <p:extLst>
      <p:ext uri="{BB962C8B-B14F-4D97-AF65-F5344CB8AC3E}">
        <p14:creationId xmlns:p14="http://schemas.microsoft.com/office/powerpoint/2010/main" val="2406114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6552726" cy="634082"/>
          </a:xfrm>
        </p:spPr>
        <p:txBody>
          <a:bodyPr/>
          <a:lstStyle/>
          <a:p>
            <a:r>
              <a:rPr lang="pl-PL" sz="2200" b="1" dirty="0" smtClean="0"/>
              <a:t>Kalendarz roku szkolnego </a:t>
            </a:r>
            <a:r>
              <a:rPr lang="pl-PL" sz="2200" b="1" dirty="0"/>
              <a:t>2021/2022</a:t>
            </a:r>
            <a:br>
              <a:rPr lang="pl-PL" sz="2200" b="1" dirty="0"/>
            </a:br>
            <a:r>
              <a:rPr lang="pl-PL" sz="2200" b="1" dirty="0"/>
              <a:t>https://www.kalendarzswiat.pl/kalendarz_szkolny</a:t>
            </a:r>
          </a:p>
        </p:txBody>
      </p:sp>
      <p:pic>
        <p:nvPicPr>
          <p:cNvPr id="6" name="Symbol zastępczy zawartości 5"/>
          <p:cNvPicPr>
            <a:picLocks noGrp="1" noChangeAspect="1"/>
          </p:cNvPicPr>
          <p:nvPr>
            <p:ph idx="1"/>
          </p:nvPr>
        </p:nvPicPr>
        <p:blipFill rotWithShape="1">
          <a:blip r:embed="rId3"/>
          <a:srcRect l="1860" t="52352" r="36541" b="4508"/>
          <a:stretch/>
        </p:blipFill>
        <p:spPr>
          <a:xfrm>
            <a:off x="827584" y="1074241"/>
            <a:ext cx="7920880" cy="2865047"/>
          </a:xfrm>
          <a:prstGeom prst="rect">
            <a:avLst/>
          </a:prstGeom>
        </p:spPr>
      </p:pic>
      <p:sp>
        <p:nvSpPr>
          <p:cNvPr id="4" name="Symbol zastępczy numeru slajdu 3"/>
          <p:cNvSpPr>
            <a:spLocks noGrp="1"/>
          </p:cNvSpPr>
          <p:nvPr>
            <p:ph type="sldNum" sz="quarter" idx="11"/>
          </p:nvPr>
        </p:nvSpPr>
        <p:spPr/>
        <p:txBody>
          <a:bodyPr/>
          <a:lstStyle/>
          <a:p>
            <a:fld id="{926A4B1B-54DF-4B40-A71A-19DEC8137B4C}" type="slidenum">
              <a:rPr lang="pl-PL" smtClean="0"/>
              <a:pPr/>
              <a:t>21</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pic>
        <p:nvPicPr>
          <p:cNvPr id="8" name="Symbol zastępczy zawartości 5"/>
          <p:cNvPicPr>
            <a:picLocks noChangeAspect="1"/>
          </p:cNvPicPr>
          <p:nvPr/>
        </p:nvPicPr>
        <p:blipFill rotWithShape="1">
          <a:blip r:embed="rId4"/>
          <a:srcRect l="1861" t="50693" r="36541" b="6167"/>
          <a:stretch/>
        </p:blipFill>
        <p:spPr>
          <a:xfrm>
            <a:off x="899594" y="3849829"/>
            <a:ext cx="7848870" cy="2747523"/>
          </a:xfrm>
          <a:prstGeom prst="rect">
            <a:avLst/>
          </a:prstGeom>
        </p:spPr>
      </p:pic>
      <p:sp>
        <p:nvSpPr>
          <p:cNvPr id="9" name="Prostokąt 8"/>
          <p:cNvSpPr/>
          <p:nvPr/>
        </p:nvSpPr>
        <p:spPr>
          <a:xfrm>
            <a:off x="6228185" y="4653136"/>
            <a:ext cx="2232248" cy="50405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zaokrąglony 9"/>
          <p:cNvSpPr/>
          <p:nvPr/>
        </p:nvSpPr>
        <p:spPr>
          <a:xfrm>
            <a:off x="3635896" y="6165304"/>
            <a:ext cx="360040"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25501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6912766" cy="634082"/>
          </a:xfrm>
        </p:spPr>
        <p:txBody>
          <a:bodyPr/>
          <a:lstStyle/>
          <a:p>
            <a:r>
              <a:rPr lang="pl-PL" sz="2200" b="1" dirty="0"/>
              <a:t>Kalendarz roku szkolnego 2021/2022</a:t>
            </a:r>
            <a:br>
              <a:rPr lang="pl-PL" sz="2200" b="1" dirty="0"/>
            </a:br>
            <a:r>
              <a:rPr lang="pl-PL" sz="2200" b="1" dirty="0"/>
              <a:t>https://www.kalendarzswiat.pl/kalendarz_szkolny</a:t>
            </a:r>
            <a:endParaRPr lang="pl-PL" sz="2200"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22</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pic>
        <p:nvPicPr>
          <p:cNvPr id="8" name="Symbol zastępczy zawartości 7"/>
          <p:cNvPicPr>
            <a:picLocks noGrp="1" noChangeAspect="1"/>
          </p:cNvPicPr>
          <p:nvPr>
            <p:ph idx="1"/>
          </p:nvPr>
        </p:nvPicPr>
        <p:blipFill rotWithShape="1">
          <a:blip r:embed="rId3"/>
          <a:srcRect l="2793" t="19167" r="36541" b="4508"/>
          <a:stretch/>
        </p:blipFill>
        <p:spPr>
          <a:xfrm>
            <a:off x="827584" y="1125851"/>
            <a:ext cx="7687765" cy="5039453"/>
          </a:xfrm>
          <a:prstGeom prst="rect">
            <a:avLst/>
          </a:prstGeom>
        </p:spPr>
      </p:pic>
    </p:spTree>
    <p:extLst>
      <p:ext uri="{BB962C8B-B14F-4D97-AF65-F5344CB8AC3E}">
        <p14:creationId xmlns:p14="http://schemas.microsoft.com/office/powerpoint/2010/main" val="4134336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7931" y="1099969"/>
            <a:ext cx="8064896" cy="634082"/>
          </a:xfrm>
        </p:spPr>
        <p:txBody>
          <a:bodyPr/>
          <a:lstStyle/>
          <a:p>
            <a:r>
              <a:rPr lang="pl-PL" b="1" dirty="0">
                <a:cs typeface="Times New Roman" panose="02020603050405020304" pitchFamily="18" charset="0"/>
              </a:rPr>
              <a:t>„Szkoła po … Budząca się szkoła – rozważania, jak skutecznie wspierać rozwój dziecka</a:t>
            </a:r>
            <a:r>
              <a:rPr lang="pl-PL" b="1" dirty="0" smtClean="0">
                <a:cs typeface="Times New Roman" panose="02020603050405020304" pitchFamily="18" charset="0"/>
              </a:rPr>
              <a:t>”– </a:t>
            </a:r>
            <a:r>
              <a:rPr lang="pl-PL" b="1" dirty="0">
                <a:cs typeface="Times New Roman" panose="02020603050405020304" pitchFamily="18" charset="0"/>
              </a:rPr>
              <a:t>Anna </a:t>
            </a:r>
            <a:r>
              <a:rPr lang="pl-PL" b="1" dirty="0" err="1">
                <a:cs typeface="Times New Roman" panose="02020603050405020304" pitchFamily="18" charset="0"/>
              </a:rPr>
              <a:t>Dynakowska</a:t>
            </a:r>
            <a:r>
              <a:rPr lang="pl-PL" b="1" dirty="0">
                <a:cs typeface="Times New Roman" panose="02020603050405020304" pitchFamily="18" charset="0"/>
              </a:rPr>
              <a:t>, SP Będargowo </a:t>
            </a:r>
            <a:r>
              <a:rPr lang="pl-PL" dirty="0">
                <a:cs typeface="Times New Roman" panose="02020603050405020304" pitchFamily="18" charset="0"/>
              </a:rPr>
              <a:t/>
            </a:r>
            <a:br>
              <a:rPr lang="pl-PL" dirty="0">
                <a:cs typeface="Times New Roman" panose="02020603050405020304" pitchFamily="18" charset="0"/>
              </a:rPr>
            </a:br>
            <a:endParaRPr lang="pl-PL" dirty="0"/>
          </a:p>
        </p:txBody>
      </p:sp>
      <p:pic>
        <p:nvPicPr>
          <p:cNvPr id="6" name="Symbol zastępczy zawartości 5"/>
          <p:cNvPicPr>
            <a:picLocks noGrp="1" noChangeAspect="1"/>
          </p:cNvPicPr>
          <p:nvPr>
            <p:ph idx="1"/>
          </p:nvPr>
        </p:nvPicPr>
        <p:blipFill rotWithShape="1">
          <a:blip r:embed="rId2"/>
          <a:srcRect l="30793" t="22485" r="16941" b="22759"/>
          <a:stretch/>
        </p:blipFill>
        <p:spPr>
          <a:xfrm>
            <a:off x="1115616" y="2060848"/>
            <a:ext cx="7209527" cy="4248472"/>
          </a:xfrm>
          <a:prstGeom prst="rect">
            <a:avLst/>
          </a:prstGeom>
        </p:spPr>
      </p:pic>
      <p:sp>
        <p:nvSpPr>
          <p:cNvPr id="4" name="Symbol zastępczy numeru slajdu 3"/>
          <p:cNvSpPr>
            <a:spLocks noGrp="1"/>
          </p:cNvSpPr>
          <p:nvPr>
            <p:ph type="sldNum" sz="quarter" idx="11"/>
          </p:nvPr>
        </p:nvSpPr>
        <p:spPr/>
        <p:txBody>
          <a:bodyPr/>
          <a:lstStyle/>
          <a:p>
            <a:fld id="{926A4B1B-54DF-4B40-A71A-19DEC8137B4C}" type="slidenum">
              <a:rPr lang="pl-PL" smtClean="0"/>
              <a:pPr/>
              <a:t>23</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Tree>
    <p:extLst>
      <p:ext uri="{BB962C8B-B14F-4D97-AF65-F5344CB8AC3E}">
        <p14:creationId xmlns:p14="http://schemas.microsoft.com/office/powerpoint/2010/main" val="1926869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cs typeface="Times New Roman" panose="02020603050405020304" pitchFamily="18" charset="0"/>
              </a:rPr>
              <a:t>„Emocje dzieci w pandemii” – psycholog </a:t>
            </a:r>
            <a:r>
              <a:rPr lang="pl-PL" b="1" dirty="0" smtClean="0">
                <a:cs typeface="Times New Roman" panose="02020603050405020304" pitchFamily="18" charset="0"/>
              </a:rPr>
              <a:t/>
            </a:r>
            <a:br>
              <a:rPr lang="pl-PL" b="1" dirty="0" smtClean="0">
                <a:cs typeface="Times New Roman" panose="02020603050405020304" pitchFamily="18" charset="0"/>
              </a:rPr>
            </a:br>
            <a:r>
              <a:rPr lang="pl-PL" b="1" dirty="0" smtClean="0">
                <a:cs typeface="Times New Roman" panose="02020603050405020304" pitchFamily="18" charset="0"/>
              </a:rPr>
              <a:t>dr </a:t>
            </a:r>
            <a:r>
              <a:rPr lang="pl-PL" b="1" dirty="0">
                <a:cs typeface="Times New Roman" panose="02020603050405020304" pitchFamily="18" charset="0"/>
              </a:rPr>
              <a:t>Celina </a:t>
            </a:r>
            <a:r>
              <a:rPr lang="pl-PL" b="1" dirty="0" err="1" smtClean="0">
                <a:cs typeface="Times New Roman" panose="02020603050405020304" pitchFamily="18" charset="0"/>
              </a:rPr>
              <a:t>Timoszyk</a:t>
            </a:r>
            <a:r>
              <a:rPr lang="pl-PL" b="1" dirty="0" smtClean="0">
                <a:cs typeface="Times New Roman" panose="02020603050405020304" pitchFamily="18" charset="0"/>
              </a:rPr>
              <a:t>-Tomczak</a:t>
            </a:r>
            <a:r>
              <a:rPr lang="pl-PL" dirty="0">
                <a:cs typeface="Times New Roman" panose="02020603050405020304" pitchFamily="18" charset="0"/>
              </a:rPr>
              <a:t/>
            </a:r>
            <a:br>
              <a:rPr lang="pl-PL" dirty="0">
                <a:cs typeface="Times New Roman" panose="02020603050405020304" pitchFamily="18" charset="0"/>
              </a:rPr>
            </a:br>
            <a:endParaRPr lang="pl-PL" dirty="0"/>
          </a:p>
        </p:txBody>
      </p:sp>
      <p:sp>
        <p:nvSpPr>
          <p:cNvPr id="3" name="Symbol zastępczy zawartości 2"/>
          <p:cNvSpPr>
            <a:spLocks noGrp="1"/>
          </p:cNvSpPr>
          <p:nvPr>
            <p:ph idx="1"/>
          </p:nvPr>
        </p:nvSpPr>
        <p:spPr/>
        <p:txBody>
          <a:bodyPr/>
          <a:lstStyle/>
          <a:p>
            <a:pPr marL="0" indent="0">
              <a:buNone/>
            </a:pPr>
            <a:endParaRPr lang="pl-PL" dirty="0" smtClean="0"/>
          </a:p>
          <a:p>
            <a:pPr marL="0" indent="0">
              <a:buNone/>
            </a:pPr>
            <a:endParaRPr lang="pl-PL" dirty="0"/>
          </a:p>
          <a:p>
            <a:r>
              <a:rPr lang="pl-PL" dirty="0">
                <a:hlinkClick r:id="rId2"/>
              </a:rPr>
              <a:t>https://</a:t>
            </a:r>
            <a:r>
              <a:rPr lang="pl-PL" dirty="0" smtClean="0">
                <a:hlinkClick r:id="rId2"/>
              </a:rPr>
              <a:t>www.youtube.com/watch?v=w_F27B0FI2Q</a:t>
            </a:r>
            <a:r>
              <a:rPr lang="pl-PL" dirty="0" smtClean="0"/>
              <a:t> – wykład multimedialny</a:t>
            </a:r>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24</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Tree>
    <p:extLst>
      <p:ext uri="{BB962C8B-B14F-4D97-AF65-F5344CB8AC3E}">
        <p14:creationId xmlns:p14="http://schemas.microsoft.com/office/powerpoint/2010/main" val="225761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Oferta szkoleniowa</a:t>
            </a:r>
            <a:endParaRPr lang="pl-PL" b="1" dirty="0"/>
          </a:p>
        </p:txBody>
      </p:sp>
      <p:sp>
        <p:nvSpPr>
          <p:cNvPr id="3" name="Symbol zastępczy zawartości 2"/>
          <p:cNvSpPr>
            <a:spLocks noGrp="1"/>
          </p:cNvSpPr>
          <p:nvPr>
            <p:ph idx="1"/>
          </p:nvPr>
        </p:nvSpPr>
        <p:spPr>
          <a:xfrm>
            <a:off x="683568" y="1124745"/>
            <a:ext cx="8460432" cy="4824540"/>
          </a:xfrm>
        </p:spPr>
        <p:txBody>
          <a:bodyPr/>
          <a:lstStyle/>
          <a:p>
            <a:r>
              <a:rPr lang="pl-PL" sz="2200" dirty="0"/>
              <a:t>„Czytanie ze zrozumieniem –</a:t>
            </a:r>
            <a:r>
              <a:rPr lang="pl-PL" sz="2200" dirty="0" smtClean="0"/>
              <a:t> </a:t>
            </a:r>
            <a:r>
              <a:rPr lang="pl-PL" sz="2200" dirty="0"/>
              <a:t>rozwijanie kompetencji kluczowych” </a:t>
            </a:r>
            <a:r>
              <a:rPr lang="pl-PL" sz="2200" dirty="0" smtClean="0"/>
              <a:t>– warsztaty;</a:t>
            </a:r>
          </a:p>
          <a:p>
            <a:r>
              <a:rPr lang="pl-PL" sz="2200" dirty="0" smtClean="0"/>
              <a:t>„Emocje </a:t>
            </a:r>
            <a:r>
              <a:rPr lang="pl-PL" sz="2200" dirty="0"/>
              <a:t>– jak pomóc dzieciom je odkryć i zrozumieć</a:t>
            </a:r>
            <a:r>
              <a:rPr lang="pl-PL" sz="2200" dirty="0" smtClean="0"/>
              <a:t>?” – warsztaty;</a:t>
            </a:r>
          </a:p>
          <a:p>
            <a:r>
              <a:rPr lang="pl-PL" sz="2200" dirty="0" smtClean="0"/>
              <a:t>„Nowe i igraszki matematycznie”– warsztaty;</a:t>
            </a:r>
          </a:p>
          <a:p>
            <a:r>
              <a:rPr lang="pl-PL" sz="2200" dirty="0" smtClean="0"/>
              <a:t>„Zabawy </a:t>
            </a:r>
            <a:r>
              <a:rPr lang="pl-PL" sz="2200" dirty="0"/>
              <a:t>ułatwiające naukę </a:t>
            </a:r>
            <a:r>
              <a:rPr lang="pl-PL" sz="2200" dirty="0" smtClean="0"/>
              <a:t>ortografii” – warsztaty;</a:t>
            </a:r>
          </a:p>
          <a:p>
            <a:r>
              <a:rPr lang="pl-PL" sz="2200" dirty="0" smtClean="0"/>
              <a:t>„Lekcje </a:t>
            </a:r>
            <a:r>
              <a:rPr lang="pl-PL" sz="2200" dirty="0"/>
              <a:t>prowadzone metodą stacji – atrakcyjne </a:t>
            </a:r>
            <a:r>
              <a:rPr lang="pl-PL" sz="2200" dirty="0" smtClean="0"/>
              <a:t>zajęcia” – warsztaty/szkolenie rady pedagogicznej; </a:t>
            </a:r>
          </a:p>
          <a:p>
            <a:r>
              <a:rPr lang="pl-PL" sz="2200" dirty="0" smtClean="0"/>
              <a:t>„Oceniamy </a:t>
            </a:r>
            <a:r>
              <a:rPr lang="pl-PL" sz="2200" dirty="0"/>
              <a:t>i </a:t>
            </a:r>
            <a:r>
              <a:rPr lang="pl-PL" sz="2200" dirty="0" smtClean="0"/>
              <a:t>wzmacniamy” – warsztaty/szkolenie rady pedagogicznej;</a:t>
            </a:r>
          </a:p>
          <a:p>
            <a:r>
              <a:rPr lang="pl-PL" sz="2200" dirty="0" smtClean="0"/>
              <a:t>„Jak poprawnie prowadzić obserwację pedagogiczną”– warsztaty/szkolenie rady pedagogicznej;</a:t>
            </a:r>
          </a:p>
          <a:p>
            <a:r>
              <a:rPr lang="pl-PL" sz="2200" dirty="0" smtClean="0"/>
              <a:t>„Pomoc psychologiczno</a:t>
            </a:r>
            <a:r>
              <a:rPr lang="pl-PL" sz="2200" dirty="0"/>
              <a:t>-</a:t>
            </a:r>
            <a:r>
              <a:rPr lang="pl-PL" sz="2200" dirty="0" smtClean="0"/>
              <a:t>pedagogiczna </a:t>
            </a:r>
            <a:r>
              <a:rPr lang="pl-PL" sz="2200" dirty="0"/>
              <a:t>i jej dokumentowanie na pierwszym etapie </a:t>
            </a:r>
            <a:r>
              <a:rPr lang="pl-PL" sz="2200" dirty="0" smtClean="0"/>
              <a:t>kształcenia” – warsztaty/szkolenie rady pedagogicznej;</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25</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Tree>
    <p:extLst>
      <p:ext uri="{BB962C8B-B14F-4D97-AF65-F5344CB8AC3E}">
        <p14:creationId xmlns:p14="http://schemas.microsoft.com/office/powerpoint/2010/main" val="1276132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Oferta szkoleniowa</a:t>
            </a:r>
            <a:endParaRPr lang="pl-PL" dirty="0"/>
          </a:p>
        </p:txBody>
      </p:sp>
      <p:sp>
        <p:nvSpPr>
          <p:cNvPr id="3" name="Symbol zastępczy zawartości 2"/>
          <p:cNvSpPr>
            <a:spLocks noGrp="1"/>
          </p:cNvSpPr>
          <p:nvPr>
            <p:ph idx="1"/>
          </p:nvPr>
        </p:nvSpPr>
        <p:spPr>
          <a:xfrm>
            <a:off x="899592" y="1423321"/>
            <a:ext cx="7488832" cy="4525963"/>
          </a:xfrm>
        </p:spPr>
        <p:txBody>
          <a:bodyPr/>
          <a:lstStyle/>
          <a:p>
            <a:r>
              <a:rPr lang="pl-PL" sz="2200" b="1" dirty="0"/>
              <a:t>Sieć współpracy i samokształcenia dla nauczycieli edukacji wczesnoszkolnej;</a:t>
            </a:r>
          </a:p>
          <a:p>
            <a:r>
              <a:rPr lang="pl-PL" sz="2200" dirty="0"/>
              <a:t>„Wzmacniamy koncentrację uwagi i aktywizujemy uczniów klas młodszych do pracy” – konferencja (marzec).</a:t>
            </a:r>
          </a:p>
          <a:p>
            <a:r>
              <a:rPr lang="pl-PL" sz="2200" dirty="0" smtClean="0"/>
              <a:t>„Innowacje pedagogiczne w świetle uwarunkowań prawnych” – szkolenie;</a:t>
            </a:r>
          </a:p>
          <a:p>
            <a:r>
              <a:rPr lang="pl-PL" sz="2200" dirty="0" smtClean="0"/>
              <a:t>„Metoda projektu” – warsztaty;</a:t>
            </a:r>
          </a:p>
          <a:p>
            <a:r>
              <a:rPr lang="pl-PL" sz="2200" dirty="0" smtClean="0"/>
              <a:t>„Jak uczyć samodzielności myślenia, zabawy aktywizujące” – warsztaty;</a:t>
            </a:r>
          </a:p>
          <a:p>
            <a:r>
              <a:rPr lang="pl-PL" sz="2200" b="1" dirty="0" smtClean="0"/>
              <a:t>„E-kompetencje nauczyciela – skuteczne kształcenie na odległość” – projekt grantowy.</a:t>
            </a:r>
            <a:endParaRPr lang="pl-PL" sz="2200" b="1"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26</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Tree>
    <p:extLst>
      <p:ext uri="{BB962C8B-B14F-4D97-AF65-F5344CB8AC3E}">
        <p14:creationId xmlns:p14="http://schemas.microsoft.com/office/powerpoint/2010/main" val="1129896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980728"/>
            <a:ext cx="7973977" cy="1944216"/>
          </a:xfrm>
        </p:spPr>
        <p:txBody>
          <a:bodyPr/>
          <a:lstStyle/>
          <a:p>
            <a:r>
              <a:rPr lang="pl-PL" sz="4400" b="1" dirty="0" smtClean="0">
                <a:latin typeface="Times New Roman" panose="02020603050405020304" pitchFamily="18" charset="0"/>
                <a:cs typeface="Times New Roman" panose="02020603050405020304" pitchFamily="18" charset="0"/>
              </a:rPr>
              <a:t/>
            </a:r>
            <a:br>
              <a:rPr lang="pl-PL" sz="4400" b="1" dirty="0" smtClean="0">
                <a:latin typeface="Times New Roman" panose="02020603050405020304" pitchFamily="18" charset="0"/>
                <a:cs typeface="Times New Roman" panose="02020603050405020304" pitchFamily="18" charset="0"/>
              </a:rPr>
            </a:br>
            <a:r>
              <a:rPr lang="pl-PL" sz="4400" b="1" dirty="0" smtClean="0">
                <a:latin typeface="+mn-lt"/>
                <a:cs typeface="Times New Roman" panose="02020603050405020304" pitchFamily="18" charset="0"/>
              </a:rPr>
              <a:t>Dziękuję za uwagę</a:t>
            </a:r>
            <a:endParaRPr lang="pl-PL" sz="4400" b="1" dirty="0">
              <a:latin typeface="+mn-lt"/>
              <a:cs typeface="Times New Roman" panose="02020603050405020304" pitchFamily="18" charset="0"/>
            </a:endParaRPr>
          </a:p>
        </p:txBody>
      </p:sp>
      <p:sp>
        <p:nvSpPr>
          <p:cNvPr id="3" name="Podtytuł 2"/>
          <p:cNvSpPr>
            <a:spLocks noGrp="1"/>
          </p:cNvSpPr>
          <p:nvPr>
            <p:ph type="subTitle" idx="1"/>
          </p:nvPr>
        </p:nvSpPr>
        <p:spPr>
          <a:xfrm>
            <a:off x="755576" y="1700808"/>
            <a:ext cx="8280920" cy="4536504"/>
          </a:xfrm>
        </p:spPr>
        <p:txBody>
          <a:bodyPr/>
          <a:lstStyle/>
          <a:p>
            <a:pPr algn="l"/>
            <a:endParaRPr lang="pl-PL" sz="2000" dirty="0" smtClean="0">
              <a:cs typeface="Times New Roman" panose="02020603050405020304" pitchFamily="18" charset="0"/>
            </a:endParaRPr>
          </a:p>
          <a:p>
            <a:pPr algn="l"/>
            <a:endParaRPr lang="pl-PL" sz="2000" dirty="0" smtClean="0">
              <a:cs typeface="Times New Roman" panose="02020603050405020304" pitchFamily="18" charset="0"/>
            </a:endParaRPr>
          </a:p>
          <a:p>
            <a:pPr algn="l"/>
            <a:endParaRPr lang="pl-PL" sz="2000" dirty="0">
              <a:cs typeface="Times New Roman" panose="02020603050405020304" pitchFamily="18" charset="0"/>
            </a:endParaRPr>
          </a:p>
          <a:p>
            <a:pPr algn="l"/>
            <a:endParaRPr lang="pl-PL" sz="2000" dirty="0" smtClean="0">
              <a:cs typeface="Times New Roman" panose="02020603050405020304" pitchFamily="18" charset="0"/>
            </a:endParaRPr>
          </a:p>
          <a:p>
            <a:pPr algn="l"/>
            <a:endParaRPr lang="pl-PL" sz="2000" dirty="0">
              <a:cs typeface="Times New Roman" panose="02020603050405020304" pitchFamily="18" charset="0"/>
            </a:endParaRPr>
          </a:p>
          <a:p>
            <a:pPr algn="l"/>
            <a:endParaRPr lang="pl-PL" sz="2000" dirty="0" smtClean="0">
              <a:cs typeface="Times New Roman" panose="02020603050405020304" pitchFamily="18" charset="0"/>
            </a:endParaRPr>
          </a:p>
          <a:p>
            <a:pPr algn="l"/>
            <a:r>
              <a:rPr lang="pl-PL" sz="1800" b="1" dirty="0">
                <a:solidFill>
                  <a:srgbClr val="0000CC"/>
                </a:solidFill>
                <a:cs typeface="Times New Roman" panose="02020603050405020304" pitchFamily="18" charset="0"/>
              </a:rPr>
              <a:t>mgr Beata Standio</a:t>
            </a:r>
          </a:p>
          <a:p>
            <a:pPr algn="l"/>
            <a:endParaRPr lang="pl-PL" sz="1800" dirty="0">
              <a:solidFill>
                <a:srgbClr val="0000CC"/>
              </a:solidFill>
              <a:cs typeface="Times New Roman" panose="02020603050405020304" pitchFamily="18" charset="0"/>
            </a:endParaRPr>
          </a:p>
          <a:p>
            <a:pPr algn="l"/>
            <a:r>
              <a:rPr lang="pl-PL" sz="1800" dirty="0">
                <a:solidFill>
                  <a:srgbClr val="0000CC"/>
                </a:solidFill>
                <a:cs typeface="Times New Roman" panose="02020603050405020304" pitchFamily="18" charset="0"/>
              </a:rPr>
              <a:t>konsultantka od spraw </a:t>
            </a:r>
            <a:r>
              <a:rPr lang="pl-PL" sz="1800" dirty="0" smtClean="0">
                <a:solidFill>
                  <a:srgbClr val="0000CC"/>
                </a:solidFill>
                <a:cs typeface="Times New Roman" panose="02020603050405020304" pitchFamily="18" charset="0"/>
              </a:rPr>
              <a:t>edukacji wczesnoszkolnej</a:t>
            </a:r>
            <a:endParaRPr lang="pl-PL" sz="1800" dirty="0">
              <a:solidFill>
                <a:srgbClr val="0000CC"/>
              </a:solidFill>
              <a:cs typeface="Times New Roman" panose="02020603050405020304" pitchFamily="18" charset="0"/>
            </a:endParaRPr>
          </a:p>
          <a:p>
            <a:pPr algn="l"/>
            <a:r>
              <a:rPr lang="pl-PL" sz="1800" dirty="0">
                <a:solidFill>
                  <a:srgbClr val="0000CC"/>
                </a:solidFill>
                <a:cs typeface="Times New Roman" panose="02020603050405020304" pitchFamily="18" charset="0"/>
              </a:rPr>
              <a:t>t</a:t>
            </a:r>
            <a:r>
              <a:rPr lang="nb-NO" sz="1800" dirty="0">
                <a:solidFill>
                  <a:srgbClr val="0000CC"/>
                </a:solidFill>
                <a:cs typeface="Times New Roman" panose="02020603050405020304" pitchFamily="18" charset="0"/>
              </a:rPr>
              <a:t>elefon</a:t>
            </a:r>
            <a:r>
              <a:rPr lang="pl-PL" sz="1800" dirty="0">
                <a:solidFill>
                  <a:srgbClr val="0000CC"/>
                </a:solidFill>
                <a:cs typeface="Times New Roman" panose="02020603050405020304" pitchFamily="18" charset="0"/>
              </a:rPr>
              <a:t>:</a:t>
            </a:r>
            <a:r>
              <a:rPr lang="nb-NO" sz="1800" dirty="0">
                <a:solidFill>
                  <a:srgbClr val="0000CC"/>
                </a:solidFill>
                <a:cs typeface="Times New Roman" panose="02020603050405020304" pitchFamily="18" charset="0"/>
              </a:rPr>
              <a:t> 91 </a:t>
            </a:r>
            <a:r>
              <a:rPr lang="nb-NO" sz="1800" dirty="0" smtClean="0">
                <a:solidFill>
                  <a:srgbClr val="0000CC"/>
                </a:solidFill>
                <a:cs typeface="Times New Roman" panose="02020603050405020304" pitchFamily="18" charset="0"/>
              </a:rPr>
              <a:t>435</a:t>
            </a:r>
            <a:r>
              <a:rPr lang="pl-PL" sz="1800" dirty="0" smtClean="0">
                <a:solidFill>
                  <a:srgbClr val="0000CC"/>
                </a:solidFill>
                <a:cs typeface="Times New Roman" panose="02020603050405020304" pitchFamily="18" charset="0"/>
              </a:rPr>
              <a:t> </a:t>
            </a:r>
            <a:r>
              <a:rPr lang="nb-NO" sz="1800" dirty="0" smtClean="0">
                <a:solidFill>
                  <a:srgbClr val="0000CC"/>
                </a:solidFill>
                <a:cs typeface="Times New Roman" panose="02020603050405020304" pitchFamily="18" charset="0"/>
              </a:rPr>
              <a:t>06</a:t>
            </a:r>
            <a:r>
              <a:rPr lang="pl-PL" sz="1800" dirty="0" smtClean="0">
                <a:solidFill>
                  <a:srgbClr val="0000CC"/>
                </a:solidFill>
                <a:cs typeface="Times New Roman" panose="02020603050405020304" pitchFamily="18" charset="0"/>
              </a:rPr>
              <a:t> </a:t>
            </a:r>
            <a:r>
              <a:rPr lang="nb-NO" sz="1800" dirty="0" smtClean="0">
                <a:solidFill>
                  <a:srgbClr val="0000CC"/>
                </a:solidFill>
                <a:cs typeface="Times New Roman" panose="02020603050405020304" pitchFamily="18" charset="0"/>
              </a:rPr>
              <a:t>61</a:t>
            </a:r>
            <a:endParaRPr lang="pl-PL" sz="1800" dirty="0">
              <a:solidFill>
                <a:srgbClr val="0000CC"/>
              </a:solidFill>
              <a:cs typeface="Times New Roman" panose="02020603050405020304" pitchFamily="18" charset="0"/>
            </a:endParaRPr>
          </a:p>
          <a:p>
            <a:pPr algn="l"/>
            <a:r>
              <a:rPr lang="nb-NO" sz="1800" dirty="0">
                <a:solidFill>
                  <a:srgbClr val="0000CC"/>
                </a:solidFill>
                <a:cs typeface="Times New Roman" panose="02020603050405020304" pitchFamily="18" charset="0"/>
              </a:rPr>
              <a:t>e-mail: </a:t>
            </a:r>
            <a:r>
              <a:rPr lang="pl-PL" sz="1800" dirty="0" err="1">
                <a:solidFill>
                  <a:srgbClr val="0000CC"/>
                </a:solidFill>
                <a:cs typeface="Times New Roman" panose="02020603050405020304" pitchFamily="18" charset="0"/>
              </a:rPr>
              <a:t>bstandio</a:t>
            </a:r>
            <a:r>
              <a:rPr lang="nb-NO" sz="1800" dirty="0">
                <a:solidFill>
                  <a:srgbClr val="0000CC"/>
                </a:solidFill>
                <a:cs typeface="Times New Roman" panose="02020603050405020304" pitchFamily="18" charset="0"/>
              </a:rPr>
              <a:t>@zcdn.edu.pl</a:t>
            </a:r>
          </a:p>
          <a:p>
            <a:pPr algn="l"/>
            <a:r>
              <a:rPr lang="pl-PL" sz="1800" dirty="0" smtClean="0">
                <a:solidFill>
                  <a:srgbClr val="0000CC"/>
                </a:solidFill>
                <a:cs typeface="Times New Roman" panose="02020603050405020304" pitchFamily="18" charset="0"/>
              </a:rPr>
              <a:t>pokój </a:t>
            </a:r>
            <a:r>
              <a:rPr lang="pl-PL" sz="1800" dirty="0">
                <a:solidFill>
                  <a:srgbClr val="0000CC"/>
                </a:solidFill>
                <a:cs typeface="Times New Roman" panose="02020603050405020304" pitchFamily="18" charset="0"/>
              </a:rPr>
              <a:t>224 II piętro</a:t>
            </a:r>
          </a:p>
          <a:p>
            <a:pPr algn="l"/>
            <a:endParaRPr lang="pl-PL" dirty="0">
              <a:cs typeface="Times New Roman" panose="02020603050405020304" pitchFamily="18" charset="0"/>
            </a:endParaRPr>
          </a:p>
        </p:txBody>
      </p:sp>
    </p:spTree>
    <p:extLst>
      <p:ext uri="{BB962C8B-B14F-4D97-AF65-F5344CB8AC3E}">
        <p14:creationId xmlns:p14="http://schemas.microsoft.com/office/powerpoint/2010/main" val="3692048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268664"/>
            <a:ext cx="6480720" cy="747588"/>
          </a:xfrm>
        </p:spPr>
        <p:txBody>
          <a:bodyPr/>
          <a:lstStyle/>
          <a:p>
            <a:pPr algn="ctr"/>
            <a:r>
              <a:rPr lang="pl-PL" b="1" dirty="0">
                <a:latin typeface="+mn-lt"/>
                <a:cs typeface="Times New Roman" panose="02020603050405020304" pitchFamily="18" charset="0"/>
              </a:rPr>
              <a:t>Kierunki realizacji polityki oświatowej </a:t>
            </a:r>
            <a:r>
              <a:rPr lang="pl-PL" b="1" dirty="0" smtClean="0">
                <a:latin typeface="+mn-lt"/>
                <a:cs typeface="Times New Roman" panose="02020603050405020304" pitchFamily="18" charset="0"/>
              </a:rPr>
              <a:t>państwa</a:t>
            </a:r>
            <a:br>
              <a:rPr lang="pl-PL" b="1" dirty="0" smtClean="0">
                <a:latin typeface="+mn-lt"/>
                <a:cs typeface="Times New Roman" panose="02020603050405020304" pitchFamily="18" charset="0"/>
              </a:rPr>
            </a:br>
            <a:r>
              <a:rPr lang="pl-PL" b="1" dirty="0" smtClean="0">
                <a:latin typeface="+mn-lt"/>
                <a:cs typeface="Times New Roman" panose="02020603050405020304" pitchFamily="18" charset="0"/>
              </a:rPr>
              <a:t> </a:t>
            </a:r>
            <a:r>
              <a:rPr lang="pl-PL" b="1" dirty="0">
                <a:latin typeface="+mn-lt"/>
                <a:cs typeface="Times New Roman" panose="02020603050405020304" pitchFamily="18" charset="0"/>
              </a:rPr>
              <a:t>w roku szkolnym </a:t>
            </a:r>
            <a:r>
              <a:rPr lang="pl-PL" b="1" dirty="0" smtClean="0">
                <a:latin typeface="+mn-lt"/>
                <a:cs typeface="Times New Roman" panose="02020603050405020304" pitchFamily="18" charset="0"/>
              </a:rPr>
              <a:t>2021/2022</a:t>
            </a:r>
            <a:endParaRPr lang="pl-PL" b="1" dirty="0">
              <a:latin typeface="+mn-lt"/>
              <a:cs typeface="Times New Roman" panose="02020603050405020304" pitchFamily="18" charset="0"/>
            </a:endParaRPr>
          </a:p>
        </p:txBody>
      </p:sp>
      <p:sp>
        <p:nvSpPr>
          <p:cNvPr id="3" name="Symbol zastępczy zawartości 2"/>
          <p:cNvSpPr>
            <a:spLocks noGrp="1"/>
          </p:cNvSpPr>
          <p:nvPr>
            <p:ph idx="1"/>
          </p:nvPr>
        </p:nvSpPr>
        <p:spPr>
          <a:xfrm>
            <a:off x="899592" y="1268759"/>
            <a:ext cx="7848872" cy="4680525"/>
          </a:xfrm>
        </p:spPr>
        <p:txBody>
          <a:bodyPr/>
          <a:lstStyle/>
          <a:p>
            <a:pPr fontAlgn="base">
              <a:lnSpc>
                <a:spcPct val="150000"/>
              </a:lnSpc>
            </a:pPr>
            <a:endParaRPr lang="pl-PL" dirty="0" smtClean="0"/>
          </a:p>
          <a:p>
            <a:pPr fontAlgn="base">
              <a:lnSpc>
                <a:spcPct val="150000"/>
              </a:lnSpc>
            </a:pPr>
            <a:r>
              <a:rPr lang="pl-PL" sz="2200" dirty="0" smtClean="0"/>
              <a:t>Wspomaganie </a:t>
            </a:r>
            <a:r>
              <a:rPr lang="pl-PL" sz="2200" dirty="0"/>
              <a:t>przez szkołę wychowawczej roli rodziny, m.in. przez właściwą organizację zajęć edukacyjnych wychowanie do życia w rodzinie oraz realizację zadań programu </a:t>
            </a:r>
            <a:r>
              <a:rPr lang="pl-PL" sz="2200" dirty="0" smtClean="0"/>
              <a:t>wychowawczo-</a:t>
            </a:r>
            <a:br>
              <a:rPr lang="pl-PL" sz="2200" dirty="0" smtClean="0"/>
            </a:br>
            <a:r>
              <a:rPr lang="pl-PL" sz="2200" dirty="0" smtClean="0"/>
              <a:t>-profilaktycznego.</a:t>
            </a:r>
            <a:endParaRPr lang="pl-PL" sz="2200" dirty="0"/>
          </a:p>
          <a:p>
            <a:pPr fontAlgn="base">
              <a:lnSpc>
                <a:spcPct val="150000"/>
              </a:lnSpc>
            </a:pPr>
            <a:r>
              <a:rPr lang="pl-PL" sz="2200" dirty="0"/>
              <a:t>Wychowanie do wrażliwości na prawdę i dobro. Kształtowanie właściwych postaw szlachetności, zaangażowania społecznego </a:t>
            </a:r>
            <a:r>
              <a:rPr lang="pl-PL" sz="2200" dirty="0" smtClean="0"/>
              <a:t/>
            </a:r>
            <a:br>
              <a:rPr lang="pl-PL" sz="2200" dirty="0" smtClean="0"/>
            </a:br>
            <a:r>
              <a:rPr lang="pl-PL" sz="2200" dirty="0" smtClean="0"/>
              <a:t>i </a:t>
            </a:r>
            <a:r>
              <a:rPr lang="pl-PL" sz="2200" dirty="0"/>
              <a:t>dbałości o zdrowie</a:t>
            </a:r>
            <a:r>
              <a:rPr lang="pl-PL" sz="2200" dirty="0" smtClean="0"/>
              <a:t>.</a:t>
            </a:r>
            <a:endParaRPr lang="pl-PL" sz="2200"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3</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pic>
        <p:nvPicPr>
          <p:cNvPr id="7" name="Obraz 6"/>
          <p:cNvPicPr/>
          <p:nvPr/>
        </p:nvPicPr>
        <p:blipFill rotWithShape="1">
          <a:blip r:embed="rId2"/>
          <a:srcRect l="5291" t="24103" r="12809" b="23966"/>
          <a:stretch/>
        </p:blipFill>
        <p:spPr bwMode="auto">
          <a:xfrm>
            <a:off x="3259512" y="1111017"/>
            <a:ext cx="192405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993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Zapis w podstawie programowej</a:t>
            </a:r>
            <a:endParaRPr lang="pl-PL" b="1" dirty="0"/>
          </a:p>
        </p:txBody>
      </p:sp>
      <p:sp>
        <p:nvSpPr>
          <p:cNvPr id="3" name="Symbol zastępczy zawartości 2"/>
          <p:cNvSpPr>
            <a:spLocks noGrp="1"/>
          </p:cNvSpPr>
          <p:nvPr>
            <p:ph idx="1"/>
          </p:nvPr>
        </p:nvSpPr>
        <p:spPr>
          <a:xfrm>
            <a:off x="899592" y="1268761"/>
            <a:ext cx="8136904" cy="4680524"/>
          </a:xfrm>
        </p:spPr>
        <p:txBody>
          <a:bodyPr/>
          <a:lstStyle/>
          <a:p>
            <a:pPr>
              <a:lnSpc>
                <a:spcPct val="150000"/>
              </a:lnSpc>
            </a:pPr>
            <a:r>
              <a:rPr lang="pl-PL" sz="2200" b="1" dirty="0"/>
              <a:t>Celem edukacji wczesnoszkolnej </a:t>
            </a:r>
            <a:r>
              <a:rPr lang="pl-PL" sz="2200" dirty="0"/>
              <a:t>jest wspieranie całościowego rozwoju dziecka. Proces wychowania </a:t>
            </a:r>
            <a:r>
              <a:rPr lang="pl-PL" sz="2200" dirty="0" smtClean="0"/>
              <a:t>i </a:t>
            </a:r>
            <a:r>
              <a:rPr lang="pl-PL" sz="2200" dirty="0"/>
              <a:t>kształcenia prowadzony </a:t>
            </a:r>
            <a:r>
              <a:rPr lang="pl-PL" sz="2200" dirty="0" smtClean="0"/>
              <a:t/>
            </a:r>
            <a:br>
              <a:rPr lang="pl-PL" sz="2200" dirty="0" smtClean="0"/>
            </a:br>
            <a:r>
              <a:rPr lang="pl-PL" sz="2200" dirty="0" smtClean="0"/>
              <a:t>w </a:t>
            </a:r>
            <a:r>
              <a:rPr lang="pl-PL" sz="2200" dirty="0"/>
              <a:t>klasach I–III szkoły podstawowej umożliwia dziecku odkrywanie własnych możliwości, sensu działania oraz </a:t>
            </a:r>
            <a:r>
              <a:rPr lang="pl-PL" sz="2200" b="1" dirty="0"/>
              <a:t>gromadzenie doświadczeń na drodze prowadzącej do prawdy, dobra </a:t>
            </a:r>
            <a:r>
              <a:rPr lang="pl-PL" sz="2200" b="1" dirty="0" smtClean="0"/>
              <a:t>i </a:t>
            </a:r>
            <a:r>
              <a:rPr lang="pl-PL" sz="2200" b="1" dirty="0"/>
              <a:t>piękna</a:t>
            </a:r>
            <a:r>
              <a:rPr lang="pl-PL" sz="2200" dirty="0"/>
              <a:t>. </a:t>
            </a:r>
            <a:r>
              <a:rPr lang="pl-PL" sz="2200" dirty="0" smtClean="0"/>
              <a:t/>
            </a:r>
            <a:br>
              <a:rPr lang="pl-PL" sz="2200" dirty="0" smtClean="0"/>
            </a:br>
            <a:r>
              <a:rPr lang="pl-PL" sz="2200" dirty="0" smtClean="0"/>
              <a:t>Edukacja </a:t>
            </a:r>
            <a:r>
              <a:rPr lang="pl-PL" sz="2200" dirty="0"/>
              <a:t>na tym etapie jest ukierunkowana na zaspokojenie naturalnych potrzeb rozwojowych ucznia. </a:t>
            </a:r>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4</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Tree>
    <p:extLst>
      <p:ext uri="{BB962C8B-B14F-4D97-AF65-F5344CB8AC3E}">
        <p14:creationId xmlns:p14="http://schemas.microsoft.com/office/powerpoint/2010/main" val="27314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74638"/>
            <a:ext cx="7128792" cy="634082"/>
          </a:xfrm>
        </p:spPr>
        <p:txBody>
          <a:bodyPr/>
          <a:lstStyle/>
          <a:p>
            <a:pPr algn="ctr"/>
            <a:r>
              <a:rPr lang="pl-PL" b="1" dirty="0">
                <a:latin typeface="+mn-lt"/>
                <a:cs typeface="Times New Roman" panose="02020603050405020304" pitchFamily="18" charset="0"/>
              </a:rPr>
              <a:t>Kierunki realizacji polityki oświatowej państwa </a:t>
            </a:r>
            <a:r>
              <a:rPr lang="pl-PL" b="1" dirty="0" smtClean="0">
                <a:latin typeface="+mn-lt"/>
                <a:cs typeface="Times New Roman" panose="02020603050405020304" pitchFamily="18" charset="0"/>
              </a:rPr>
              <a:t/>
            </a:r>
            <a:br>
              <a:rPr lang="pl-PL" b="1" dirty="0" smtClean="0">
                <a:latin typeface="+mn-lt"/>
                <a:cs typeface="Times New Roman" panose="02020603050405020304" pitchFamily="18" charset="0"/>
              </a:rPr>
            </a:br>
            <a:r>
              <a:rPr lang="pl-PL" b="1" dirty="0" smtClean="0">
                <a:latin typeface="+mn-lt"/>
                <a:cs typeface="Times New Roman" panose="02020603050405020304" pitchFamily="18" charset="0"/>
              </a:rPr>
              <a:t>w </a:t>
            </a:r>
            <a:r>
              <a:rPr lang="pl-PL" b="1" dirty="0">
                <a:latin typeface="+mn-lt"/>
                <a:cs typeface="Times New Roman" panose="02020603050405020304" pitchFamily="18" charset="0"/>
              </a:rPr>
              <a:t>roku szkolnym 2021/2022</a:t>
            </a:r>
            <a:endParaRPr lang="pl-PL" dirty="0">
              <a:latin typeface="+mn-lt"/>
            </a:endParaRPr>
          </a:p>
        </p:txBody>
      </p:sp>
      <p:sp>
        <p:nvSpPr>
          <p:cNvPr id="3" name="Symbol zastępczy zawartości 2"/>
          <p:cNvSpPr>
            <a:spLocks noGrp="1"/>
          </p:cNvSpPr>
          <p:nvPr>
            <p:ph idx="1"/>
          </p:nvPr>
        </p:nvSpPr>
        <p:spPr>
          <a:xfrm>
            <a:off x="899592" y="1340767"/>
            <a:ext cx="7848872" cy="4608517"/>
          </a:xfrm>
        </p:spPr>
        <p:txBody>
          <a:bodyPr/>
          <a:lstStyle/>
          <a:p>
            <a:pPr marL="0" indent="0" fontAlgn="base">
              <a:lnSpc>
                <a:spcPct val="150000"/>
              </a:lnSpc>
              <a:buNone/>
            </a:pPr>
            <a:endParaRPr lang="pl-PL" dirty="0" smtClean="0"/>
          </a:p>
          <a:p>
            <a:pPr fontAlgn="base">
              <a:lnSpc>
                <a:spcPct val="150000"/>
              </a:lnSpc>
            </a:pPr>
            <a:r>
              <a:rPr lang="pl-PL" sz="2200" dirty="0" smtClean="0"/>
              <a:t>Działanie </a:t>
            </a:r>
            <a:r>
              <a:rPr lang="pl-PL" sz="2200" dirty="0"/>
              <a:t>na rzecz szerszego udostępnienia kanonu edukacji klasycznej, wprowadzenia w dziedzictwo cywilizacyjne Europy, edukacji patriotycznej, nauczania historii oraz poznawania polskiej kultury, w tym osiągnięć duchowych </a:t>
            </a:r>
            <a:r>
              <a:rPr lang="pl-PL" sz="2200" dirty="0" smtClean="0"/>
              <a:t/>
            </a:r>
            <a:br>
              <a:rPr lang="pl-PL" sz="2200" dirty="0" smtClean="0"/>
            </a:br>
            <a:r>
              <a:rPr lang="pl-PL" sz="2200" dirty="0" smtClean="0"/>
              <a:t>i </a:t>
            </a:r>
            <a:r>
              <a:rPr lang="pl-PL" sz="2200" dirty="0"/>
              <a:t>materialnych. Szersze i przemyślane wykorzystanie w tym względzie m.in. wycieczek edukacyjnych</a:t>
            </a:r>
            <a:r>
              <a:rPr lang="pl-PL" sz="2200" dirty="0" smtClean="0"/>
              <a:t>.</a:t>
            </a:r>
            <a:endParaRPr lang="pl-PL" sz="2200"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5</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pic>
        <p:nvPicPr>
          <p:cNvPr id="6" name="Obraz 5"/>
          <p:cNvPicPr/>
          <p:nvPr/>
        </p:nvPicPr>
        <p:blipFill rotWithShape="1">
          <a:blip r:embed="rId2"/>
          <a:srcRect l="5291" t="24103" r="12809" b="23966"/>
          <a:stretch/>
        </p:blipFill>
        <p:spPr bwMode="auto">
          <a:xfrm>
            <a:off x="3563888" y="1124744"/>
            <a:ext cx="192405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5890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Pilotaż przedsięwzięcia </a:t>
            </a:r>
            <a:r>
              <a:rPr lang="pl-PL" b="1" dirty="0" err="1" smtClean="0"/>
              <a:t>MEiN</a:t>
            </a:r>
            <a:r>
              <a:rPr lang="pl-PL" b="1" dirty="0" smtClean="0"/>
              <a:t>-u</a:t>
            </a:r>
            <a:endParaRPr lang="pl-PL" b="1" dirty="0"/>
          </a:p>
        </p:txBody>
      </p:sp>
      <p:sp>
        <p:nvSpPr>
          <p:cNvPr id="3" name="Symbol zastępczy zawartości 2"/>
          <p:cNvSpPr>
            <a:spLocks noGrp="1"/>
          </p:cNvSpPr>
          <p:nvPr>
            <p:ph idx="1"/>
          </p:nvPr>
        </p:nvSpPr>
        <p:spPr>
          <a:xfrm>
            <a:off x="899592" y="1340769"/>
            <a:ext cx="7715200" cy="4608516"/>
          </a:xfrm>
        </p:spPr>
        <p:txBody>
          <a:bodyPr/>
          <a:lstStyle/>
          <a:p>
            <a:pPr marL="0" indent="0">
              <a:buNone/>
            </a:pPr>
            <a:r>
              <a:rPr lang="pl-PL" b="1" dirty="0"/>
              <a:t>Poznaj Polskę – pilotażowe przedsięwzięcie </a:t>
            </a:r>
            <a:r>
              <a:rPr lang="pl-PL" b="1" dirty="0" err="1" smtClean="0"/>
              <a:t>MEiN</a:t>
            </a:r>
            <a:r>
              <a:rPr lang="pl-PL" b="1" dirty="0" smtClean="0"/>
              <a:t>-u</a:t>
            </a:r>
          </a:p>
          <a:p>
            <a:pPr marL="0" indent="0">
              <a:buNone/>
            </a:pPr>
            <a:endParaRPr lang="pl-PL" b="1" dirty="0" smtClean="0"/>
          </a:p>
          <a:p>
            <a:pPr marL="0" indent="0" fontAlgn="base">
              <a:buNone/>
            </a:pPr>
            <a:r>
              <a:rPr lang="pl-PL" dirty="0"/>
              <a:t>Wycieczki będą realizowane w ramach 4 obszarów edukacyjnych:</a:t>
            </a:r>
          </a:p>
          <a:p>
            <a:pPr fontAlgn="base"/>
            <a:r>
              <a:rPr lang="pl-PL" dirty="0"/>
              <a:t>Śladami Polskiego Państwa </a:t>
            </a:r>
            <a:r>
              <a:rPr lang="pl-PL" dirty="0" smtClean="0"/>
              <a:t>Podziemnego;</a:t>
            </a:r>
            <a:endParaRPr lang="pl-PL" dirty="0"/>
          </a:p>
          <a:p>
            <a:pPr fontAlgn="base"/>
            <a:r>
              <a:rPr lang="pl-PL" dirty="0"/>
              <a:t>Śladami Kardynała Stefana </a:t>
            </a:r>
            <a:r>
              <a:rPr lang="pl-PL" dirty="0" smtClean="0"/>
              <a:t>Wyszyńskiego;</a:t>
            </a:r>
            <a:endParaRPr lang="pl-PL" dirty="0"/>
          </a:p>
          <a:p>
            <a:pPr fontAlgn="base"/>
            <a:r>
              <a:rPr lang="pl-PL" dirty="0"/>
              <a:t>Kultura i dziedzictwo </a:t>
            </a:r>
            <a:r>
              <a:rPr lang="pl-PL" dirty="0" smtClean="0"/>
              <a:t>narodowe;</a:t>
            </a:r>
            <a:endParaRPr lang="pl-PL" dirty="0"/>
          </a:p>
          <a:p>
            <a:pPr fontAlgn="base"/>
            <a:r>
              <a:rPr lang="pl-PL" dirty="0"/>
              <a:t>Największe osiągnięcia polskiej nauki.</a:t>
            </a:r>
          </a:p>
          <a:p>
            <a:pPr marL="0" indent="0">
              <a:buNone/>
            </a:pPr>
            <a:r>
              <a:rPr lang="pl-PL" b="1" dirty="0"/>
              <a:t/>
            </a:r>
            <a:br>
              <a:rPr lang="pl-PL" b="1" dirty="0"/>
            </a:br>
            <a:r>
              <a:rPr lang="pl-PL" b="1" dirty="0"/>
              <a:t/>
            </a:r>
            <a:br>
              <a:rPr lang="pl-PL" b="1" dirty="0"/>
            </a:br>
            <a:endParaRPr lang="pl-PL" b="1"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6</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Tree>
    <p:extLst>
      <p:ext uri="{BB962C8B-B14F-4D97-AF65-F5344CB8AC3E}">
        <p14:creationId xmlns:p14="http://schemas.microsoft.com/office/powerpoint/2010/main" val="3926791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74638"/>
            <a:ext cx="6624736" cy="634082"/>
          </a:xfrm>
        </p:spPr>
        <p:txBody>
          <a:bodyPr/>
          <a:lstStyle/>
          <a:p>
            <a:pPr algn="ctr"/>
            <a:r>
              <a:rPr lang="pl-PL" b="1" dirty="0">
                <a:latin typeface="+mn-lt"/>
                <a:cs typeface="Times New Roman" panose="02020603050405020304" pitchFamily="18" charset="0"/>
              </a:rPr>
              <a:t>Kierunki realizacji polityki oświatowej państwa </a:t>
            </a:r>
            <a:r>
              <a:rPr lang="pl-PL" b="1" dirty="0" smtClean="0">
                <a:latin typeface="+mn-lt"/>
                <a:cs typeface="Times New Roman" panose="02020603050405020304" pitchFamily="18" charset="0"/>
              </a:rPr>
              <a:t/>
            </a:r>
            <a:br>
              <a:rPr lang="pl-PL" b="1" dirty="0" smtClean="0">
                <a:latin typeface="+mn-lt"/>
                <a:cs typeface="Times New Roman" panose="02020603050405020304" pitchFamily="18" charset="0"/>
              </a:rPr>
            </a:br>
            <a:r>
              <a:rPr lang="pl-PL" b="1" dirty="0" smtClean="0">
                <a:latin typeface="+mn-lt"/>
                <a:cs typeface="Times New Roman" panose="02020603050405020304" pitchFamily="18" charset="0"/>
              </a:rPr>
              <a:t>w </a:t>
            </a:r>
            <a:r>
              <a:rPr lang="pl-PL" b="1" dirty="0">
                <a:latin typeface="+mn-lt"/>
                <a:cs typeface="Times New Roman" panose="02020603050405020304" pitchFamily="18" charset="0"/>
              </a:rPr>
              <a:t>roku szkolnym 2021/2022</a:t>
            </a:r>
            <a:endParaRPr lang="pl-PL" dirty="0">
              <a:latin typeface="+mn-lt"/>
            </a:endParaRPr>
          </a:p>
        </p:txBody>
      </p:sp>
      <p:sp>
        <p:nvSpPr>
          <p:cNvPr id="3" name="Symbol zastępczy zawartości 2"/>
          <p:cNvSpPr>
            <a:spLocks noGrp="1"/>
          </p:cNvSpPr>
          <p:nvPr>
            <p:ph idx="1"/>
          </p:nvPr>
        </p:nvSpPr>
        <p:spPr>
          <a:xfrm>
            <a:off x="683568" y="1916832"/>
            <a:ext cx="8280920" cy="3812849"/>
          </a:xfrm>
        </p:spPr>
        <p:txBody>
          <a:bodyPr/>
          <a:lstStyle/>
          <a:p>
            <a:pPr fontAlgn="base">
              <a:lnSpc>
                <a:spcPct val="150000"/>
              </a:lnSpc>
            </a:pPr>
            <a:r>
              <a:rPr lang="pl-PL" sz="2100" dirty="0" smtClean="0"/>
              <a:t>Podnoszenie </a:t>
            </a:r>
            <a:r>
              <a:rPr lang="pl-PL" sz="2100" dirty="0"/>
              <a:t>jakości edukacji poprzez działania uwzględniające zróżnicowane potrzeby rozwojowe i edukacyjne wszystkich uczniów, zapewnienie wsparcia psychologiczno-pedagogicznego, szczególnie </a:t>
            </a:r>
            <a:r>
              <a:rPr lang="pl-PL" sz="2100" dirty="0" smtClean="0"/>
              <a:t/>
            </a:r>
            <a:br>
              <a:rPr lang="pl-PL" sz="2100" dirty="0" smtClean="0"/>
            </a:br>
            <a:r>
              <a:rPr lang="pl-PL" sz="2100" dirty="0" smtClean="0"/>
              <a:t>w </a:t>
            </a:r>
            <a:r>
              <a:rPr lang="pl-PL" sz="2100" dirty="0"/>
              <a:t>sytuacji kryzysowej wywołanej pandemią COVID-19 w celu zapewnienia dodatkowej opieki </a:t>
            </a:r>
            <a:r>
              <a:rPr lang="pl-PL" sz="2100" dirty="0" smtClean="0"/>
              <a:t>i </a:t>
            </a:r>
            <a:r>
              <a:rPr lang="pl-PL" sz="2100" dirty="0"/>
              <a:t>pomocy, wzmacniającej pozytywny klimat szkoły oraz poczucie bezpieczeństwa. Roztropne korzystanie </a:t>
            </a:r>
            <a:r>
              <a:rPr lang="pl-PL" sz="2100" dirty="0" smtClean="0"/>
              <a:t/>
            </a:r>
            <a:br>
              <a:rPr lang="pl-PL" sz="2100" dirty="0" smtClean="0"/>
            </a:br>
            <a:r>
              <a:rPr lang="pl-PL" sz="2100" dirty="0" smtClean="0"/>
              <a:t>w </a:t>
            </a:r>
            <a:r>
              <a:rPr lang="pl-PL" sz="2100" dirty="0"/>
              <a:t>procesie kształcenia </a:t>
            </a:r>
            <a:r>
              <a:rPr lang="pl-PL" sz="2100" dirty="0" smtClean="0"/>
              <a:t>z </a:t>
            </a:r>
            <a:r>
              <a:rPr lang="pl-PL" sz="2100" dirty="0"/>
              <a:t>narzędzi i zasobów cyfrowych oraz metod kształcenia wykorzystujących technologie </a:t>
            </a:r>
            <a:r>
              <a:rPr lang="pl-PL" sz="2100" dirty="0" smtClean="0"/>
              <a:t>informacyjno-komunikacyjne.</a:t>
            </a:r>
            <a:endParaRPr lang="pl-PL" sz="2100"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7</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pic>
        <p:nvPicPr>
          <p:cNvPr id="6" name="Obraz 5"/>
          <p:cNvPicPr/>
          <p:nvPr/>
        </p:nvPicPr>
        <p:blipFill rotWithShape="1">
          <a:blip r:embed="rId2"/>
          <a:srcRect l="5291" t="24103" r="12809" b="23966"/>
          <a:stretch/>
        </p:blipFill>
        <p:spPr bwMode="auto">
          <a:xfrm>
            <a:off x="3229008" y="1124744"/>
            <a:ext cx="1924050" cy="6698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4762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latin typeface="+mn-lt"/>
                <a:ea typeface="Andale Sans UI" pitchFamily="2"/>
                <a:cs typeface="Tahoma" pitchFamily="2"/>
              </a:rPr>
              <a:t>Zwiększenie liczby godzin na </a:t>
            </a:r>
            <a:r>
              <a:rPr lang="pl-PL" b="1" dirty="0" smtClean="0">
                <a:latin typeface="+mn-lt"/>
                <a:ea typeface="Andale Sans UI" pitchFamily="2"/>
                <a:cs typeface="Tahoma" pitchFamily="2"/>
              </a:rPr>
              <a:t>zajęcia wspomagające </a:t>
            </a:r>
            <a:endParaRPr lang="pl-PL" b="1" dirty="0">
              <a:latin typeface="+mn-lt"/>
            </a:endParaRPr>
          </a:p>
        </p:txBody>
      </p:sp>
      <p:sp>
        <p:nvSpPr>
          <p:cNvPr id="3" name="Symbol zastępczy zawartości 2"/>
          <p:cNvSpPr>
            <a:spLocks noGrp="1"/>
          </p:cNvSpPr>
          <p:nvPr>
            <p:ph idx="1"/>
          </p:nvPr>
        </p:nvSpPr>
        <p:spPr>
          <a:xfrm>
            <a:off x="899592" y="1628800"/>
            <a:ext cx="7920880" cy="4320484"/>
          </a:xfrm>
        </p:spPr>
        <p:txBody>
          <a:bodyPr/>
          <a:lstStyle/>
          <a:p>
            <a:pPr fontAlgn="base"/>
            <a:r>
              <a:rPr lang="pl-PL" sz="2200" dirty="0" smtClean="0"/>
              <a:t>Przepisy </a:t>
            </a:r>
            <a:r>
              <a:rPr lang="pl-PL" sz="2200" dirty="0"/>
              <a:t>rozporządzenia Ministra Edukacji i Nauki z dnia 28 maja 2021 r. (Dz. U. poz. </a:t>
            </a:r>
            <a:r>
              <a:rPr lang="pl-PL" sz="2200" dirty="0" smtClean="0"/>
              <a:t>983) zmieniającego</a:t>
            </a:r>
            <a:r>
              <a:rPr lang="pl-PL" sz="2200" dirty="0"/>
              <a:t> </a:t>
            </a:r>
            <a:r>
              <a:rPr lang="pl-PL" sz="2200" b="1" dirty="0"/>
              <a:t>rozporządzenie w sprawie szczególnych rozwiązań w okresie czasowego ograniczenia funkcjonowania jednostek systemu oświaty </a:t>
            </a:r>
            <a:r>
              <a:rPr lang="pl-PL" sz="2200" b="1" dirty="0" smtClean="0"/>
              <a:t/>
            </a:r>
            <a:br>
              <a:rPr lang="pl-PL" sz="2200" b="1" dirty="0" smtClean="0"/>
            </a:br>
            <a:r>
              <a:rPr lang="pl-PL" sz="2200" b="1" dirty="0" smtClean="0"/>
              <a:t>w </a:t>
            </a:r>
            <a:r>
              <a:rPr lang="pl-PL" sz="2200" b="1" dirty="0"/>
              <a:t>związku z zapobieganiem, przeciwdziałaniem </a:t>
            </a:r>
            <a:r>
              <a:rPr lang="pl-PL" sz="2200" b="1" dirty="0" smtClean="0"/>
              <a:t/>
            </a:r>
            <a:br>
              <a:rPr lang="pl-PL" sz="2200" b="1" dirty="0" smtClean="0"/>
            </a:br>
            <a:r>
              <a:rPr lang="pl-PL" sz="2200" b="1" dirty="0" smtClean="0"/>
              <a:t>i </a:t>
            </a:r>
            <a:r>
              <a:rPr lang="pl-PL" sz="2200" b="1" dirty="0"/>
              <a:t>zwalczaniem </a:t>
            </a:r>
            <a:r>
              <a:rPr lang="pl-PL" sz="2200" b="1" dirty="0" smtClean="0"/>
              <a:t>COVID-19</a:t>
            </a:r>
            <a:r>
              <a:rPr lang="pl-PL" sz="2200" dirty="0" smtClean="0"/>
              <a:t> </a:t>
            </a:r>
            <a:r>
              <a:rPr lang="pl-PL" sz="2200" dirty="0"/>
              <a:t>pozwoliły szkołom </a:t>
            </a:r>
            <a:r>
              <a:rPr lang="pl-PL" sz="2200" dirty="0" smtClean="0"/>
              <a:t>ubiegać się</a:t>
            </a:r>
            <a:br>
              <a:rPr lang="pl-PL" sz="2200" dirty="0" smtClean="0"/>
            </a:br>
            <a:r>
              <a:rPr lang="pl-PL" sz="2200" dirty="0" smtClean="0"/>
              <a:t>o </a:t>
            </a:r>
            <a:r>
              <a:rPr lang="pl-PL" sz="2200" dirty="0"/>
              <a:t>środki finansowe na organizację zajęć wspomagających uczniów w opanowaniu i utrwaleniu wiadomości </a:t>
            </a:r>
            <a:r>
              <a:rPr lang="pl-PL" sz="2200" dirty="0" smtClean="0"/>
              <a:t/>
            </a:r>
            <a:br>
              <a:rPr lang="pl-PL" sz="2200" dirty="0" smtClean="0"/>
            </a:br>
            <a:r>
              <a:rPr lang="pl-PL" sz="2200" dirty="0" smtClean="0"/>
              <a:t>i </a:t>
            </a:r>
            <a:r>
              <a:rPr lang="pl-PL" sz="2200" dirty="0"/>
              <a:t>umiejętności z wybranych obowiązkowych zajęć edukacyjnych z zakresu kształcenia ogólnego.</a:t>
            </a:r>
          </a:p>
          <a:p>
            <a:pPr marL="0" lvl="0" indent="0" hangingPunct="0">
              <a:spcBef>
                <a:spcPts val="0"/>
              </a:spcBef>
              <a:buSzPct val="45000"/>
              <a:buFont typeface="StarSymbol"/>
              <a:buChar char=""/>
            </a:pPr>
            <a:r>
              <a:rPr lang="pl-PL" dirty="0">
                <a:latin typeface="Arial" pitchFamily="18"/>
                <a:ea typeface="Andale Sans UI" pitchFamily="2"/>
                <a:cs typeface="Tahoma" pitchFamily="2"/>
              </a:rPr>
              <a:t/>
            </a:r>
            <a:br>
              <a:rPr lang="pl-PL" dirty="0">
                <a:latin typeface="Arial" pitchFamily="18"/>
                <a:ea typeface="Andale Sans UI" pitchFamily="2"/>
                <a:cs typeface="Tahoma" pitchFamily="2"/>
              </a:rPr>
            </a:br>
            <a:r>
              <a:rPr lang="pl-PL" dirty="0">
                <a:latin typeface="Arial" pitchFamily="18"/>
                <a:ea typeface="Andale Sans UI" pitchFamily="2"/>
                <a:cs typeface="Tahoma" pitchFamily="2"/>
              </a:rPr>
              <a:t/>
            </a:r>
            <a:br>
              <a:rPr lang="pl-PL" dirty="0">
                <a:latin typeface="Arial" pitchFamily="18"/>
                <a:ea typeface="Andale Sans UI" pitchFamily="2"/>
                <a:cs typeface="Tahoma" pitchFamily="2"/>
              </a:rPr>
            </a:br>
            <a:endParaRPr lang="pl-PL" dirty="0">
              <a:latin typeface="Arial" pitchFamily="18"/>
              <a:ea typeface="Andale Sans UI" pitchFamily="2"/>
              <a:cs typeface="Tahoma" pitchFamily="2"/>
            </a:endParaRPr>
          </a:p>
          <a:p>
            <a:endParaRPr lang="pl-PL"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8</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Tree>
    <p:extLst>
      <p:ext uri="{BB962C8B-B14F-4D97-AF65-F5344CB8AC3E}">
        <p14:creationId xmlns:p14="http://schemas.microsoft.com/office/powerpoint/2010/main" val="191872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4" y="274638"/>
            <a:ext cx="6120678" cy="634082"/>
          </a:xfrm>
        </p:spPr>
        <p:txBody>
          <a:bodyPr/>
          <a:lstStyle/>
          <a:p>
            <a:r>
              <a:rPr lang="pl-PL" b="1" dirty="0" smtClean="0"/>
              <a:t>Bezpieczny powrót do szkół – wytyczne </a:t>
            </a:r>
            <a:br>
              <a:rPr lang="pl-PL" b="1" dirty="0" smtClean="0"/>
            </a:br>
            <a:r>
              <a:rPr lang="pl-PL" b="1" dirty="0" err="1" smtClean="0"/>
              <a:t>MEiN</a:t>
            </a:r>
            <a:r>
              <a:rPr lang="pl-PL" b="1" dirty="0" smtClean="0"/>
              <a:t>, MZ i GIS dla szkół i nauczycieli</a:t>
            </a:r>
            <a:endParaRPr lang="pl-PL" b="1" dirty="0"/>
          </a:p>
        </p:txBody>
      </p:sp>
      <p:sp>
        <p:nvSpPr>
          <p:cNvPr id="3" name="Symbol zastępczy zawartości 2"/>
          <p:cNvSpPr>
            <a:spLocks noGrp="1"/>
          </p:cNvSpPr>
          <p:nvPr>
            <p:ph idx="1"/>
          </p:nvPr>
        </p:nvSpPr>
        <p:spPr>
          <a:xfrm>
            <a:off x="683568" y="1052736"/>
            <a:ext cx="8280920" cy="5298636"/>
          </a:xfrm>
        </p:spPr>
        <p:txBody>
          <a:bodyPr/>
          <a:lstStyle/>
          <a:p>
            <a:r>
              <a:rPr lang="pl-PL" sz="2100" dirty="0"/>
              <a:t>Szczepienie </a:t>
            </a:r>
            <a:r>
              <a:rPr lang="pl-PL" sz="2100" dirty="0" smtClean="0"/>
              <a:t>– </a:t>
            </a:r>
            <a:r>
              <a:rPr lang="pl-PL" sz="2100" dirty="0"/>
              <a:t>rekomendowane dla pracowników szkół oraz uczniów </a:t>
            </a:r>
            <a:br>
              <a:rPr lang="pl-PL" sz="2100" dirty="0"/>
            </a:br>
            <a:r>
              <a:rPr lang="pl-PL" sz="2100" dirty="0"/>
              <a:t>w określonych grupach wiekowych (Organizacja szczepień – informacja dla dyrektorów szkół i placówek). </a:t>
            </a:r>
          </a:p>
          <a:p>
            <a:r>
              <a:rPr lang="pl-PL" sz="2100" dirty="0" smtClean="0"/>
              <a:t>Dzieci nie będą </a:t>
            </a:r>
            <a:r>
              <a:rPr lang="pl-PL" sz="2100" dirty="0"/>
              <a:t>testowane w </a:t>
            </a:r>
            <a:r>
              <a:rPr lang="pl-PL" sz="2100" dirty="0" smtClean="0"/>
              <a:t>szkołach. Nie ma również obowiązku mierzenia temperatury </a:t>
            </a:r>
            <a:r>
              <a:rPr lang="pl-PL" sz="2100" dirty="0"/>
              <a:t>przy wejściu do </a:t>
            </a:r>
            <a:r>
              <a:rPr lang="pl-PL" sz="2100" dirty="0" smtClean="0"/>
              <a:t>placówki.</a:t>
            </a:r>
          </a:p>
          <a:p>
            <a:r>
              <a:rPr lang="pl-PL" sz="2100" dirty="0" smtClean="0"/>
              <a:t>Rodzice mają obowiązek zaopatrzyć dziecko w maseczki do zastosowania w przestrzeni wspólnej.</a:t>
            </a:r>
            <a:r>
              <a:rPr lang="pl-PL" sz="2100" dirty="0"/>
              <a:t> </a:t>
            </a:r>
            <a:endParaRPr lang="pl-PL" sz="2100" dirty="0" smtClean="0"/>
          </a:p>
          <a:p>
            <a:r>
              <a:rPr lang="pl-PL" sz="2100" dirty="0" smtClean="0"/>
              <a:t>Dystans </a:t>
            </a:r>
            <a:r>
              <a:rPr lang="pl-PL" sz="2100" dirty="0"/>
              <a:t>− minimalna odległość pomiędzy osobami: 1,5 m</a:t>
            </a:r>
            <a:r>
              <a:rPr lang="pl-PL" sz="2100" dirty="0" smtClean="0"/>
              <a:t>.</a:t>
            </a:r>
            <a:r>
              <a:rPr lang="pl-PL" sz="2100" dirty="0"/>
              <a:t> </a:t>
            </a:r>
            <a:r>
              <a:rPr lang="pl-PL" sz="2100" dirty="0" smtClean="0"/>
              <a:t>W Sali zachowana odległość od nauczyciela, pozostawiona wolna pierwsza ławka.</a:t>
            </a:r>
          </a:p>
          <a:p>
            <a:r>
              <a:rPr lang="pl-PL" sz="2100" dirty="0" smtClean="0"/>
              <a:t>Higiena </a:t>
            </a:r>
            <a:r>
              <a:rPr lang="pl-PL" sz="2100" dirty="0"/>
              <a:t>− częste mycie rąk (lub dezynfekcja rąk), ochrona podczas kichania i kaszlu, unikanie dotykania oczu, nosa i ust</a:t>
            </a:r>
            <a:r>
              <a:rPr lang="pl-PL" sz="2100" dirty="0" smtClean="0"/>
              <a:t>.</a:t>
            </a:r>
          </a:p>
          <a:p>
            <a:r>
              <a:rPr lang="pl-PL" sz="2100" dirty="0" smtClean="0"/>
              <a:t>Dezynfekcja </a:t>
            </a:r>
            <a:r>
              <a:rPr lang="pl-PL" sz="2100" dirty="0"/>
              <a:t>− przed i po zajęciach mycie powierzchni detergentem lub dezynfekcja środkiem dezynfekującym. Przedmioty, których nie można </a:t>
            </a:r>
            <a:r>
              <a:rPr lang="pl-PL" sz="2100" dirty="0" smtClean="0"/>
              <a:t>zdezynfekować, </a:t>
            </a:r>
            <a:r>
              <a:rPr lang="pl-PL" sz="2100" dirty="0"/>
              <a:t>należy usunąć z klas.</a:t>
            </a:r>
          </a:p>
          <a:p>
            <a:endParaRPr lang="pl-PL" sz="2200" dirty="0"/>
          </a:p>
        </p:txBody>
      </p:sp>
      <p:sp>
        <p:nvSpPr>
          <p:cNvPr id="4" name="Symbol zastępczy numeru slajdu 3"/>
          <p:cNvSpPr>
            <a:spLocks noGrp="1"/>
          </p:cNvSpPr>
          <p:nvPr>
            <p:ph type="sldNum" sz="quarter" idx="11"/>
          </p:nvPr>
        </p:nvSpPr>
        <p:spPr/>
        <p:txBody>
          <a:bodyPr/>
          <a:lstStyle/>
          <a:p>
            <a:fld id="{926A4B1B-54DF-4B40-A71A-19DEC8137B4C}" type="slidenum">
              <a:rPr lang="pl-PL" smtClean="0"/>
              <a:pPr/>
              <a:t>9</a:t>
            </a:fld>
            <a:endParaRPr lang="pl-PL" dirty="0"/>
          </a:p>
        </p:txBody>
      </p:sp>
      <p:sp>
        <p:nvSpPr>
          <p:cNvPr id="5" name="Symbol zastępczy daty 4"/>
          <p:cNvSpPr>
            <a:spLocks noGrp="1"/>
          </p:cNvSpPr>
          <p:nvPr>
            <p:ph type="dt" sz="half" idx="10"/>
          </p:nvPr>
        </p:nvSpPr>
        <p:spPr/>
        <p:txBody>
          <a:bodyPr/>
          <a:lstStyle/>
          <a:p>
            <a:fld id="{7F5AEF4A-7BD8-4A4A-A652-59846642617D}" type="datetime2">
              <a:rPr lang="pl-PL" smtClean="0"/>
              <a:pPr/>
              <a:t>poniedziałek, 13 września 2021</a:t>
            </a:fld>
            <a:endParaRPr lang="pl-PL" dirty="0"/>
          </a:p>
        </p:txBody>
      </p:sp>
    </p:spTree>
    <p:extLst>
      <p:ext uri="{BB962C8B-B14F-4D97-AF65-F5344CB8AC3E}">
        <p14:creationId xmlns:p14="http://schemas.microsoft.com/office/powerpoint/2010/main" val="94619029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4559</TotalTime>
  <Words>1164</Words>
  <Application>Microsoft Office PowerPoint</Application>
  <PresentationFormat>Pokaz na ekranie (4:3)</PresentationFormat>
  <Paragraphs>216</Paragraphs>
  <Slides>27</Slides>
  <Notes>5</Notes>
  <HiddenSlides>0</HiddenSlides>
  <MMClips>0</MMClips>
  <ScaleCrop>false</ScaleCrop>
  <HeadingPairs>
    <vt:vector size="6" baseType="variant">
      <vt:variant>
        <vt:lpstr>Używane czcionki</vt:lpstr>
      </vt:variant>
      <vt:variant>
        <vt:i4>10</vt:i4>
      </vt:variant>
      <vt:variant>
        <vt:lpstr>Motyw</vt:lpstr>
      </vt:variant>
      <vt:variant>
        <vt:i4>2</vt:i4>
      </vt:variant>
      <vt:variant>
        <vt:lpstr>Tytuły slajdów</vt:lpstr>
      </vt:variant>
      <vt:variant>
        <vt:i4>27</vt:i4>
      </vt:variant>
    </vt:vector>
  </HeadingPairs>
  <TitlesOfParts>
    <vt:vector size="39" baseType="lpstr">
      <vt:lpstr>Microsoft YaHei</vt:lpstr>
      <vt:lpstr>Andale Sans UI</vt:lpstr>
      <vt:lpstr>Arial</vt:lpstr>
      <vt:lpstr>Calibri</vt:lpstr>
      <vt:lpstr>Calibri Light</vt:lpstr>
      <vt:lpstr>Liberation Sans</vt:lpstr>
      <vt:lpstr>Myriad Pro</vt:lpstr>
      <vt:lpstr>StarSymbol</vt:lpstr>
      <vt:lpstr>Tahoma</vt:lpstr>
      <vt:lpstr>Times New Roman</vt:lpstr>
      <vt:lpstr>Motyw pakietu Office</vt:lpstr>
      <vt:lpstr>Projekt niestandardowy</vt:lpstr>
      <vt:lpstr>Konferencja   dla nauczycieli edukacji wczesnoszkolnej poprzedzająca  rok szkolny 2021/2022</vt:lpstr>
      <vt:lpstr>Program konferencji</vt:lpstr>
      <vt:lpstr>Kierunki realizacji polityki oświatowej państwa  w roku szkolnym 2021/2022</vt:lpstr>
      <vt:lpstr>Zapis w podstawie programowej</vt:lpstr>
      <vt:lpstr>Kierunki realizacji polityki oświatowej państwa  w roku szkolnym 2021/2022</vt:lpstr>
      <vt:lpstr>Pilotaż przedsięwzięcia MEiN-u</vt:lpstr>
      <vt:lpstr>Kierunki realizacji polityki oświatowej państwa  w roku szkolnym 2021/2022</vt:lpstr>
      <vt:lpstr>Zwiększenie liczby godzin na zajęcia wspomagające </vt:lpstr>
      <vt:lpstr>Bezpieczny powrót do szkół – wytyczne  MEiN, MZ i GIS dla szkół i nauczycieli</vt:lpstr>
      <vt:lpstr>Bezpieczny powrót do szkół – wytyczne MEiN, MZ i GIS dla szkół i nauczycieli</vt:lpstr>
      <vt:lpstr>Kierunki realizacji polityki oświatowej państwa  w roku szkolnym 2021/2022</vt:lpstr>
      <vt:lpstr>Ośrodki edukacji, które można odwiedzić z dziećmi </vt:lpstr>
      <vt:lpstr>Zadania z zakresu nadzoru pedagogicznego  dla kuratorów oświaty</vt:lpstr>
      <vt:lpstr>Zadania z zakresu nadzoru pedagogicznego dla kuratorów oświaty</vt:lpstr>
      <vt:lpstr>Zmiany w prawie oświatowym</vt:lpstr>
      <vt:lpstr>Zmiany na liście lektur</vt:lpstr>
      <vt:lpstr>Zmiany w przepisach</vt:lpstr>
      <vt:lpstr>Zmiany w przepisach</vt:lpstr>
      <vt:lpstr>Zmiany w prawie oświatowym – projekty  </vt:lpstr>
      <vt:lpstr>Programy i przedsięwzięcia</vt:lpstr>
      <vt:lpstr>Kalendarz roku szkolnego 2021/2022 https://www.kalendarzswiat.pl/kalendarz_szkolny</vt:lpstr>
      <vt:lpstr>Kalendarz roku szkolnego 2021/2022 https://www.kalendarzswiat.pl/kalendarz_szkolny</vt:lpstr>
      <vt:lpstr>„Szkoła po … Budząca się szkoła – rozważania, jak skutecznie wspierać rozwój dziecka”– Anna Dynakowska, SP Będargowo  </vt:lpstr>
      <vt:lpstr>„Emocje dzieci w pandemii” – psycholog  dr Celina Timoszyk-Tomczak </vt:lpstr>
      <vt:lpstr>Oferta szkoleniowa</vt:lpstr>
      <vt:lpstr>Oferta szkoleniowa</vt:lpstr>
      <vt:lpstr> 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Piotr Lachowicz</dc:creator>
  <cp:lastModifiedBy>Katarzyna Mańkowska</cp:lastModifiedBy>
  <cp:revision>335</cp:revision>
  <cp:lastPrinted>2021-09-09T08:34:13Z</cp:lastPrinted>
  <dcterms:created xsi:type="dcterms:W3CDTF">2013-04-05T08:46:17Z</dcterms:created>
  <dcterms:modified xsi:type="dcterms:W3CDTF">2021-09-13T11:56:54Z</dcterms:modified>
</cp:coreProperties>
</file>