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5"/>
  </p:handoutMasterIdLst>
  <p:sldIdLst>
    <p:sldId id="256" r:id="rId2"/>
    <p:sldId id="266" r:id="rId3"/>
    <p:sldId id="263" r:id="rId4"/>
    <p:sldId id="259" r:id="rId5"/>
    <p:sldId id="262" r:id="rId6"/>
    <p:sldId id="257" r:id="rId7"/>
    <p:sldId id="269" r:id="rId8"/>
    <p:sldId id="261" r:id="rId9"/>
    <p:sldId id="268" r:id="rId10"/>
    <p:sldId id="264" r:id="rId11"/>
    <p:sldId id="270" r:id="rId12"/>
    <p:sldId id="265" r:id="rId13"/>
    <p:sldId id="25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5131F80D-C93A-49D7-BB5A-33AE98D0F8DA}">
          <p14:sldIdLst>
            <p14:sldId id="256"/>
            <p14:sldId id="266"/>
          </p14:sldIdLst>
        </p14:section>
        <p14:section name="Sekcja bez tytułu" id="{2A8FF3A1-C53E-4CA5-AEF5-D4AE79C2112B}">
          <p14:sldIdLst>
            <p14:sldId id="263"/>
            <p14:sldId id="259"/>
            <p14:sldId id="262"/>
            <p14:sldId id="257"/>
            <p14:sldId id="269"/>
            <p14:sldId id="261"/>
            <p14:sldId id="268"/>
            <p14:sldId id="264"/>
            <p14:sldId id="270"/>
            <p14:sldId id="265"/>
            <p14:sldId id="25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34CA26-DA6D-45E6-91B0-645F7358952F}" v="115" dt="2021-08-18T17:04:37.8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A5DF89-ACD4-458A-8399-D077591DE51A}" type="datetimeFigureOut">
              <a:rPr lang="pl-PL" smtClean="0"/>
              <a:t>09.09.2021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163A0D-1178-4005-8C0B-613A432C73F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88246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www.facebook.com/budzacasieszkola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hyperlink" Target="mailto:spbedargowo@wp.pl" TargetMode="External"/><Relationship Id="rId5" Type="http://schemas.openxmlformats.org/officeDocument/2006/relationships/hyperlink" Target="https://spbedargowo.szkolnastrona.pl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45873676-3D69-48B0-BA02-D759766A90D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7" name="Picture 2">
            <a:extLst>
              <a:ext uri="{FF2B5EF4-FFF2-40B4-BE49-F238E27FC236}">
                <a16:creationId xmlns:a16="http://schemas.microsoft.com/office/drawing/2014/main" id="{248E96D7-6599-4607-9958-FD9E1000131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A6EC2386-FEDE-4017-B113-AB4F9DB3A1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92" b="18156"/>
          <a:stretch/>
        </p:blipFill>
        <p:spPr bwMode="auto">
          <a:xfrm>
            <a:off x="20" y="0"/>
            <a:ext cx="12191980" cy="376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99478AA5-D1D0-4B5E-9FDE-6F55026DA3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229100"/>
            <a:ext cx="12192000" cy="0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1" name="Picture 140">
            <a:extLst>
              <a:ext uri="{FF2B5EF4-FFF2-40B4-BE49-F238E27FC236}">
                <a16:creationId xmlns:a16="http://schemas.microsoft.com/office/drawing/2014/main" id="{3CA8EEE2-DA9A-4635-9B41-33EB565145F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60347A5C-F134-4D50-B255-74627A5F92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6048" y="4437888"/>
            <a:ext cx="9899904" cy="1116711"/>
          </a:xfrm>
        </p:spPr>
        <p:txBody>
          <a:bodyPr>
            <a:normAutofit/>
          </a:bodyPr>
          <a:lstStyle/>
          <a:p>
            <a:r>
              <a:rPr lang="pl-PL" dirty="0"/>
              <a:t>Szkoła PO</a:t>
            </a:r>
            <a:r>
              <a:rPr lang="pl-PL" dirty="0" smtClean="0"/>
              <a:t>… Zmianach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4456A75-CE01-4F0A-BE23-24C270AD96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5481448"/>
            <a:ext cx="8689976" cy="1086329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chemeClr val="tx1"/>
                </a:solidFill>
                <a:latin typeface="+mj-lt"/>
              </a:rPr>
              <a:t>„Jak </a:t>
            </a:r>
            <a:r>
              <a:rPr lang="pl-PL" dirty="0">
                <a:solidFill>
                  <a:schemeClr val="tx1"/>
                </a:solidFill>
                <a:latin typeface="+mj-lt"/>
              </a:rPr>
              <a:t>skutecznie wspierać rozwój </a:t>
            </a:r>
            <a:r>
              <a:rPr lang="pl-PL" dirty="0" smtClean="0">
                <a:solidFill>
                  <a:schemeClr val="tx1"/>
                </a:solidFill>
                <a:latin typeface="+mj-lt"/>
              </a:rPr>
              <a:t>dziecka”</a:t>
            </a:r>
          </a:p>
          <a:p>
            <a:r>
              <a:rPr lang="pl-PL" dirty="0" smtClean="0">
                <a:solidFill>
                  <a:schemeClr val="tx1"/>
                </a:solidFill>
                <a:latin typeface="+mj-lt"/>
              </a:rPr>
              <a:t>Anna </a:t>
            </a:r>
            <a:r>
              <a:rPr lang="pl-PL" dirty="0" err="1" smtClean="0">
                <a:solidFill>
                  <a:schemeClr val="tx1"/>
                </a:solidFill>
                <a:latin typeface="+mj-lt"/>
              </a:rPr>
              <a:t>Dynakowska</a:t>
            </a:r>
            <a:r>
              <a:rPr lang="pl-PL" dirty="0" smtClean="0">
                <a:solidFill>
                  <a:schemeClr val="tx1"/>
                </a:solidFill>
                <a:latin typeface="+mj-lt"/>
              </a:rPr>
              <a:t> – SP Będargowo</a:t>
            </a:r>
            <a:endParaRPr lang="pl-PL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6934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2">
            <a:extLst>
              <a:ext uri="{FF2B5EF4-FFF2-40B4-BE49-F238E27FC236}">
                <a16:creationId xmlns:a16="http://schemas.microsoft.com/office/drawing/2014/main" id="{E1408BAF-1350-4BC5-9C72-82A08BB07B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60E67B53-E530-4CC6-B1E7-4CCC1FD632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AE94ADDC-FBCA-4838-8D97-4B0770AFC1F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" name="Picture 2">
            <a:extLst>
              <a:ext uri="{FF2B5EF4-FFF2-40B4-BE49-F238E27FC236}">
                <a16:creationId xmlns:a16="http://schemas.microsoft.com/office/drawing/2014/main" id="{EDB06F6B-6027-4B19-829E-EEDE917268F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CDDE64B-330E-4341-990A-06C680CA0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16050" y="1866900"/>
            <a:ext cx="3996760" cy="4422458"/>
          </a:xfrm>
          <a:prstGeom prst="roundRect">
            <a:avLst>
              <a:gd name="adj" fmla="val 530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2ED08694-26B1-41F0-8264-E4966BD6D129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35124" y="957485"/>
            <a:ext cx="3996759" cy="5329013"/>
          </a:xfrm>
          <a:prstGeom prst="roundRect">
            <a:avLst>
              <a:gd name="adj" fmla="val 530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F0CA11D6-C4F1-476E-8455-2C26DEDE94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478"/>
          <a:stretch/>
        </p:blipFill>
        <p:spPr>
          <a:xfrm>
            <a:off x="-2607" y="0"/>
            <a:ext cx="12192000" cy="3053351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90717727-6E80-4D56-AF23-9E0AE1D5AD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64" t="46543"/>
          <a:stretch/>
        </p:blipFill>
        <p:spPr>
          <a:xfrm>
            <a:off x="8500434" y="3191932"/>
            <a:ext cx="3686351" cy="3666067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F67DA66C-5D69-4EE2-ADF9-C24ABF7CC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211" y="571500"/>
            <a:ext cx="10916365" cy="122178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pl-PL" sz="1800" dirty="0" smtClean="0"/>
              <a:t>Doceńmy to, co mamy! </a:t>
            </a:r>
            <a:br>
              <a:rPr lang="pl-PL" sz="1800" dirty="0" smtClean="0"/>
            </a:br>
            <a:r>
              <a:rPr lang="pl-PL" sz="1800" dirty="0" smtClean="0"/>
              <a:t>Natura (otoczenie szkoły) sprzyja </a:t>
            </a:r>
            <a:br>
              <a:rPr lang="pl-PL" sz="1800" dirty="0" smtClean="0"/>
            </a:br>
            <a:r>
              <a:rPr lang="pl-PL" sz="1800" dirty="0" smtClean="0"/>
              <a:t>edukacji </a:t>
            </a:r>
            <a:r>
              <a:rPr lang="pl-PL" sz="1800" dirty="0" err="1" smtClean="0"/>
              <a:t>outdoor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zajęcia w terenie,  obserwacje przyrodnicze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1834163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2">
            <a:extLst>
              <a:ext uri="{FF2B5EF4-FFF2-40B4-BE49-F238E27FC236}">
                <a16:creationId xmlns:a16="http://schemas.microsoft.com/office/drawing/2014/main" id="{E1408BAF-1350-4BC5-9C72-82A08BB07B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60E67B53-E530-4CC6-B1E7-4CCC1FD632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AE94ADDC-FBCA-4838-8D97-4B0770AFC1F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2">
            <a:extLst>
              <a:ext uri="{FF2B5EF4-FFF2-40B4-BE49-F238E27FC236}">
                <a16:creationId xmlns:a16="http://schemas.microsoft.com/office/drawing/2014/main" id="{EDB06F6B-6027-4B19-829E-EEDE917268F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rak opisu.">
            <a:extLst>
              <a:ext uri="{FF2B5EF4-FFF2-40B4-BE49-F238E27FC236}">
                <a16:creationId xmlns:a16="http://schemas.microsoft.com/office/drawing/2014/main" id="{3413E56F-EC8F-40B7-8774-9D25BE2A4C67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7830" y="957486"/>
            <a:ext cx="4380440" cy="3285330"/>
          </a:xfrm>
          <a:prstGeom prst="roundRect">
            <a:avLst>
              <a:gd name="adj" fmla="val 530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 descr="Obraz zawierający osoba, zewnętrzne&#10;&#10;Opis wygenerowany automatycznie">
            <a:extLst>
              <a:ext uri="{FF2B5EF4-FFF2-40B4-BE49-F238E27FC236}">
                <a16:creationId xmlns:a16="http://schemas.microsoft.com/office/drawing/2014/main" id="{67132DC6-B7D9-43D1-8DD0-6EF7B6CD05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7124458" y="402606"/>
            <a:ext cx="3285330" cy="4395090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F0CA11D6-C4F1-476E-8455-2C26DEDE94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478"/>
          <a:stretch/>
        </p:blipFill>
        <p:spPr>
          <a:xfrm>
            <a:off x="-2607" y="0"/>
            <a:ext cx="12192000" cy="3053351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90717727-6E80-4D56-AF23-9E0AE1D5AD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64" t="46543"/>
          <a:stretch/>
        </p:blipFill>
        <p:spPr>
          <a:xfrm>
            <a:off x="8500434" y="3191932"/>
            <a:ext cx="3686351" cy="3666067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4AD079DE-2204-4A74-85DF-3E736F70A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211" y="4562855"/>
            <a:ext cx="10916365" cy="113755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z="4800" dirty="0" smtClean="0"/>
              <a:t>Nauka pisania i liczenia</a:t>
            </a:r>
            <a:endParaRPr lang="pl-PL" sz="4800" dirty="0"/>
          </a:p>
        </p:txBody>
      </p:sp>
    </p:spTree>
    <p:extLst>
      <p:ext uri="{BB962C8B-B14F-4D97-AF65-F5344CB8AC3E}">
        <p14:creationId xmlns:p14="http://schemas.microsoft.com/office/powerpoint/2010/main" val="3872610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2">
            <a:extLst>
              <a:ext uri="{FF2B5EF4-FFF2-40B4-BE49-F238E27FC236}">
                <a16:creationId xmlns:a16="http://schemas.microsoft.com/office/drawing/2014/main" id="{E1408BAF-1350-4BC5-9C72-82A08BB07B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60E67B53-E530-4CC6-B1E7-4CCC1FD632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AE94ADDC-FBCA-4838-8D97-4B0770AFC1F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" name="Picture 2">
            <a:extLst>
              <a:ext uri="{FF2B5EF4-FFF2-40B4-BE49-F238E27FC236}">
                <a16:creationId xmlns:a16="http://schemas.microsoft.com/office/drawing/2014/main" id="{EDB06F6B-6027-4B19-829E-EEDE917268F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93A67603-5A15-4F61-A0AD-1C67174EC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16051" y="957486"/>
            <a:ext cx="3018066" cy="4024089"/>
          </a:xfrm>
          <a:prstGeom prst="roundRect">
            <a:avLst>
              <a:gd name="adj" fmla="val 530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1A885ABE-49F5-4099-9875-8BA5CF36EDBE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24550" y="957486"/>
            <a:ext cx="5200650" cy="5401866"/>
          </a:xfrm>
          <a:prstGeom prst="roundRect">
            <a:avLst>
              <a:gd name="adj" fmla="val 530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F0CA11D6-C4F1-476E-8455-2C26DEDE94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478"/>
          <a:stretch/>
        </p:blipFill>
        <p:spPr>
          <a:xfrm>
            <a:off x="-2607" y="0"/>
            <a:ext cx="12192000" cy="3053351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90717727-6E80-4D56-AF23-9E0AE1D5AD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64" t="46543"/>
          <a:stretch/>
        </p:blipFill>
        <p:spPr>
          <a:xfrm>
            <a:off x="8500434" y="3191932"/>
            <a:ext cx="3686351" cy="3666067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98942905-4E94-478B-B771-19434159A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27" y="4472247"/>
            <a:ext cx="6276109" cy="152954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z="4800" dirty="0" smtClean="0"/>
              <a:t>Zajęcia plenerowe</a:t>
            </a:r>
            <a:endParaRPr lang="pl-PL" sz="4800" dirty="0"/>
          </a:p>
        </p:txBody>
      </p:sp>
    </p:spTree>
    <p:extLst>
      <p:ext uri="{BB962C8B-B14F-4D97-AF65-F5344CB8AC3E}">
        <p14:creationId xmlns:p14="http://schemas.microsoft.com/office/powerpoint/2010/main" val="2464042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>
            <a:extLst>
              <a:ext uri="{FF2B5EF4-FFF2-40B4-BE49-F238E27FC236}">
                <a16:creationId xmlns:a16="http://schemas.microsoft.com/office/drawing/2014/main" id="{9A0F0AC6-A89F-416B-9FA4-48E664065E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9">
            <a:extLst>
              <a:ext uri="{FF2B5EF4-FFF2-40B4-BE49-F238E27FC236}">
                <a16:creationId xmlns:a16="http://schemas.microsoft.com/office/drawing/2014/main" id="{218D7DD0-110F-43F3-A7E4-B51873CBF1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1" name="Rectangle 11">
            <a:extLst>
              <a:ext uri="{FF2B5EF4-FFF2-40B4-BE49-F238E27FC236}">
                <a16:creationId xmlns:a16="http://schemas.microsoft.com/office/drawing/2014/main" id="{3A9C15D4-2EE7-4D05-B87C-91D1F3B960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5" y="0"/>
            <a:ext cx="813206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2" name="Rectangle 13">
            <a:extLst>
              <a:ext uri="{FF2B5EF4-FFF2-40B4-BE49-F238E27FC236}">
                <a16:creationId xmlns:a16="http://schemas.microsoft.com/office/drawing/2014/main" id="{4ED7B0FB-9654-4441-9545-02D458B686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935" cy="6858000"/>
          </a:xfrm>
          <a:prstGeom prst="rect">
            <a:avLst/>
          </a:prstGeom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15">
            <a:extLst>
              <a:ext uri="{FF2B5EF4-FFF2-40B4-BE49-F238E27FC236}">
                <a16:creationId xmlns:a16="http://schemas.microsoft.com/office/drawing/2014/main" id="{7BB94C57-FDF3-45A3-9D1F-904523D795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00" b="77917"/>
          <a:stretch/>
        </p:blipFill>
        <p:spPr>
          <a:xfrm>
            <a:off x="0" y="0"/>
            <a:ext cx="4059935" cy="1514475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1D9768DA-B022-4FB4-B2E3-7194D7493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74" y="1419900"/>
            <a:ext cx="2844002" cy="401820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pl-PL" sz="2100" b="0" i="0" dirty="0" smtClean="0"/>
              <a:t>Zapraszamy </a:t>
            </a:r>
            <a:br>
              <a:rPr lang="pl-PL" sz="2100" b="0" i="0" dirty="0" smtClean="0"/>
            </a:br>
            <a:r>
              <a:rPr lang="pl-PL" sz="2100" b="0" i="0" dirty="0" smtClean="0"/>
              <a:t>do kontaktu </a:t>
            </a:r>
            <a:br>
              <a:rPr lang="pl-PL" sz="2100" b="0" i="0" dirty="0" smtClean="0"/>
            </a:br>
            <a:r>
              <a:rPr lang="pl-PL" sz="2100" b="0" i="0" dirty="0" smtClean="0"/>
              <a:t>i współpracy między szkołami </a:t>
            </a:r>
            <a:br>
              <a:rPr lang="pl-PL" sz="2100" b="0" i="0" dirty="0" smtClean="0"/>
            </a:br>
            <a:r>
              <a:rPr lang="pl-PL" sz="2100" b="0" i="0" dirty="0" smtClean="0"/>
              <a:t/>
            </a:r>
            <a:br>
              <a:rPr lang="pl-PL" sz="2100" b="0" i="0" dirty="0" smtClean="0"/>
            </a:br>
            <a:r>
              <a:rPr lang="pl-PL" sz="2100" b="0" i="0" dirty="0" smtClean="0"/>
              <a:t>szkoła podstawowa </a:t>
            </a:r>
            <a:br>
              <a:rPr lang="pl-PL" sz="2100" b="0" i="0" dirty="0" smtClean="0"/>
            </a:br>
            <a:r>
              <a:rPr lang="pl-PL" sz="2100" b="0" i="0" dirty="0" smtClean="0"/>
              <a:t>w Będargowie</a:t>
            </a:r>
            <a:r>
              <a:rPr lang="pl-PL" sz="2100" b="0" i="0" dirty="0"/>
              <a:t/>
            </a:r>
            <a:br>
              <a:rPr lang="pl-PL" sz="2100" b="0" i="0" dirty="0"/>
            </a:br>
            <a:r>
              <a:rPr lang="pl-PL" sz="1600" b="0" i="0" dirty="0"/>
              <a:t/>
            </a:r>
            <a:br>
              <a:rPr lang="pl-PL" sz="1600" b="0" i="0" dirty="0"/>
            </a:br>
            <a:r>
              <a:rPr lang="pl-PL" sz="1600" b="0" i="0" dirty="0"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https://spbedargowo.szkolnastrona.pl</a:t>
            </a:r>
            <a:r>
              <a:rPr lang="pl-PL" sz="1600" b="0" i="0" dirty="0"/>
              <a:t/>
            </a:r>
            <a:br>
              <a:rPr lang="pl-PL" sz="1600" b="0" i="0" dirty="0"/>
            </a:br>
            <a:r>
              <a:rPr lang="en-US" sz="1600" b="0" i="0" dirty="0"/>
              <a:t/>
            </a:r>
            <a:br>
              <a:rPr lang="en-US" sz="1600" b="0" i="0" dirty="0"/>
            </a:br>
            <a:r>
              <a:rPr lang="en-US" sz="1600" b="0" i="0" dirty="0"/>
              <a:t>Email:</a:t>
            </a:r>
            <a:r>
              <a:rPr lang="pl-PL" sz="1600" b="0" i="0" dirty="0"/>
              <a:t> </a:t>
            </a:r>
            <a:r>
              <a:rPr lang="en-US" sz="1600" b="0" i="0" u="none" strike="noStrike" dirty="0"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spbedargowo@wp.pl</a:t>
            </a:r>
            <a:r>
              <a:rPr lang="en-US" sz="2100" b="0" i="0" u="none" strike="noStrike" dirty="0"/>
              <a:t/>
            </a:r>
            <a:br>
              <a:rPr lang="en-US" sz="2100" b="0" i="0" u="none" strike="noStrike" dirty="0"/>
            </a:br>
            <a:r>
              <a:rPr lang="en-US" sz="2100" b="0" i="0" dirty="0"/>
              <a:t/>
            </a:r>
            <a:br>
              <a:rPr lang="en-US" sz="2100" b="0" i="0" dirty="0"/>
            </a:br>
            <a:r>
              <a:rPr lang="pl-PL" sz="2100" b="0" i="0" dirty="0" err="1" smtClean="0"/>
              <a:t>tel</a:t>
            </a:r>
            <a:r>
              <a:rPr lang="pl-PL" sz="2100" b="0" i="0" dirty="0" smtClean="0"/>
              <a:t>: 91 </a:t>
            </a:r>
            <a:r>
              <a:rPr lang="pl-PL" sz="2100" b="0" i="0" dirty="0"/>
              <a:t>311 74 52</a:t>
            </a:r>
            <a:endParaRPr lang="en-US" sz="2100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8E897EB-8224-4262-9007-EC385BEFA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01008" y="1193576"/>
            <a:ext cx="6576591" cy="44708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b="0" i="0" dirty="0" smtClean="0"/>
              <a:t/>
            </a:r>
            <a:br>
              <a:rPr lang="pl-PL" b="0" i="0" dirty="0" smtClean="0"/>
            </a:br>
            <a:r>
              <a:rPr lang="pl-PL" sz="2400" b="0" i="0" dirty="0" smtClean="0"/>
              <a:t>Budząca się Szkoła</a:t>
            </a:r>
            <a:br>
              <a:rPr lang="pl-PL" sz="2400" b="0" i="0" dirty="0" smtClean="0"/>
            </a:br>
            <a:r>
              <a:rPr lang="pl-PL" sz="2400" b="0" i="0" dirty="0" err="1" smtClean="0"/>
              <a:t>tel</a:t>
            </a:r>
            <a:r>
              <a:rPr lang="pl-PL" sz="2400" b="0" i="0" dirty="0" smtClean="0"/>
              <a:t>: 792 688 020</a:t>
            </a:r>
            <a:br>
              <a:rPr lang="pl-PL" sz="2400" b="0" i="0" dirty="0" smtClean="0"/>
            </a:br>
            <a:r>
              <a:rPr lang="pl-PL" sz="2400" b="0" i="0" dirty="0" smtClean="0"/>
              <a:t>e-mail: kontakt(at)budzacasieszkola.pl</a:t>
            </a:r>
            <a:br>
              <a:rPr lang="pl-PL" sz="2400" b="0" i="0" dirty="0" smtClean="0"/>
            </a:br>
            <a:r>
              <a:rPr lang="pl-PL" sz="2400" b="0" i="0" dirty="0" smtClean="0"/>
              <a:t>odwiedź nas również na Facebooku</a:t>
            </a:r>
            <a:br>
              <a:rPr lang="pl-PL" sz="2400" b="0" i="0" dirty="0" smtClean="0"/>
            </a:br>
            <a:r>
              <a:rPr lang="en-US" sz="2400" b="0" i="0" u="none" strike="noStrike" dirty="0" smtClean="0">
                <a:hlinkClick r:id="rId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facebook.com/</a:t>
            </a:r>
            <a:r>
              <a:rPr lang="en-US" sz="2400" b="0" i="0" u="none" strike="noStrike" dirty="0" err="1" smtClean="0">
                <a:hlinkClick r:id="rId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budzacasieszkola</a:t>
            </a:r>
            <a:r>
              <a:rPr lang="en-US" sz="2400" b="0" i="0" u="none" strike="noStrike" dirty="0">
                <a:hlinkClick r:id="rId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2400" b="0" i="0" dirty="0"/>
              <a:t/>
            </a:r>
            <a:br>
              <a:rPr lang="en-US" sz="2400" b="0" i="0" dirty="0"/>
            </a:br>
            <a:r>
              <a:rPr lang="en-US" sz="2400" dirty="0"/>
              <a:t>http://www.budzacasieszkola.pl</a:t>
            </a:r>
          </a:p>
        </p:txBody>
      </p:sp>
      <p:pic>
        <p:nvPicPr>
          <p:cNvPr id="34" name="Picture 17">
            <a:extLst>
              <a:ext uri="{FF2B5EF4-FFF2-40B4-BE49-F238E27FC236}">
                <a16:creationId xmlns:a16="http://schemas.microsoft.com/office/drawing/2014/main" id="{6AEBDF1A-221A-4497-BBA9-57A70D1615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72830" b="14149"/>
          <a:stretch/>
        </p:blipFill>
        <p:spPr>
          <a:xfrm>
            <a:off x="1377059" y="5962903"/>
            <a:ext cx="2590800" cy="8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91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8DBEC6-4DD0-4CA9-86B1-BC21A20CE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r>
              <a:rPr lang="pl-PL" dirty="0"/>
              <a:t> sposoby wspierania prawidłowego </a:t>
            </a:r>
            <a:br>
              <a:rPr lang="pl-PL" dirty="0"/>
            </a:br>
            <a:r>
              <a:rPr lang="pl-PL" dirty="0"/>
              <a:t>rozwoju dziecka 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FF1C723-954F-450E-921F-2A24F4CF493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6096626" cy="342410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pl-PL" sz="1600" dirty="0"/>
              <a:t>Tworzenie lepszej, bardziej przyjaznej szkoły dla uczniów       i nauczycieli</a:t>
            </a:r>
          </a:p>
          <a:p>
            <a:pPr>
              <a:lnSpc>
                <a:spcPct val="110000"/>
              </a:lnSpc>
            </a:pPr>
            <a:r>
              <a:rPr lang="pl-PL" sz="1600" dirty="0"/>
              <a:t>Szczególne uwzględnienie </a:t>
            </a:r>
            <a:r>
              <a:rPr lang="pl-PL" sz="1600" b="1" dirty="0"/>
              <a:t>Indywidualizacji nauczania </a:t>
            </a:r>
            <a:r>
              <a:rPr lang="pl-PL" sz="1600" dirty="0"/>
              <a:t>– świadomość, że każde dziecko jest inne, ma inne potrzeby, wynikające z etapu </a:t>
            </a:r>
            <a:r>
              <a:rPr lang="pl-PL" sz="1600" dirty="0" smtClean="0"/>
              <a:t>rozwojowego, </a:t>
            </a:r>
            <a:r>
              <a:rPr lang="pl-PL" sz="1600" dirty="0"/>
              <a:t>na jakim się znajduje </a:t>
            </a:r>
          </a:p>
          <a:p>
            <a:pPr>
              <a:lnSpc>
                <a:spcPct val="110000"/>
              </a:lnSpc>
            </a:pPr>
            <a:r>
              <a:rPr lang="pl-PL" sz="1600" dirty="0"/>
              <a:t>Budowanie Prawidłowych </a:t>
            </a:r>
            <a:r>
              <a:rPr lang="pl-PL" sz="1600" b="1" dirty="0"/>
              <a:t>relacji</a:t>
            </a:r>
            <a:r>
              <a:rPr lang="pl-PL" sz="1600" dirty="0"/>
              <a:t> rówieśniczych oraz 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z </a:t>
            </a:r>
            <a:r>
              <a:rPr lang="pl-PL" sz="1600" dirty="0"/>
              <a:t>całą społecznością szkolną 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pl-PL" sz="1600" dirty="0"/>
              <a:t>Sprzyja uczeniu </a:t>
            </a:r>
            <a:r>
              <a:rPr lang="pl-PL" sz="1600" dirty="0" smtClean="0"/>
              <a:t>się </a:t>
            </a:r>
            <a:r>
              <a:rPr lang="pl-PL" sz="1600" dirty="0"/>
              <a:t>współpracy grupowej np.: w parach 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i </a:t>
            </a:r>
            <a:r>
              <a:rPr lang="pl-PL" sz="1600" dirty="0"/>
              <a:t>zespołach, między oddziałami 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pl-PL" sz="1600" dirty="0"/>
              <a:t>udział w projektach wsparty zabawami i grami zespołowymi</a:t>
            </a:r>
          </a:p>
          <a:p>
            <a:pPr fontAlgn="base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l-PL" sz="1600" dirty="0"/>
              <a:t>zwrócenie uwagi na</a:t>
            </a:r>
            <a:r>
              <a:rPr lang="pl-PL" sz="1600" b="1" dirty="0"/>
              <a:t> Emocje </a:t>
            </a:r>
            <a:r>
              <a:rPr lang="pl-PL" sz="1600" dirty="0"/>
              <a:t>dziecka</a:t>
            </a:r>
            <a:r>
              <a:rPr lang="pl-PL" sz="1600" b="0" i="0" dirty="0">
                <a:effectLst/>
              </a:rPr>
              <a:t> jako nieodłącznego elementu codziennego życia</a:t>
            </a:r>
          </a:p>
          <a:p>
            <a:pPr>
              <a:lnSpc>
                <a:spcPct val="110000"/>
              </a:lnSpc>
            </a:pPr>
            <a:endParaRPr lang="pl-PL" sz="1300" dirty="0"/>
          </a:p>
          <a:p>
            <a:pPr>
              <a:lnSpc>
                <a:spcPct val="110000"/>
              </a:lnSpc>
            </a:pPr>
            <a:endParaRPr lang="pl-PL" sz="1300" dirty="0"/>
          </a:p>
        </p:txBody>
      </p:sp>
      <p:pic>
        <p:nvPicPr>
          <p:cNvPr id="8194" name="Picture 2" descr="Asian, Cartoon, Child, Kids, Mural">
            <a:extLst>
              <a:ext uri="{FF2B5EF4-FFF2-40B4-BE49-F238E27FC236}">
                <a16:creationId xmlns:a16="http://schemas.microsoft.com/office/drawing/2014/main" id="{6D1ECDBE-1D3D-41A9-9354-DEFF95A9D2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r="3073"/>
          <a:stretch/>
        </p:blipFill>
        <p:spPr bwMode="auto">
          <a:xfrm>
            <a:off x="7370064" y="2505456"/>
            <a:ext cx="3494466" cy="2935224"/>
          </a:xfrm>
          <a:prstGeom prst="roundRect">
            <a:avLst>
              <a:gd name="adj" fmla="val 530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573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4" name="Rectangle 70">
            <a:extLst>
              <a:ext uri="{FF2B5EF4-FFF2-40B4-BE49-F238E27FC236}">
                <a16:creationId xmlns:a16="http://schemas.microsoft.com/office/drawing/2014/main" id="{6E3254AE-C4CD-426D-A6E8-7FA13B0F88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Budząca się Szkoła">
            <a:extLst>
              <a:ext uri="{FF2B5EF4-FFF2-40B4-BE49-F238E27FC236}">
                <a16:creationId xmlns:a16="http://schemas.microsoft.com/office/drawing/2014/main" id="{5F867EE3-A9DE-4EF5-B854-AE32E7FD2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00975" y="3100638"/>
            <a:ext cx="3829050" cy="2442912"/>
          </a:xfrm>
          <a:prstGeom prst="roundRect">
            <a:avLst>
              <a:gd name="adj" fmla="val 530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72">
            <a:extLst>
              <a:ext uri="{FF2B5EF4-FFF2-40B4-BE49-F238E27FC236}">
                <a16:creationId xmlns:a16="http://schemas.microsoft.com/office/drawing/2014/main" id="{F5C53434-A0C7-4A81-8EB0-D460DAD9BB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C698F10-9E77-400E-83C9-410625103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r>
              <a:rPr lang="pl-PL" dirty="0"/>
              <a:t>Czym jest stowarzyszenie </a:t>
            </a:r>
            <a:br>
              <a:rPr lang="pl-PL" dirty="0"/>
            </a:br>
            <a:r>
              <a:rPr lang="pl-PL" dirty="0"/>
              <a:t>„budząca się szkoła” </a:t>
            </a:r>
            <a:br>
              <a:rPr lang="pl-PL" dirty="0"/>
            </a:br>
            <a:r>
              <a:rPr lang="pl-PL" dirty="0"/>
              <a:t>i jaką misję ma do spełnienia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0B3FAA7-3BFE-468D-8E47-49580A38A2E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877551" cy="4148008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10000"/>
              </a:lnSpc>
              <a:buFont typeface="+mj-lt"/>
              <a:buAutoNum type="arabicPeriod"/>
            </a:pPr>
            <a:r>
              <a:rPr lang="pl-PL" sz="1400" i="0" dirty="0">
                <a:effectLst/>
                <a:latin typeface="Myriad Pro"/>
              </a:rPr>
              <a:t>Wspiera transformację (przemianę) kultury szkolnej od opartej na przekazie </a:t>
            </a:r>
            <a:r>
              <a:rPr lang="pl-PL" sz="1400" i="0" dirty="0" smtClean="0">
                <a:effectLst/>
                <a:latin typeface="Myriad Pro"/>
              </a:rPr>
              <a:t>wiedzy </a:t>
            </a:r>
            <a:r>
              <a:rPr lang="pl-PL" sz="1400" i="0" dirty="0">
                <a:effectLst/>
                <a:latin typeface="Myriad Pro"/>
              </a:rPr>
              <a:t>do opartej na rozwoju potencjału, czyli: od nauczania do uczenia się</a:t>
            </a:r>
            <a:r>
              <a:rPr lang="pl-PL" sz="1400" i="0" dirty="0" smtClean="0">
                <a:effectLst/>
                <a:latin typeface="Myriad Pro"/>
              </a:rPr>
              <a:t>. </a:t>
            </a:r>
            <a:r>
              <a:rPr lang="pl-PL" sz="1400" b="1" dirty="0">
                <a:latin typeface="Myriad Pro"/>
              </a:rPr>
              <a:t>Nauczyciel nie naucza ale towarzyszy uczniowi w zdobywaniu wiedzy. </a:t>
            </a:r>
            <a:endParaRPr lang="pl-PL" sz="1400" b="1" i="0" dirty="0">
              <a:effectLst/>
              <a:latin typeface="Myriad Pro"/>
            </a:endParaRPr>
          </a:p>
          <a:p>
            <a:pPr algn="just">
              <a:lnSpc>
                <a:spcPct val="110000"/>
              </a:lnSpc>
              <a:buFont typeface="+mj-lt"/>
              <a:buAutoNum type="arabicPeriod"/>
            </a:pPr>
            <a:r>
              <a:rPr lang="pl-PL" sz="1400" i="0" dirty="0">
                <a:effectLst/>
                <a:latin typeface="Myriad Pro"/>
              </a:rPr>
              <a:t>Wzmacnia szkolnych inspiratorów zmian – osoby, które na co dzień zmieniają szkolną rzeczywistość od dołu i od środka.</a:t>
            </a:r>
          </a:p>
          <a:p>
            <a:pPr algn="just">
              <a:lnSpc>
                <a:spcPct val="110000"/>
              </a:lnSpc>
              <a:buFont typeface="+mj-lt"/>
              <a:buAutoNum type="arabicPeriod"/>
            </a:pPr>
            <a:r>
              <a:rPr lang="pl-PL" sz="1400" b="1" i="0" dirty="0">
                <a:effectLst/>
                <a:latin typeface="Myriad Pro"/>
              </a:rPr>
              <a:t>Stawia na Nauczycieli! Wychowawców, nauczycieli </a:t>
            </a:r>
            <a:r>
              <a:rPr lang="pl-PL" sz="1400" b="1" i="0" dirty="0" smtClean="0">
                <a:effectLst/>
                <a:latin typeface="Myriad Pro"/>
              </a:rPr>
              <a:t>przedmiotu, </a:t>
            </a:r>
            <a:r>
              <a:rPr lang="pl-PL" sz="1400" b="1" i="0" dirty="0">
                <a:effectLst/>
                <a:latin typeface="Myriad Pro"/>
              </a:rPr>
              <a:t>nauczycieli świetlicy</a:t>
            </a:r>
            <a:r>
              <a:rPr lang="pl-PL" sz="1400" b="1" dirty="0">
                <a:latin typeface="Myriad Pro"/>
              </a:rPr>
              <a:t>, bibliotekarzy, pedagogów…</a:t>
            </a:r>
            <a:endParaRPr lang="pl-PL" sz="1400" b="1" i="0" dirty="0">
              <a:effectLst/>
              <a:latin typeface="Myriad Pro"/>
            </a:endParaRPr>
          </a:p>
          <a:p>
            <a:pPr algn="just">
              <a:lnSpc>
                <a:spcPct val="110000"/>
              </a:lnSpc>
              <a:buFont typeface="+mj-lt"/>
              <a:buAutoNum type="arabicPeriod"/>
            </a:pPr>
            <a:r>
              <a:rPr lang="pl-PL" sz="1400" i="0" dirty="0">
                <a:effectLst/>
                <a:latin typeface="Myriad Pro"/>
              </a:rPr>
              <a:t>Promuje </a:t>
            </a:r>
            <a:r>
              <a:rPr lang="pl-PL" sz="1400" b="1" i="0" dirty="0">
                <a:effectLst/>
                <a:latin typeface="Myriad Pro"/>
              </a:rPr>
              <a:t>najlepsze praktyki i najnowsze odkrycia </a:t>
            </a:r>
            <a:r>
              <a:rPr lang="pl-PL" sz="1400" i="0" dirty="0">
                <a:effectLst/>
                <a:latin typeface="Myriad Pro"/>
              </a:rPr>
              <a:t>z obszaru edukacji.</a:t>
            </a:r>
          </a:p>
          <a:p>
            <a:pPr algn="just">
              <a:lnSpc>
                <a:spcPct val="110000"/>
              </a:lnSpc>
              <a:buFont typeface="+mj-lt"/>
              <a:buAutoNum type="arabicPeriod"/>
            </a:pPr>
            <a:r>
              <a:rPr lang="pl-PL" sz="1400" i="0" dirty="0">
                <a:effectLst/>
                <a:latin typeface="Myriad Pro"/>
              </a:rPr>
              <a:t>Wierzy w indywidualny potencjał każdej Szkoły oraz każdego Dyrektora, Nauczyciela i Ucznia.</a:t>
            </a:r>
          </a:p>
          <a:p>
            <a:pPr algn="just">
              <a:lnSpc>
                <a:spcPct val="110000"/>
              </a:lnSpc>
              <a:buFont typeface="+mj-lt"/>
              <a:buAutoNum type="arabicPeriod"/>
            </a:pPr>
            <a:r>
              <a:rPr lang="pl-PL" sz="1400" i="0" dirty="0">
                <a:effectLst/>
                <a:latin typeface="Myriad Pro"/>
              </a:rPr>
              <a:t>Pomaga szkołom </a:t>
            </a:r>
            <a:r>
              <a:rPr lang="pl-PL" sz="1400" b="1" i="0" dirty="0">
                <a:effectLst/>
                <a:latin typeface="Myriad Pro"/>
              </a:rPr>
              <a:t>nawiązywać relacje i wymieniać się doświadczeniami.</a:t>
            </a:r>
          </a:p>
          <a:p>
            <a:pPr algn="just">
              <a:lnSpc>
                <a:spcPct val="110000"/>
              </a:lnSpc>
              <a:buFont typeface="+mj-lt"/>
              <a:buAutoNum type="arabicPeriod"/>
            </a:pPr>
            <a:r>
              <a:rPr lang="pl-PL" sz="1400" i="0" dirty="0">
                <a:effectLst/>
                <a:latin typeface="Myriad Pro"/>
              </a:rPr>
              <a:t>Jest neutralny politycznie, religijnie i światopoglądowo.</a:t>
            </a:r>
          </a:p>
          <a:p>
            <a:pPr>
              <a:lnSpc>
                <a:spcPct val="110000"/>
              </a:lnSpc>
            </a:pP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959963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A9C15D4-2EE7-4D05-B87C-91D1F3B960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5" y="0"/>
            <a:ext cx="813206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ED7B0FB-9654-4441-9545-02D458B686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935" cy="6858000"/>
          </a:xfrm>
          <a:prstGeom prst="rect">
            <a:avLst/>
          </a:prstGeom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BB94C57-FDF3-45A3-9D1F-904523D795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00" b="77917"/>
          <a:stretch/>
        </p:blipFill>
        <p:spPr>
          <a:xfrm>
            <a:off x="0" y="0"/>
            <a:ext cx="4059935" cy="1514475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616376BC-5810-446A-B795-54DC17C2E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74" y="1419900"/>
            <a:ext cx="2844002" cy="4018201"/>
          </a:xfrm>
        </p:spPr>
        <p:txBody>
          <a:bodyPr>
            <a:normAutofit/>
          </a:bodyPr>
          <a:lstStyle/>
          <a:p>
            <a:pPr algn="l"/>
            <a:r>
              <a:rPr lang="pl-PL" sz="2400" dirty="0"/>
              <a:t>Zasady przystąpienia do stowarzyszenia Budząca się szkoła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D0E54A0-96C8-4212-B0A4-645BF3E9580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01008" y="1193576"/>
            <a:ext cx="6576591" cy="4470850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pl-PL" sz="1000" b="1" i="1" dirty="0">
                <a:effectLst/>
              </a:rPr>
              <a:t>Jeśli chcecie zmienić swoją szkołę, powinniście zacząć od szczerej rozmowy o problemach i wyzwaniach. To wymaga odwagi i zmiany dotychczasowych przyzwyczajeń. </a:t>
            </a:r>
            <a:r>
              <a:rPr lang="pl-PL" sz="1000" b="0" i="0" dirty="0">
                <a:effectLst/>
              </a:rPr>
              <a:t/>
            </a:r>
            <a:br>
              <a:rPr lang="pl-PL" sz="1000" b="0" i="0" dirty="0">
                <a:effectLst/>
              </a:rPr>
            </a:br>
            <a:r>
              <a:rPr lang="pl-PL" sz="1000" b="0" i="0" dirty="0">
                <a:effectLst/>
              </a:rPr>
              <a:t>punktem wyjścia do rozmowy o szkole i jej zmienianiu jest wypełnienie opracowanej przez zespół </a:t>
            </a:r>
            <a:r>
              <a:rPr lang="pl-PL" sz="1000" b="0" i="0" dirty="0" err="1">
                <a:effectLst/>
              </a:rPr>
              <a:t>BsS</a:t>
            </a:r>
            <a:r>
              <a:rPr lang="pl-PL" sz="1000" b="0" i="0" dirty="0">
                <a:effectLst/>
              </a:rPr>
              <a:t> ankiety </a:t>
            </a:r>
            <a:r>
              <a:rPr lang="pl-PL" sz="1000" dirty="0"/>
              <a:t>Autorefleksji (</a:t>
            </a:r>
            <a:r>
              <a:rPr lang="pl-PL" sz="1000" dirty="0" smtClean="0"/>
              <a:t>Dostępnej </a:t>
            </a:r>
            <a:r>
              <a:rPr lang="pl-PL" sz="1000" dirty="0"/>
              <a:t>na stronie </a:t>
            </a:r>
            <a:r>
              <a:rPr lang="pl-PL" sz="1000" dirty="0" smtClean="0"/>
              <a:t>BSS). </a:t>
            </a:r>
            <a:r>
              <a:rPr lang="pl-PL" sz="1000" b="0" i="0" dirty="0">
                <a:effectLst/>
              </a:rPr>
              <a:t>Wypełnianie ankiety powinno być </a:t>
            </a:r>
            <a:r>
              <a:rPr lang="pl-PL" sz="1000" b="0" i="0" dirty="0" smtClean="0">
                <a:effectLst/>
              </a:rPr>
              <a:t>dobrowolne.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l-PL" sz="1000" b="1" i="1" dirty="0" smtClean="0">
                <a:effectLst/>
              </a:rPr>
              <a:t>Kto </a:t>
            </a:r>
            <a:r>
              <a:rPr lang="pl-PL" sz="1000" b="1" i="1" dirty="0">
                <a:effectLst/>
              </a:rPr>
              <a:t>podejmuje decyzję o przystąpieniu do </a:t>
            </a:r>
            <a:r>
              <a:rPr lang="pl-PL" sz="1000" b="1" i="1" dirty="0" err="1">
                <a:effectLst/>
              </a:rPr>
              <a:t>BsS</a:t>
            </a:r>
            <a:r>
              <a:rPr lang="pl-PL" sz="1000" b="1" i="1" dirty="0">
                <a:effectLst/>
              </a:rPr>
              <a:t>?</a:t>
            </a:r>
            <a:r>
              <a:rPr lang="pl-PL" sz="1000" b="0" i="0" dirty="0">
                <a:effectLst/>
              </a:rPr>
              <a:t/>
            </a:r>
            <a:br>
              <a:rPr lang="pl-PL" sz="1000" b="0" i="0" dirty="0">
                <a:effectLst/>
              </a:rPr>
            </a:br>
            <a:r>
              <a:rPr lang="pl-PL" sz="1000" b="0" i="0" dirty="0">
                <a:effectLst/>
              </a:rPr>
              <a:t>Decyzja o przystąpieniu do </a:t>
            </a:r>
            <a:r>
              <a:rPr lang="pl-PL" sz="1000" b="0" i="0" dirty="0" err="1">
                <a:effectLst/>
              </a:rPr>
              <a:t>BsS</a:t>
            </a:r>
            <a:r>
              <a:rPr lang="pl-PL" sz="1000" b="0" i="0" dirty="0">
                <a:effectLst/>
              </a:rPr>
              <a:t> zapada w szkole.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l-PL" sz="1000" b="0" i="0" dirty="0">
                <a:effectLst/>
              </a:rPr>
              <a:t/>
            </a:r>
            <a:br>
              <a:rPr lang="pl-PL" sz="1000" b="0" i="0" dirty="0">
                <a:effectLst/>
              </a:rPr>
            </a:br>
            <a:r>
              <a:rPr lang="pl-PL" sz="1000" b="1" i="1" dirty="0">
                <a:effectLst/>
              </a:rPr>
              <a:t>Czy wszyscy nauczyciele muszą być chętni do przystąpienia do </a:t>
            </a:r>
            <a:r>
              <a:rPr lang="pl-PL" sz="1000" b="1" i="1" dirty="0" err="1">
                <a:effectLst/>
              </a:rPr>
              <a:t>BsS</a:t>
            </a:r>
            <a:r>
              <a:rPr lang="pl-PL" sz="1000" b="1" i="1" dirty="0">
                <a:effectLst/>
              </a:rPr>
              <a:t>?</a:t>
            </a:r>
            <a:r>
              <a:rPr lang="pl-PL" sz="1000" b="0" i="0" dirty="0">
                <a:effectLst/>
              </a:rPr>
              <a:t/>
            </a:r>
            <a:br>
              <a:rPr lang="pl-PL" sz="1000" b="0" i="0" dirty="0">
                <a:effectLst/>
              </a:rPr>
            </a:br>
            <a:r>
              <a:rPr lang="pl-PL" sz="1000" b="0" i="0" dirty="0">
                <a:effectLst/>
              </a:rPr>
              <a:t>Nie. Jeszcze nie było takiej sytuacji, by na początku wszyscy byli gotowi do wejścia w proces zmian. Zazwyczaj inicjatorami jest kilka osób. Mogą to być nauczyciele, dyrektor lub rodzice. Bywało, że inicjatorem była jedna osoba, której z czasem udało się przekonać kolejne.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l-PL" sz="1000" b="0" i="0" dirty="0">
                <a:effectLst/>
              </a:rPr>
              <a:t/>
            </a:r>
            <a:br>
              <a:rPr lang="pl-PL" sz="1000" b="0" i="0" dirty="0">
                <a:effectLst/>
              </a:rPr>
            </a:br>
            <a:r>
              <a:rPr lang="pl-PL" sz="1000" b="1" i="1" dirty="0">
                <a:effectLst/>
              </a:rPr>
              <a:t>Czy warunkiem przystąpienia do </a:t>
            </a:r>
            <a:r>
              <a:rPr lang="pl-PL" sz="1000" b="1" i="1" dirty="0" err="1">
                <a:effectLst/>
              </a:rPr>
              <a:t>BsS</a:t>
            </a:r>
            <a:r>
              <a:rPr lang="pl-PL" sz="1000" b="1" i="1" dirty="0">
                <a:effectLst/>
              </a:rPr>
              <a:t> jest zgoda dyrektora?</a:t>
            </a:r>
            <a:r>
              <a:rPr lang="pl-PL" sz="1000" b="0" i="0" dirty="0">
                <a:effectLst/>
              </a:rPr>
              <a:t/>
            </a:r>
            <a:br>
              <a:rPr lang="pl-PL" sz="1000" b="0" i="0" dirty="0">
                <a:effectLst/>
              </a:rPr>
            </a:br>
            <a:r>
              <a:rPr lang="pl-PL" sz="1000" b="0" i="0" dirty="0">
                <a:effectLst/>
              </a:rPr>
              <a:t>Z realnego punktu widzenia oczywiste jest</a:t>
            </a:r>
            <a:r>
              <a:rPr lang="pl-PL" sz="1000" b="0" i="0" dirty="0" smtClean="0">
                <a:effectLst/>
              </a:rPr>
              <a:t>, </a:t>
            </a:r>
            <a:r>
              <a:rPr lang="pl-PL" sz="1000" b="0" i="0" dirty="0">
                <a:effectLst/>
              </a:rPr>
              <a:t>że bez dyrektora szkoły zmienić się nie da. Dlatego warto jest przed przystąpieniem  do ruchu </a:t>
            </a:r>
            <a:r>
              <a:rPr lang="pl-PL" sz="1000" b="0" i="0" dirty="0" err="1">
                <a:effectLst/>
              </a:rPr>
              <a:t>BsS</a:t>
            </a:r>
            <a:r>
              <a:rPr lang="pl-PL" sz="1000" b="0" i="0" dirty="0">
                <a:effectLst/>
              </a:rPr>
              <a:t> postarać się przekonać dyrektora placówki.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l-PL" sz="1000" b="0" i="0" dirty="0">
                <a:effectLst/>
              </a:rPr>
              <a:t/>
            </a:r>
            <a:br>
              <a:rPr lang="pl-PL" sz="1000" b="0" i="0" dirty="0">
                <a:effectLst/>
              </a:rPr>
            </a:br>
            <a:r>
              <a:rPr lang="pl-PL" sz="1000" b="1" i="1" dirty="0">
                <a:effectLst/>
              </a:rPr>
              <a:t>Czy inicjatorami przystąpienia do </a:t>
            </a:r>
            <a:r>
              <a:rPr lang="pl-PL" sz="1000" b="1" i="1" dirty="0" err="1">
                <a:effectLst/>
              </a:rPr>
              <a:t>BsS</a:t>
            </a:r>
            <a:r>
              <a:rPr lang="pl-PL" sz="1000" b="1" i="1" dirty="0">
                <a:effectLst/>
              </a:rPr>
              <a:t> mogą być rodzice?</a:t>
            </a:r>
            <a:r>
              <a:rPr lang="pl-PL" sz="1000" b="0" i="0" dirty="0">
                <a:effectLst/>
              </a:rPr>
              <a:t/>
            </a:r>
            <a:br>
              <a:rPr lang="pl-PL" sz="1000" b="0" i="0" dirty="0">
                <a:effectLst/>
              </a:rPr>
            </a:br>
            <a:r>
              <a:rPr lang="pl-PL" sz="1000" b="0" i="0" dirty="0">
                <a:effectLst/>
              </a:rPr>
              <a:t>Inicjatywa bardzo często wychodzi od rodziców. Jednak sukces zależy od tego, czy uda im się zainteresować nauczycieli i dyrektora szkoły. Warunkiem sukcesu jest nawiązanie prawdziwego dialogu.</a:t>
            </a:r>
          </a:p>
          <a:p>
            <a:pPr>
              <a:lnSpc>
                <a:spcPct val="110000"/>
              </a:lnSpc>
            </a:pPr>
            <a:endParaRPr lang="pl-PL" sz="1000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AEBDF1A-221A-4497-BBA9-57A70D1615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72830" b="14149"/>
          <a:stretch/>
        </p:blipFill>
        <p:spPr>
          <a:xfrm>
            <a:off x="1377059" y="5962903"/>
            <a:ext cx="2590800" cy="8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690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2" name="Rectangle 74">
            <a:extLst>
              <a:ext uri="{FF2B5EF4-FFF2-40B4-BE49-F238E27FC236}">
                <a16:creationId xmlns:a16="http://schemas.microsoft.com/office/drawing/2014/main" id="{DC3B8C6B-63CA-4384-8059-2036BE52027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Learning, Hint, School, Subject">
            <a:extLst>
              <a:ext uri="{FF2B5EF4-FFF2-40B4-BE49-F238E27FC236}">
                <a16:creationId xmlns:a16="http://schemas.microsoft.com/office/drawing/2014/main" id="{CF04E608-1C93-4BEF-802D-B4C8534CAD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89" r="33099"/>
          <a:stretch/>
        </p:blipFill>
        <p:spPr bwMode="auto">
          <a:xfrm>
            <a:off x="20" y="10"/>
            <a:ext cx="402474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3" name="Rectangle 76">
            <a:extLst>
              <a:ext uri="{FF2B5EF4-FFF2-40B4-BE49-F238E27FC236}">
                <a16:creationId xmlns:a16="http://schemas.microsoft.com/office/drawing/2014/main" id="{C71B03AA-C0EB-4104-84F8-E1AB8BFBEF6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47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09C2B723-6C2F-49DE-A429-50BDFD1ADB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7ADF179-0174-4D81-BBEA-ED0475EB0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050" y="618517"/>
            <a:ext cx="6672886" cy="1596177"/>
          </a:xfrm>
        </p:spPr>
        <p:txBody>
          <a:bodyPr>
            <a:normAutofit fontScale="90000"/>
          </a:bodyPr>
          <a:lstStyle/>
          <a:p>
            <a:r>
              <a:rPr lang="pl-PL" sz="2000" dirty="0"/>
              <a:t>Poszukiwanie</a:t>
            </a:r>
            <a:br>
              <a:rPr lang="pl-PL" sz="2000" dirty="0"/>
            </a:br>
            <a:r>
              <a:rPr lang="pl-PL" sz="2000" dirty="0"/>
              <a:t>pomysłu </a:t>
            </a:r>
            <a:r>
              <a:rPr lang="pl-PL" sz="2000" dirty="0" smtClean="0"/>
              <a:t>na </a:t>
            </a:r>
            <a:r>
              <a:rPr lang="pl-PL" sz="2000" dirty="0"/>
              <a:t>zmiany </a:t>
            </a:r>
            <a:br>
              <a:rPr lang="pl-PL" sz="2000" dirty="0"/>
            </a:br>
            <a:r>
              <a:rPr lang="pl-PL" sz="2000" dirty="0"/>
              <a:t>w sposobie nauczania </a:t>
            </a:r>
            <a:br>
              <a:rPr lang="pl-PL" sz="2000" dirty="0"/>
            </a:br>
            <a:r>
              <a:rPr lang="pl-PL" sz="2000" dirty="0"/>
              <a:t>w klasach </a:t>
            </a:r>
            <a:r>
              <a:rPr lang="pl-PL" sz="2000" dirty="0" smtClean="0"/>
              <a:t>0–III </a:t>
            </a: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/>
              <a:t>w szkole podstawowej </a:t>
            </a:r>
            <a:br>
              <a:rPr lang="pl-PL" sz="2000" dirty="0"/>
            </a:br>
            <a:r>
              <a:rPr lang="pl-PL" sz="2000" dirty="0"/>
              <a:t>w Będargowie</a:t>
            </a:r>
            <a:r>
              <a:rPr lang="pl-PL" sz="1400" dirty="0"/>
              <a:t/>
            </a:r>
            <a:br>
              <a:rPr lang="pl-PL" sz="1400" dirty="0"/>
            </a:br>
            <a:endParaRPr lang="pl-PL" sz="14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DDF4EC1-6F6C-460F-9D3D-ACE7C717A03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65048" y="2367092"/>
            <a:ext cx="6672887" cy="3424107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nauczyciele klas </a:t>
            </a:r>
            <a:r>
              <a:rPr lang="pl-PL" dirty="0" smtClean="0"/>
              <a:t>0–III </a:t>
            </a:r>
            <a:r>
              <a:rPr lang="pl-PL" dirty="0"/>
              <a:t>wspólnie podjęli decyzję    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o </a:t>
            </a:r>
            <a:r>
              <a:rPr lang="pl-PL" dirty="0"/>
              <a:t>wprowadzeniu zmian </a:t>
            </a:r>
          </a:p>
          <a:p>
            <a:pPr marL="0" indent="0" algn="ctr">
              <a:buNone/>
            </a:pPr>
            <a:r>
              <a:rPr lang="pl-PL" dirty="0"/>
              <a:t>przy wsparciu </a:t>
            </a:r>
            <a:r>
              <a:rPr lang="pl-PL" dirty="0" smtClean="0"/>
              <a:t>dyrekcji </a:t>
            </a:r>
            <a:r>
              <a:rPr lang="pl-PL" dirty="0"/>
              <a:t>szkoły</a:t>
            </a:r>
          </a:p>
          <a:p>
            <a:pPr algn="ctr"/>
            <a:r>
              <a:rPr lang="pl-PL" dirty="0"/>
              <a:t>Zauważone problemy </a:t>
            </a:r>
            <a:r>
              <a:rPr lang="pl-PL" dirty="0" smtClean="0"/>
              <a:t>to:</a:t>
            </a:r>
            <a:endParaRPr lang="pl-PL" dirty="0"/>
          </a:p>
          <a:p>
            <a:pPr algn="ctr"/>
            <a:r>
              <a:rPr lang="pl-PL" dirty="0"/>
              <a:t>Monotonia pracy, zadań, wydarzeń</a:t>
            </a:r>
          </a:p>
          <a:p>
            <a:pPr algn="ctr"/>
            <a:r>
              <a:rPr lang="pl-PL" dirty="0"/>
              <a:t>Realizacja przeładowanej podstawy programowej </a:t>
            </a:r>
            <a:r>
              <a:rPr lang="pl-PL" dirty="0" smtClean="0"/>
              <a:t>„PONAD </a:t>
            </a:r>
            <a:r>
              <a:rPr lang="pl-PL" dirty="0"/>
              <a:t>WSZYSTKO”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40500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B1981535-B5AA-4E0C-ACE5-925CC19B20F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F97D060-AA7E-4411-BA62-28BD1EBD55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DDE267B-E820-4910-868D-BA40CFB936D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-9523"/>
            <a:ext cx="10058400" cy="6867522"/>
          </a:xfrm>
          <a:custGeom>
            <a:avLst/>
            <a:gdLst>
              <a:gd name="connsiteX0" fmla="*/ 1263465 w 10058400"/>
              <a:gd name="connsiteY0" fmla="*/ 0 h 6867522"/>
              <a:gd name="connsiteX1" fmla="*/ 8794935 w 10058400"/>
              <a:gd name="connsiteY1" fmla="*/ 0 h 6867522"/>
              <a:gd name="connsiteX2" fmla="*/ 8909975 w 10058400"/>
              <a:gd name="connsiteY2" fmla="*/ 132807 h 6867522"/>
              <a:gd name="connsiteX3" fmla="*/ 10058400 w 10058400"/>
              <a:gd name="connsiteY3" fmla="*/ 3331845 h 6867522"/>
              <a:gd name="connsiteX4" fmla="*/ 8751905 w 10058400"/>
              <a:gd name="connsiteY4" fmla="*/ 6713366 h 6867522"/>
              <a:gd name="connsiteX5" fmla="*/ 8604930 w 10058400"/>
              <a:gd name="connsiteY5" fmla="*/ 6867522 h 6867522"/>
              <a:gd name="connsiteX6" fmla="*/ 1453470 w 10058400"/>
              <a:gd name="connsiteY6" fmla="*/ 6867522 h 6867522"/>
              <a:gd name="connsiteX7" fmla="*/ 1306495 w 10058400"/>
              <a:gd name="connsiteY7" fmla="*/ 6713366 h 6867522"/>
              <a:gd name="connsiteX8" fmla="*/ 0 w 10058400"/>
              <a:gd name="connsiteY8" fmla="*/ 3331845 h 6867522"/>
              <a:gd name="connsiteX9" fmla="*/ 1148425 w 10058400"/>
              <a:gd name="connsiteY9" fmla="*/ 132807 h 686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58400" h="6867522">
                <a:moveTo>
                  <a:pt x="1263465" y="0"/>
                </a:moveTo>
                <a:lnTo>
                  <a:pt x="8794935" y="0"/>
                </a:lnTo>
                <a:lnTo>
                  <a:pt x="8909975" y="132807"/>
                </a:lnTo>
                <a:cubicBezTo>
                  <a:pt x="9627420" y="1002149"/>
                  <a:pt x="10058400" y="2116667"/>
                  <a:pt x="10058400" y="3331845"/>
                </a:cubicBezTo>
                <a:cubicBezTo>
                  <a:pt x="10058400" y="4633822"/>
                  <a:pt x="9563653" y="5820244"/>
                  <a:pt x="8751905" y="6713366"/>
                </a:cubicBezTo>
                <a:lnTo>
                  <a:pt x="8604930" y="6867522"/>
                </a:lnTo>
                <a:lnTo>
                  <a:pt x="1453470" y="6867522"/>
                </a:lnTo>
                <a:lnTo>
                  <a:pt x="1306495" y="6713366"/>
                </a:lnTo>
                <a:cubicBezTo>
                  <a:pt x="494747" y="5820244"/>
                  <a:pt x="0" y="4633822"/>
                  <a:pt x="0" y="3331845"/>
                </a:cubicBezTo>
                <a:cubicBezTo>
                  <a:pt x="0" y="2116667"/>
                  <a:pt x="430980" y="1002149"/>
                  <a:pt x="1148425" y="1328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F3E25D7-C2F8-445D-AA42-C1163028DA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Symbol zastępczy zawartości 4" descr="Obraz zawierający tekst&#10;&#10;Opis wygenerowany automatycznie">
            <a:extLst>
              <a:ext uri="{FF2B5EF4-FFF2-40B4-BE49-F238E27FC236}">
                <a16:creationId xmlns:a16="http://schemas.microsoft.com/office/drawing/2014/main" id="{F6616CFF-0FC9-40D7-AFDE-0AA7DFEE83C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2895600" y="228600"/>
            <a:ext cx="6105525" cy="633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170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6E3254AE-C4CD-426D-A6E8-7FA13B0F88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2" name="Picture 4" descr="Student, School, Boy, Drawing, Sight">
            <a:extLst>
              <a:ext uri="{FF2B5EF4-FFF2-40B4-BE49-F238E27FC236}">
                <a16:creationId xmlns:a16="http://schemas.microsoft.com/office/drawing/2014/main" id="{E368FA26-6D06-45ED-A301-685DEE567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42707" y="2367091"/>
            <a:ext cx="4520273" cy="3424107"/>
          </a:xfrm>
          <a:prstGeom prst="roundRect">
            <a:avLst>
              <a:gd name="adj" fmla="val 530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F5C53434-A0C7-4A81-8EB0-D460DAD9BB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77E942E0-6C8E-4831-8B1A-A204BD5EA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r>
              <a:rPr lang="pl-PL" dirty="0"/>
              <a:t>Nasze plany do zrealizowania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8E18228-9DA1-4F19-A82F-11A33D08BFF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4860493" cy="3424107"/>
          </a:xfrm>
        </p:spPr>
        <p:txBody>
          <a:bodyPr>
            <a:normAutofit lnSpcReduction="10000"/>
          </a:bodyPr>
          <a:lstStyle/>
          <a:p>
            <a:pPr marL="342900" lvl="0" indent="-342900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pl-PL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częściowe odejście uczniów od ławek   (unikanie schematu lekcji tylko </a:t>
            </a:r>
            <a:r>
              <a:rPr lang="pl-PL" sz="1700" dirty="0">
                <a:ea typeface="Calibri" panose="020F0502020204030204" pitchFamily="34" charset="0"/>
                <a:cs typeface="Times New Roman" panose="02020603050405020304" pitchFamily="18" charset="0"/>
              </a:rPr>
              <a:t>                      </a:t>
            </a:r>
            <a:r>
              <a:rPr lang="pl-PL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 wyłącznie w ławce)</a:t>
            </a:r>
          </a:p>
          <a:p>
            <a:pPr marL="342900" lvl="0" indent="-342900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pl-PL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stworzenie odpowiednich warunków do uczenia </a:t>
            </a:r>
            <a:r>
              <a:rPr lang="pl-PL" sz="17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się </a:t>
            </a:r>
            <a:r>
              <a:rPr lang="pl-PL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poprzez  rozwijanie kreatywności i </a:t>
            </a:r>
            <a:r>
              <a:rPr lang="pl-PL" sz="17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współpracy, na przykład metodą </a:t>
            </a:r>
            <a:r>
              <a:rPr lang="pl-PL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projektów</a:t>
            </a:r>
          </a:p>
          <a:p>
            <a:pPr marL="342900" lvl="0" indent="-342900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pl-PL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praca grupowa między klasami – wspólna wymiana doświadczeń, konkursy, zawody, wyjścia, zajęcia plenerowe, uroczystości</a:t>
            </a:r>
          </a:p>
          <a:p>
            <a:pPr marL="0" indent="0">
              <a:lnSpc>
                <a:spcPct val="110000"/>
              </a:lnSpc>
              <a:buNone/>
            </a:pPr>
            <a:endParaRPr lang="pl-PL" sz="1700" dirty="0"/>
          </a:p>
        </p:txBody>
      </p:sp>
    </p:spTree>
    <p:extLst>
      <p:ext uri="{BB962C8B-B14F-4D97-AF65-F5344CB8AC3E}">
        <p14:creationId xmlns:p14="http://schemas.microsoft.com/office/powerpoint/2010/main" val="1943844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E3254AE-C4CD-426D-A6E8-7FA13B0F88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62C8FED-CF66-4438-97B5-81F8F7071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16632" y="2493048"/>
            <a:ext cx="3971321" cy="2640928"/>
          </a:xfrm>
          <a:prstGeom prst="roundRect">
            <a:avLst>
              <a:gd name="adj" fmla="val 530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F5C53434-A0C7-4A81-8EB0-D460DAD9BB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72C988BE-CBC5-4416-8A71-749703F0C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r>
              <a:rPr lang="pl-PL" dirty="0"/>
              <a:t>Kiedy rozpoczynają się zmiany?</a:t>
            </a:r>
          </a:p>
        </p:txBody>
      </p:sp>
      <p:sp>
        <p:nvSpPr>
          <p:cNvPr id="34" name="Symbol zastępczy zawartości 2">
            <a:extLst>
              <a:ext uri="{FF2B5EF4-FFF2-40B4-BE49-F238E27FC236}">
                <a16:creationId xmlns:a16="http://schemas.microsoft.com/office/drawing/2014/main" id="{E39B0AB6-A955-45A1-86F9-95B44AC0E60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4860493" cy="342410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pl-PL" sz="1700" b="1" i="1" dirty="0">
                <a:effectLst/>
              </a:rPr>
              <a:t>Wszystkie wielkie czyny i wielkie </a:t>
            </a:r>
            <a:r>
              <a:rPr lang="pl-PL" sz="1700" b="1" i="1" dirty="0" smtClean="0">
                <a:effectLst/>
              </a:rPr>
              <a:t>zmiany </a:t>
            </a:r>
            <a:r>
              <a:rPr lang="pl-PL" sz="1700" b="1" i="1" dirty="0">
                <a:effectLst/>
              </a:rPr>
              <a:t>rozpoczynają się od pierwszego, choćby małego </a:t>
            </a:r>
            <a:r>
              <a:rPr lang="pl-PL" sz="1700" b="1" i="1" dirty="0" smtClean="0">
                <a:effectLst/>
              </a:rPr>
              <a:t>kroku…</a:t>
            </a:r>
            <a:endParaRPr lang="pl-PL" sz="1700" b="1" i="1" dirty="0">
              <a:effectLst/>
            </a:endParaRPr>
          </a:p>
          <a:p>
            <a:pPr>
              <a:lnSpc>
                <a:spcPct val="110000"/>
              </a:lnSpc>
            </a:pPr>
            <a:r>
              <a:rPr lang="pl-PL" sz="1700" dirty="0"/>
              <a:t>Nie musimy od razu realizować wszystkich założeń zgodnych z zasadami budzącej się szkoły</a:t>
            </a:r>
          </a:p>
          <a:p>
            <a:pPr>
              <a:lnSpc>
                <a:spcPct val="110000"/>
              </a:lnSpc>
            </a:pPr>
            <a:r>
              <a:rPr lang="pl-PL" sz="1700" dirty="0"/>
              <a:t>Możemy zacząć od wyznaczenia małych celów</a:t>
            </a:r>
            <a:r>
              <a:rPr lang="pl-PL" sz="1700" dirty="0" smtClean="0"/>
              <a:t>… aby </a:t>
            </a:r>
            <a:r>
              <a:rPr lang="pl-PL" sz="1700" dirty="0"/>
              <a:t>w przyszłości zrealizować </a:t>
            </a:r>
            <a:r>
              <a:rPr lang="pl-PL" sz="1700" dirty="0" smtClean="0"/>
              <a:t>te większe</a:t>
            </a:r>
            <a:endParaRPr lang="pl-PL" sz="1700" dirty="0"/>
          </a:p>
        </p:txBody>
      </p:sp>
    </p:spTree>
    <p:extLst>
      <p:ext uri="{BB962C8B-B14F-4D97-AF65-F5344CB8AC3E}">
        <p14:creationId xmlns:p14="http://schemas.microsoft.com/office/powerpoint/2010/main" val="1076500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46F2B05-D14A-46C1-B94D-81BAFA34CA8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Szkoła, Edukacja, Budynek, Uczyć Się">
            <a:extLst>
              <a:ext uri="{FF2B5EF4-FFF2-40B4-BE49-F238E27FC236}">
                <a16:creationId xmlns:a16="http://schemas.microsoft.com/office/drawing/2014/main" id="{DC43B5B9-21F7-45DE-A424-08C599C1E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37704" y="1391637"/>
            <a:ext cx="3840815" cy="410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DC21F734-A85A-4FEA-8CB8-6C72B8195C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296BC12-CA70-4D69-9309-9468B82301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54065" y="2367092"/>
            <a:ext cx="5855415" cy="3847444"/>
          </a:xfrm>
        </p:spPr>
        <p:txBody>
          <a:bodyPr>
            <a:normAutofit/>
          </a:bodyPr>
          <a:lstStyle/>
          <a:p>
            <a:r>
              <a:rPr lang="pl-PL" b="0" i="0" dirty="0">
                <a:effectLst/>
              </a:rPr>
              <a:t>Wielu z nas marzy o lepszej i bardziej przyjaznej Uczniom i Nauczycielom szkole, w której wszyscy chętnie spędzaliby czas. </a:t>
            </a:r>
          </a:p>
          <a:p>
            <a:r>
              <a:rPr lang="pl-PL" b="0" i="0" dirty="0">
                <a:effectLst/>
              </a:rPr>
              <a:t>Mamy dwie możliwości: możemy jeszcze długo marzyć, aż pojawi się ktoś, kto wcieli w życie naszą wizję dobrej edukacji, </a:t>
            </a:r>
            <a:r>
              <a:rPr lang="pl-PL" b="0" i="0" dirty="0" smtClean="0">
                <a:effectLst/>
              </a:rPr>
              <a:t>albo… </a:t>
            </a:r>
            <a:r>
              <a:rPr lang="pl-PL" b="0" i="0" dirty="0">
                <a:effectLst/>
              </a:rPr>
              <a:t>możemy wziąć sprawy w swoje ręce i zacząć działać!</a:t>
            </a:r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0E7617B-79C3-4F80-90E1-7E0874A62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064" y="618517"/>
            <a:ext cx="5855416" cy="1596177"/>
          </a:xfrm>
        </p:spPr>
        <p:txBody>
          <a:bodyPr>
            <a:normAutofit/>
          </a:bodyPr>
          <a:lstStyle/>
          <a:p>
            <a:r>
              <a:rPr lang="pl-PL" dirty="0"/>
              <a:t>Marzenia </a:t>
            </a:r>
            <a:br>
              <a:rPr lang="pl-PL" dirty="0"/>
            </a:br>
            <a:r>
              <a:rPr lang="pl-PL" dirty="0"/>
              <a:t>o lepszej szkole…</a:t>
            </a:r>
          </a:p>
        </p:txBody>
      </p:sp>
    </p:spTree>
    <p:extLst>
      <p:ext uri="{BB962C8B-B14F-4D97-AF65-F5344CB8AC3E}">
        <p14:creationId xmlns:p14="http://schemas.microsoft.com/office/powerpoint/2010/main" val="3317773186"/>
      </p:ext>
    </p:extLst>
  </p:cSld>
  <p:clrMapOvr>
    <a:masterClrMapping/>
  </p:clrMapOvr>
</p:sld>
</file>

<file path=ppt/theme/theme1.xml><?xml version="1.0" encoding="utf-8"?>
<a:theme xmlns:a="http://schemas.openxmlformats.org/drawingml/2006/main" name="Kropl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TM04033925[[fn=Kropla]]</Template>
  <TotalTime>388</TotalTime>
  <Words>273</Words>
  <Application>Microsoft Office PowerPoint</Application>
  <PresentationFormat>Panoramiczny</PresentationFormat>
  <Paragraphs>46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20" baseType="lpstr">
      <vt:lpstr>Arial</vt:lpstr>
      <vt:lpstr>Calibri</vt:lpstr>
      <vt:lpstr>Myriad Pro</vt:lpstr>
      <vt:lpstr>Symbol</vt:lpstr>
      <vt:lpstr>Times New Roman</vt:lpstr>
      <vt:lpstr>Tw Cen MT</vt:lpstr>
      <vt:lpstr>Kropla</vt:lpstr>
      <vt:lpstr>Szkoła PO… Zmianach</vt:lpstr>
      <vt:lpstr> sposoby wspierania prawidłowego  rozwoju dziecka  </vt:lpstr>
      <vt:lpstr>Czym jest stowarzyszenie  „budząca się szkoła”  i jaką misję ma do spełnienia</vt:lpstr>
      <vt:lpstr>Zasady przystąpienia do stowarzyszenia Budząca się szkoła</vt:lpstr>
      <vt:lpstr>Poszukiwanie pomysłu na zmiany  w sposobie nauczania  w klasach 0–III  w szkole podstawowej  w Będargowie </vt:lpstr>
      <vt:lpstr>Prezentacja programu PowerPoint</vt:lpstr>
      <vt:lpstr>Nasze plany do zrealizowania</vt:lpstr>
      <vt:lpstr>Kiedy rozpoczynają się zmiany?</vt:lpstr>
      <vt:lpstr>Marzenia  o lepszej szkole…</vt:lpstr>
      <vt:lpstr>Doceńmy to, co mamy!  Natura (otoczenie szkoły) sprzyja  edukacji outdoor zajęcia w terenie,  obserwacje przyrodnicze</vt:lpstr>
      <vt:lpstr>Nauka pisania i liczenia</vt:lpstr>
      <vt:lpstr>Zajęcia plenerowe</vt:lpstr>
      <vt:lpstr>Zapraszamy  do kontaktu  i współpracy między szkołami   szkoła podstawowa  w Będargowie  https://spbedargowo.szkolnastrona.pl  Email: spbedargowo@wp.pl  tel: 91 311 74 52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Szkoła PO…Zmianach</dc:title>
  <dc:creator>Anna Dynakowska</dc:creator>
  <cp:lastModifiedBy>Katarzyna Mańkowska</cp:lastModifiedBy>
  <cp:revision>13</cp:revision>
  <cp:lastPrinted>2021-09-09T09:55:05Z</cp:lastPrinted>
  <dcterms:created xsi:type="dcterms:W3CDTF">2021-08-18T12:28:16Z</dcterms:created>
  <dcterms:modified xsi:type="dcterms:W3CDTF">2021-09-09T10:12:07Z</dcterms:modified>
</cp:coreProperties>
</file>