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34"/>
  </p:notesMasterIdLst>
  <p:handoutMasterIdLst>
    <p:handoutMasterId r:id="rId35"/>
  </p:handoutMasterIdLst>
  <p:sldIdLst>
    <p:sldId id="263" r:id="rId4"/>
    <p:sldId id="306" r:id="rId5"/>
    <p:sldId id="309" r:id="rId6"/>
    <p:sldId id="308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283" r:id="rId33"/>
  </p:sldIdLst>
  <p:sldSz cx="9144000" cy="6858000" type="screen4x3"/>
  <p:notesSz cx="7099300" cy="1023429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Godzińska" initials="AG" lastIdx="25" clrIdx="0"/>
  <p:cmAuthor id="2" name="Natalia Cybort-Zioło" initials="NC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5" autoAdjust="0"/>
    <p:restoredTop sz="94660"/>
  </p:normalViewPr>
  <p:slideViewPr>
    <p:cSldViewPr>
      <p:cViewPr varScale="1">
        <p:scale>
          <a:sx n="65" d="100"/>
          <a:sy n="65" d="100"/>
        </p:scale>
        <p:origin x="-1300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3540" y="10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9" Type="http://schemas.openxmlformats.org/officeDocument/2006/relationships/commentAuthors" Target="commentAuthors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notesMaster" Target="notesMasters/notesMaster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8A78BBD-1E91-40C2-802B-96564AF1BD51}" type="datetimeFigureOut">
              <a:rPr lang="pl-PL" smtClean="0"/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FEA3629-B89A-4847-AE59-826C1D930A22}" type="slidenum">
              <a:rPr lang="pl-PL" smtClean="0"/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81A42DA-1E5A-4648-943B-F961867EEB93}" type="datetimeFigureOut">
              <a:rPr lang="pl-PL" smtClean="0"/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pl-PL" smtClean="0"/>
              <a:t>Kliknij, aby edytować style wzorca tekstu</a:t>
            </a:r>
            <a:endParaRPr lang="pl-PL" smtClean="0"/>
          </a:p>
          <a:p>
            <a:pPr lvl="1"/>
            <a:r>
              <a:rPr lang="pl-PL" smtClean="0"/>
              <a:t>Drugi poziom</a:t>
            </a:r>
            <a:endParaRPr lang="pl-PL" smtClean="0"/>
          </a:p>
          <a:p>
            <a:pPr lvl="2"/>
            <a:r>
              <a:rPr lang="pl-PL" smtClean="0"/>
              <a:t>Trzeci poziom</a:t>
            </a:r>
            <a:endParaRPr lang="pl-PL" smtClean="0"/>
          </a:p>
          <a:p>
            <a:pPr lvl="3"/>
            <a:r>
              <a:rPr lang="pl-PL" smtClean="0"/>
              <a:t>Czwarty poziom</a:t>
            </a:r>
            <a:endParaRPr lang="pl-PL" smtClean="0"/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C769EEC-B775-4BD4-9F66-1F62ED802C83}" type="slidenum">
              <a:rPr lang="pl-PL" smtClean="0"/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85801" y="2130429"/>
            <a:ext cx="7973977" cy="1470025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rgbClr val="C00000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683569" y="3886200"/>
            <a:ext cx="7976209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447A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7" name="Prostokąt 6"/>
          <p:cNvSpPr/>
          <p:nvPr userDrawn="1"/>
        </p:nvSpPr>
        <p:spPr>
          <a:xfrm>
            <a:off x="683570" y="6294442"/>
            <a:ext cx="5760095" cy="730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350"/>
          </a:p>
        </p:txBody>
      </p:sp>
      <p:sp>
        <p:nvSpPr>
          <p:cNvPr id="8" name="Prostokąt 7"/>
          <p:cNvSpPr/>
          <p:nvPr userDrawn="1"/>
        </p:nvSpPr>
        <p:spPr>
          <a:xfrm>
            <a:off x="6659563" y="6294442"/>
            <a:ext cx="2000214" cy="73025"/>
          </a:xfrm>
          <a:prstGeom prst="rect">
            <a:avLst/>
          </a:prstGeom>
          <a:solidFill>
            <a:srgbClr val="004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350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521" y="300838"/>
            <a:ext cx="2304256" cy="79479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428237"/>
            <a:ext cx="1334594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tat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ctrTitle"/>
          </p:nvPr>
        </p:nvSpPr>
        <p:spPr>
          <a:xfrm>
            <a:off x="674688" y="3356996"/>
            <a:ext cx="8469312" cy="2376041"/>
          </a:xfrm>
          <a:prstGeom prst="rect">
            <a:avLst/>
          </a:prstGeom>
        </p:spPr>
        <p:txBody>
          <a:bodyPr/>
          <a:lstStyle>
            <a:lvl1pPr>
              <a:defRPr sz="1350" b="0" i="0"/>
            </a:lvl1pPr>
          </a:lstStyle>
          <a:p>
            <a:endParaRPr lang="pl-PL" sz="1200" dirty="0" smtClean="0">
              <a:solidFill>
                <a:srgbClr val="00447A"/>
              </a:solidFill>
            </a:endParaRPr>
          </a:p>
        </p:txBody>
      </p:sp>
      <p:sp>
        <p:nvSpPr>
          <p:cNvPr id="7" name="Tytuł 1"/>
          <p:cNvSpPr txBox="1"/>
          <p:nvPr userDrawn="1"/>
        </p:nvSpPr>
        <p:spPr>
          <a:xfrm>
            <a:off x="697706" y="2382265"/>
            <a:ext cx="8469312" cy="6480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00447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100" b="1" i="1" dirty="0" smtClean="0"/>
              <a:t>Dziękuję za uwagę</a:t>
            </a:r>
            <a:endParaRPr lang="pl-PL" sz="1200" dirty="0" smtClean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521" y="300838"/>
            <a:ext cx="2304256" cy="7947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428237"/>
            <a:ext cx="1334594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 smtClean="0"/>
              <a:t>Kliknij, aby edytować style wzorca tekstu</a:t>
            </a:r>
            <a:endParaRPr lang="pl-PL" smtClean="0"/>
          </a:p>
        </p:txBody>
      </p:sp>
      <p:sp>
        <p:nvSpPr>
          <p:cNvPr id="6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926A4B1B-54DF-4B40-A71A-19DEC8137B4C}" type="slidenum">
              <a:rPr lang="pl-PL" smtClean="0"/>
            </a:fld>
            <a:endParaRPr lang="pl-PL" dirty="0"/>
          </a:p>
        </p:txBody>
      </p:sp>
      <p:sp>
        <p:nvSpPr>
          <p:cNvPr id="8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3506788" y="6351372"/>
            <a:ext cx="2057400" cy="365125"/>
          </a:xfrm>
        </p:spPr>
        <p:txBody>
          <a:bodyPr/>
          <a:lstStyle/>
          <a:p>
            <a:fld id="{7F5AEF4A-7BD8-4A4A-A652-59846642617D}" type="datetime2">
              <a:rPr lang="pl-PL" smtClean="0"/>
            </a:fld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8640"/>
            <a:ext cx="1334594" cy="5400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63934"/>
            <a:ext cx="1565558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99594" y="274638"/>
            <a:ext cx="5688631" cy="63408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 hasCustomPrompt="1"/>
          </p:nvPr>
        </p:nvSpPr>
        <p:spPr>
          <a:xfrm>
            <a:off x="899592" y="1423321"/>
            <a:ext cx="77152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  <a:endParaRPr lang="pl-PL" smtClean="0"/>
          </a:p>
          <a:p>
            <a:pPr lvl="1"/>
            <a:r>
              <a:rPr lang="pl-PL" smtClean="0"/>
              <a:t>Drugi poziom</a:t>
            </a:r>
            <a:endParaRPr lang="pl-PL" smtClean="0"/>
          </a:p>
          <a:p>
            <a:pPr lvl="2"/>
            <a:r>
              <a:rPr lang="pl-PL" smtClean="0"/>
              <a:t>Trzeci poziom</a:t>
            </a:r>
            <a:endParaRPr lang="pl-PL" smtClean="0"/>
          </a:p>
          <a:p>
            <a:pPr lvl="3"/>
            <a:r>
              <a:rPr lang="pl-PL" smtClean="0"/>
              <a:t>Czwarty poziom</a:t>
            </a:r>
            <a:endParaRPr lang="pl-PL" smtClean="0"/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10" name="Prostokąt 9"/>
          <p:cNvSpPr/>
          <p:nvPr userDrawn="1"/>
        </p:nvSpPr>
        <p:spPr>
          <a:xfrm>
            <a:off x="899593" y="1043520"/>
            <a:ext cx="5688632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350"/>
          </a:p>
        </p:txBody>
      </p:sp>
      <p:sp>
        <p:nvSpPr>
          <p:cNvPr id="14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926A4B1B-54DF-4B40-A71A-19DEC8137B4C}" type="slidenum">
              <a:rPr lang="pl-PL" smtClean="0"/>
            </a:fld>
            <a:endParaRPr lang="pl-PL" dirty="0"/>
          </a:p>
        </p:txBody>
      </p:sp>
      <p:sp>
        <p:nvSpPr>
          <p:cNvPr id="16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3244137" y="6351372"/>
            <a:ext cx="2057400" cy="365125"/>
          </a:xfrm>
        </p:spPr>
        <p:txBody>
          <a:bodyPr/>
          <a:lstStyle/>
          <a:p>
            <a:fld id="{7F5AEF4A-7BD8-4A4A-A652-59846642617D}" type="datetime2">
              <a:rPr lang="pl-PL" smtClean="0"/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198" y="368720"/>
            <a:ext cx="1334594" cy="5400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63934"/>
            <a:ext cx="1565558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C1D6-8DE7-41B4-8B8E-C2A1E9E7966D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8000-C635-430B-903D-1930C1258B2C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  <a:endParaRPr lang="pl-PL" smtClean="0"/>
          </a:p>
          <a:p>
            <a:pPr lvl="1"/>
            <a:r>
              <a:rPr lang="pl-PL" smtClean="0"/>
              <a:t>Drugi poziom</a:t>
            </a:r>
            <a:endParaRPr lang="pl-PL" smtClean="0"/>
          </a:p>
          <a:p>
            <a:pPr lvl="2"/>
            <a:r>
              <a:rPr lang="pl-PL" smtClean="0"/>
              <a:t>Trzeci poziom</a:t>
            </a:r>
            <a:endParaRPr lang="pl-PL" smtClean="0"/>
          </a:p>
          <a:p>
            <a:pPr lvl="3"/>
            <a:r>
              <a:rPr lang="pl-PL" smtClean="0"/>
              <a:t>Czwarty poziom</a:t>
            </a:r>
            <a:endParaRPr lang="pl-PL" smtClean="0"/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C1D6-8DE7-41B4-8B8E-C2A1E9E7966D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8000-C635-430B-903D-1930C1258B2C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  <a:endParaRPr lang="pl-PL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C1D6-8DE7-41B4-8B8E-C2A1E9E7966D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8000-C635-430B-903D-1930C1258B2C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  <a:endParaRPr lang="pl-PL" smtClean="0"/>
          </a:p>
          <a:p>
            <a:pPr lvl="1"/>
            <a:r>
              <a:rPr lang="pl-PL" smtClean="0"/>
              <a:t>Drugi poziom</a:t>
            </a:r>
            <a:endParaRPr lang="pl-PL" smtClean="0"/>
          </a:p>
          <a:p>
            <a:pPr lvl="2"/>
            <a:r>
              <a:rPr lang="pl-PL" smtClean="0"/>
              <a:t>Trzeci poziom</a:t>
            </a:r>
            <a:endParaRPr lang="pl-PL" smtClean="0"/>
          </a:p>
          <a:p>
            <a:pPr lvl="3"/>
            <a:r>
              <a:rPr lang="pl-PL" smtClean="0"/>
              <a:t>Czwarty poziom</a:t>
            </a:r>
            <a:endParaRPr lang="pl-PL" smtClean="0"/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  <a:endParaRPr lang="pl-PL" smtClean="0"/>
          </a:p>
          <a:p>
            <a:pPr lvl="1"/>
            <a:r>
              <a:rPr lang="pl-PL" smtClean="0"/>
              <a:t>Drugi poziom</a:t>
            </a:r>
            <a:endParaRPr lang="pl-PL" smtClean="0"/>
          </a:p>
          <a:p>
            <a:pPr lvl="2"/>
            <a:r>
              <a:rPr lang="pl-PL" smtClean="0"/>
              <a:t>Trzeci poziom</a:t>
            </a:r>
            <a:endParaRPr lang="pl-PL" smtClean="0"/>
          </a:p>
          <a:p>
            <a:pPr lvl="3"/>
            <a:r>
              <a:rPr lang="pl-PL" smtClean="0"/>
              <a:t>Czwarty poziom</a:t>
            </a:r>
            <a:endParaRPr lang="pl-PL" smtClean="0"/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C1D6-8DE7-41B4-8B8E-C2A1E9E7966D}" type="datetimeFigureOut">
              <a:rPr lang="pl-PL" smtClean="0"/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8000-C635-430B-903D-1930C1258B2C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  <a:endParaRPr lang="pl-PL" smtClean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  <a:endParaRPr lang="pl-PL" smtClean="0"/>
          </a:p>
          <a:p>
            <a:pPr lvl="1"/>
            <a:r>
              <a:rPr lang="pl-PL" smtClean="0"/>
              <a:t>Drugi poziom</a:t>
            </a:r>
            <a:endParaRPr lang="pl-PL" smtClean="0"/>
          </a:p>
          <a:p>
            <a:pPr lvl="2"/>
            <a:r>
              <a:rPr lang="pl-PL" smtClean="0"/>
              <a:t>Trzeci poziom</a:t>
            </a:r>
            <a:endParaRPr lang="pl-PL" smtClean="0"/>
          </a:p>
          <a:p>
            <a:pPr lvl="3"/>
            <a:r>
              <a:rPr lang="pl-PL" smtClean="0"/>
              <a:t>Czwarty poziom</a:t>
            </a:r>
            <a:endParaRPr lang="pl-PL" smtClean="0"/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  <a:endParaRPr lang="pl-PL" smtClean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  <a:endParaRPr lang="pl-PL" smtClean="0"/>
          </a:p>
          <a:p>
            <a:pPr lvl="1"/>
            <a:r>
              <a:rPr lang="pl-PL" smtClean="0"/>
              <a:t>Drugi poziom</a:t>
            </a:r>
            <a:endParaRPr lang="pl-PL" smtClean="0"/>
          </a:p>
          <a:p>
            <a:pPr lvl="2"/>
            <a:r>
              <a:rPr lang="pl-PL" smtClean="0"/>
              <a:t>Trzeci poziom</a:t>
            </a:r>
            <a:endParaRPr lang="pl-PL" smtClean="0"/>
          </a:p>
          <a:p>
            <a:pPr lvl="3"/>
            <a:r>
              <a:rPr lang="pl-PL" smtClean="0"/>
              <a:t>Czwarty poziom</a:t>
            </a:r>
            <a:endParaRPr lang="pl-PL" smtClean="0"/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C1D6-8DE7-41B4-8B8E-C2A1E9E7966D}" type="datetimeFigureOut">
              <a:rPr lang="pl-PL" smtClean="0"/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8000-C635-430B-903D-1930C1258B2C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C1D6-8DE7-41B4-8B8E-C2A1E9E7966D}" type="datetimeFigureOut">
              <a:rPr lang="pl-PL" smtClean="0"/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8000-C635-430B-903D-1930C1258B2C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C1D6-8DE7-41B4-8B8E-C2A1E9E7966D}" type="datetimeFigureOut">
              <a:rPr lang="pl-PL" smtClean="0"/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8000-C635-430B-903D-1930C1258B2C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99594" y="274638"/>
            <a:ext cx="5688631" cy="63408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899592" y="1423321"/>
            <a:ext cx="7715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  <a:endParaRPr lang="pl-PL" dirty="0" smtClean="0"/>
          </a:p>
          <a:p>
            <a:pPr lvl="1"/>
            <a:r>
              <a:rPr lang="pl-PL" dirty="0" smtClean="0"/>
              <a:t>Drugi poziom</a:t>
            </a:r>
            <a:endParaRPr lang="pl-PL" dirty="0" smtClean="0"/>
          </a:p>
          <a:p>
            <a:pPr lvl="2"/>
            <a:r>
              <a:rPr lang="pl-PL" dirty="0" smtClean="0"/>
              <a:t>Trzeci poziom</a:t>
            </a:r>
            <a:endParaRPr lang="pl-PL" dirty="0" smtClean="0"/>
          </a:p>
          <a:p>
            <a:pPr lvl="3"/>
            <a:r>
              <a:rPr lang="pl-PL" dirty="0" smtClean="0"/>
              <a:t>Czwarty poziom</a:t>
            </a:r>
            <a:endParaRPr lang="pl-PL" dirty="0" smtClean="0"/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926A4B1B-54DF-4B40-A71A-19DEC8137B4C}" type="slidenum">
              <a:rPr lang="pl-PL" smtClean="0"/>
            </a:fld>
            <a:endParaRPr lang="pl-PL" dirty="0"/>
          </a:p>
        </p:txBody>
      </p:sp>
      <p:sp>
        <p:nvSpPr>
          <p:cNvPr id="12" name="Prostokąt 11"/>
          <p:cNvSpPr/>
          <p:nvPr userDrawn="1"/>
        </p:nvSpPr>
        <p:spPr>
          <a:xfrm>
            <a:off x="899593" y="1043520"/>
            <a:ext cx="5688632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350"/>
          </a:p>
        </p:txBody>
      </p:sp>
      <p:sp>
        <p:nvSpPr>
          <p:cNvPr id="9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3244137" y="6351372"/>
            <a:ext cx="2057400" cy="365125"/>
          </a:xfrm>
        </p:spPr>
        <p:txBody>
          <a:bodyPr/>
          <a:lstStyle/>
          <a:p>
            <a:fld id="{7F5AEF4A-7BD8-4A4A-A652-59846642617D}" type="datetime2">
              <a:rPr lang="pl-PL" smtClean="0"/>
            </a:fld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198" y="368720"/>
            <a:ext cx="1334594" cy="54000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63934"/>
            <a:ext cx="1565558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  <a:endParaRPr lang="pl-PL" smtClean="0"/>
          </a:p>
          <a:p>
            <a:pPr lvl="1"/>
            <a:r>
              <a:rPr lang="pl-PL" smtClean="0"/>
              <a:t>Drugi poziom</a:t>
            </a:r>
            <a:endParaRPr lang="pl-PL" smtClean="0"/>
          </a:p>
          <a:p>
            <a:pPr lvl="2"/>
            <a:r>
              <a:rPr lang="pl-PL" smtClean="0"/>
              <a:t>Trzeci poziom</a:t>
            </a:r>
            <a:endParaRPr lang="pl-PL" smtClean="0"/>
          </a:p>
          <a:p>
            <a:pPr lvl="3"/>
            <a:r>
              <a:rPr lang="pl-PL" smtClean="0"/>
              <a:t>Czwarty poziom</a:t>
            </a:r>
            <a:endParaRPr lang="pl-PL" smtClean="0"/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  <a:endParaRPr lang="pl-PL" smtClean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C1D6-8DE7-41B4-8B8E-C2A1E9E7966D}" type="datetimeFigureOut">
              <a:rPr lang="pl-PL" smtClean="0"/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8000-C635-430B-903D-1930C1258B2C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  <a:endParaRPr lang="pl-PL" smtClean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C1D6-8DE7-41B4-8B8E-C2A1E9E7966D}" type="datetimeFigureOut">
              <a:rPr lang="pl-PL" smtClean="0"/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8000-C635-430B-903D-1930C1258B2C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  <a:endParaRPr lang="pl-PL" smtClean="0"/>
          </a:p>
          <a:p>
            <a:pPr lvl="1"/>
            <a:r>
              <a:rPr lang="pl-PL" smtClean="0"/>
              <a:t>Drugi poziom</a:t>
            </a:r>
            <a:endParaRPr lang="pl-PL" smtClean="0"/>
          </a:p>
          <a:p>
            <a:pPr lvl="2"/>
            <a:r>
              <a:rPr lang="pl-PL" smtClean="0"/>
              <a:t>Trzeci poziom</a:t>
            </a:r>
            <a:endParaRPr lang="pl-PL" smtClean="0"/>
          </a:p>
          <a:p>
            <a:pPr lvl="3"/>
            <a:r>
              <a:rPr lang="pl-PL" smtClean="0"/>
              <a:t>Czwarty poziom</a:t>
            </a:r>
            <a:endParaRPr lang="pl-PL" smtClean="0"/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C1D6-8DE7-41B4-8B8E-C2A1E9E7966D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8000-C635-430B-903D-1930C1258B2C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  <a:endParaRPr lang="pl-PL" smtClean="0"/>
          </a:p>
          <a:p>
            <a:pPr lvl="1"/>
            <a:r>
              <a:rPr lang="pl-PL" smtClean="0"/>
              <a:t>Drugi poziom</a:t>
            </a:r>
            <a:endParaRPr lang="pl-PL" smtClean="0"/>
          </a:p>
          <a:p>
            <a:pPr lvl="2"/>
            <a:r>
              <a:rPr lang="pl-PL" smtClean="0"/>
              <a:t>Trzeci poziom</a:t>
            </a:r>
            <a:endParaRPr lang="pl-PL" smtClean="0"/>
          </a:p>
          <a:p>
            <a:pPr lvl="3"/>
            <a:r>
              <a:rPr lang="pl-PL" smtClean="0"/>
              <a:t>Czwarty poziom</a:t>
            </a:r>
            <a:endParaRPr lang="pl-PL" smtClean="0"/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C1D6-8DE7-41B4-8B8E-C2A1E9E7966D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8000-C635-430B-903D-1930C1258B2C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</a:fld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99594" y="274638"/>
            <a:ext cx="5688631" cy="63408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899592" y="1600204"/>
            <a:ext cx="3596208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 smtClean="0"/>
          </a:p>
          <a:p>
            <a:pPr lvl="1"/>
            <a:r>
              <a:rPr lang="pl-PL" dirty="0" smtClean="0"/>
              <a:t>Drugi poziom</a:t>
            </a:r>
            <a:endParaRPr lang="pl-PL" dirty="0" smtClean="0"/>
          </a:p>
          <a:p>
            <a:pPr lvl="2"/>
            <a:r>
              <a:rPr lang="pl-PL" dirty="0" smtClean="0"/>
              <a:t>Trzeci poziom</a:t>
            </a:r>
            <a:endParaRPr lang="pl-PL" dirty="0" smtClean="0"/>
          </a:p>
          <a:p>
            <a:pPr lvl="3"/>
            <a:r>
              <a:rPr lang="pl-PL" dirty="0" smtClean="0"/>
              <a:t>Czwarty poziom</a:t>
            </a:r>
            <a:endParaRPr lang="pl-PL" dirty="0" smtClean="0"/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 smtClean="0"/>
          </a:p>
          <a:p>
            <a:pPr lvl="1"/>
            <a:r>
              <a:rPr lang="pl-PL" dirty="0" smtClean="0"/>
              <a:t>Drugi poziom</a:t>
            </a:r>
            <a:endParaRPr lang="pl-PL" dirty="0" smtClean="0"/>
          </a:p>
          <a:p>
            <a:pPr lvl="2"/>
            <a:r>
              <a:rPr lang="pl-PL" dirty="0" smtClean="0"/>
              <a:t>Trzeci poziom</a:t>
            </a:r>
            <a:endParaRPr lang="pl-PL" dirty="0" smtClean="0"/>
          </a:p>
          <a:p>
            <a:pPr lvl="3"/>
            <a:r>
              <a:rPr lang="pl-PL" dirty="0" smtClean="0"/>
              <a:t>Czwarty poziom</a:t>
            </a:r>
            <a:endParaRPr lang="pl-PL" dirty="0" smtClean="0"/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1" name="Prostokąt 10"/>
          <p:cNvSpPr/>
          <p:nvPr userDrawn="1"/>
        </p:nvSpPr>
        <p:spPr>
          <a:xfrm>
            <a:off x="899593" y="1043520"/>
            <a:ext cx="5688632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350"/>
          </a:p>
        </p:txBody>
      </p:sp>
      <p:sp>
        <p:nvSpPr>
          <p:cNvPr id="13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926A4B1B-54DF-4B40-A71A-19DEC8137B4C}" type="slidenum">
              <a:rPr lang="pl-PL" smtClean="0"/>
            </a:fld>
            <a:endParaRPr lang="pl-PL" dirty="0"/>
          </a:p>
        </p:txBody>
      </p:sp>
      <p:sp>
        <p:nvSpPr>
          <p:cNvPr id="15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3244137" y="6351372"/>
            <a:ext cx="2057400" cy="365125"/>
          </a:xfrm>
        </p:spPr>
        <p:txBody>
          <a:bodyPr/>
          <a:lstStyle/>
          <a:p>
            <a:fld id="{7F5AEF4A-7BD8-4A4A-A652-59846642617D}" type="datetime2">
              <a:rPr lang="pl-PL" smtClean="0"/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198" y="368720"/>
            <a:ext cx="1334594" cy="5400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63934"/>
            <a:ext cx="1565558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99594" y="274638"/>
            <a:ext cx="5688631" cy="63408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899592" y="1535113"/>
            <a:ext cx="359779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 smtClean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899592" y="2174875"/>
            <a:ext cx="3597796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 smtClean="0"/>
          </a:p>
          <a:p>
            <a:pPr lvl="1"/>
            <a:r>
              <a:rPr lang="pl-PL" dirty="0" smtClean="0"/>
              <a:t>Drugi poziom</a:t>
            </a:r>
            <a:endParaRPr lang="pl-PL" dirty="0" smtClean="0"/>
          </a:p>
          <a:p>
            <a:pPr lvl="2"/>
            <a:r>
              <a:rPr lang="pl-PL" dirty="0" smtClean="0"/>
              <a:t>Trzeci poziom</a:t>
            </a:r>
            <a:endParaRPr lang="pl-PL" dirty="0" smtClean="0"/>
          </a:p>
          <a:p>
            <a:pPr lvl="3"/>
            <a:r>
              <a:rPr lang="pl-PL" dirty="0" smtClean="0"/>
              <a:t>Czwarty poziom</a:t>
            </a:r>
            <a:endParaRPr lang="pl-PL" dirty="0" smtClean="0"/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 smtClean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  <a:endParaRPr lang="pl-PL" smtClean="0"/>
          </a:p>
          <a:p>
            <a:pPr lvl="1"/>
            <a:r>
              <a:rPr lang="pl-PL" smtClean="0"/>
              <a:t>Drugi poziom</a:t>
            </a:r>
            <a:endParaRPr lang="pl-PL" smtClean="0"/>
          </a:p>
          <a:p>
            <a:pPr lvl="2"/>
            <a:r>
              <a:rPr lang="pl-PL" smtClean="0"/>
              <a:t>Trzeci poziom</a:t>
            </a:r>
            <a:endParaRPr lang="pl-PL" smtClean="0"/>
          </a:p>
          <a:p>
            <a:pPr lvl="3"/>
            <a:r>
              <a:rPr lang="pl-PL" smtClean="0"/>
              <a:t>Czwarty poziom</a:t>
            </a:r>
            <a:endParaRPr lang="pl-PL" smtClean="0"/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13" name="Prostokąt 12"/>
          <p:cNvSpPr/>
          <p:nvPr userDrawn="1"/>
        </p:nvSpPr>
        <p:spPr>
          <a:xfrm>
            <a:off x="899593" y="1043520"/>
            <a:ext cx="5688632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350"/>
          </a:p>
        </p:txBody>
      </p:sp>
      <p:sp>
        <p:nvSpPr>
          <p:cNvPr id="15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926A4B1B-54DF-4B40-A71A-19DEC8137B4C}" type="slidenum">
              <a:rPr lang="pl-PL" smtClean="0"/>
            </a:fld>
            <a:endParaRPr lang="pl-PL" dirty="0"/>
          </a:p>
        </p:txBody>
      </p:sp>
      <p:sp>
        <p:nvSpPr>
          <p:cNvPr id="17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3244137" y="6351372"/>
            <a:ext cx="2057400" cy="365125"/>
          </a:xfrm>
        </p:spPr>
        <p:txBody>
          <a:bodyPr/>
          <a:lstStyle/>
          <a:p>
            <a:fld id="{7F5AEF4A-7BD8-4A4A-A652-59846642617D}" type="datetime2">
              <a:rPr lang="pl-PL" smtClean="0"/>
            </a:fld>
            <a:endParaRPr lang="pl-PL" dirty="0"/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198" y="368720"/>
            <a:ext cx="1334594" cy="540000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63934"/>
            <a:ext cx="1565558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29841" y="1139727"/>
            <a:ext cx="2949178" cy="1069975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887391" y="1139728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 smtClean="0"/>
              <a:t>Kliknij, aby edytować style wzorca tekstu</a:t>
            </a:r>
            <a:endParaRPr lang="pl-PL" smtClean="0"/>
          </a:p>
          <a:p>
            <a:pPr lvl="1"/>
            <a:r>
              <a:rPr lang="pl-PL" smtClean="0"/>
              <a:t>Drugi poziom</a:t>
            </a:r>
            <a:endParaRPr lang="pl-PL" smtClean="0"/>
          </a:p>
          <a:p>
            <a:pPr lvl="2"/>
            <a:r>
              <a:rPr lang="pl-PL" smtClean="0"/>
              <a:t>Trzeci poziom</a:t>
            </a:r>
            <a:endParaRPr lang="pl-PL" smtClean="0"/>
          </a:p>
          <a:p>
            <a:pPr lvl="3"/>
            <a:r>
              <a:rPr lang="pl-PL" smtClean="0"/>
              <a:t>Czwarty poziom</a:t>
            </a:r>
            <a:endParaRPr lang="pl-PL" smtClean="0"/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2097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  <a:endParaRPr lang="pl-PL" smtClean="0"/>
          </a:p>
        </p:txBody>
      </p:sp>
      <p:sp>
        <p:nvSpPr>
          <p:cNvPr id="9" name="Tytuł 1"/>
          <p:cNvSpPr txBox="1"/>
          <p:nvPr userDrawn="1"/>
        </p:nvSpPr>
        <p:spPr>
          <a:xfrm>
            <a:off x="632113" y="147723"/>
            <a:ext cx="5688631" cy="6340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47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smtClean="0"/>
              <a:t>Kliknij, aby edytować styl</a:t>
            </a:r>
            <a:endParaRPr lang="pl-PL" sz="2400" dirty="0"/>
          </a:p>
        </p:txBody>
      </p:sp>
      <p:sp>
        <p:nvSpPr>
          <p:cNvPr id="10" name="Prostokąt 9"/>
          <p:cNvSpPr/>
          <p:nvPr userDrawn="1"/>
        </p:nvSpPr>
        <p:spPr>
          <a:xfrm>
            <a:off x="632110" y="916602"/>
            <a:ext cx="5688632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350"/>
          </a:p>
        </p:txBody>
      </p:sp>
      <p:sp>
        <p:nvSpPr>
          <p:cNvPr id="14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926A4B1B-54DF-4B40-A71A-19DEC8137B4C}" type="slidenum">
              <a:rPr lang="pl-PL" smtClean="0"/>
            </a:fld>
            <a:endParaRPr lang="pl-PL" dirty="0"/>
          </a:p>
        </p:txBody>
      </p:sp>
      <p:sp>
        <p:nvSpPr>
          <p:cNvPr id="16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3244137" y="6351372"/>
            <a:ext cx="2057400" cy="365125"/>
          </a:xfrm>
        </p:spPr>
        <p:txBody>
          <a:bodyPr/>
          <a:lstStyle/>
          <a:p>
            <a:fld id="{7F5AEF4A-7BD8-4A4A-A652-59846642617D}" type="datetime2">
              <a:rPr lang="pl-PL" smtClean="0"/>
            </a:fld>
            <a:endParaRPr lang="pl-PL" dirty="0"/>
          </a:p>
        </p:txBody>
      </p:sp>
      <p:pic>
        <p:nvPicPr>
          <p:cNvPr id="17" name="Obraz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198" y="368720"/>
            <a:ext cx="1334594" cy="540000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63934"/>
            <a:ext cx="1565558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29841" y="1139727"/>
            <a:ext cx="2949178" cy="1069975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391" y="1139728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2097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  <a:endParaRPr lang="pl-PL" smtClean="0"/>
          </a:p>
        </p:txBody>
      </p:sp>
      <p:sp>
        <p:nvSpPr>
          <p:cNvPr id="8" name="Tytuł 1"/>
          <p:cNvSpPr txBox="1"/>
          <p:nvPr userDrawn="1"/>
        </p:nvSpPr>
        <p:spPr>
          <a:xfrm>
            <a:off x="632113" y="147723"/>
            <a:ext cx="5688631" cy="6340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47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 smtClean="0"/>
              <a:t>Kliknij, aby edytować styl</a:t>
            </a:r>
            <a:endParaRPr lang="pl-PL" sz="2400" dirty="0"/>
          </a:p>
        </p:txBody>
      </p:sp>
      <p:sp>
        <p:nvSpPr>
          <p:cNvPr id="9" name="Prostokąt 8"/>
          <p:cNvSpPr/>
          <p:nvPr userDrawn="1"/>
        </p:nvSpPr>
        <p:spPr>
          <a:xfrm>
            <a:off x="632110" y="916602"/>
            <a:ext cx="5688632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350"/>
          </a:p>
        </p:txBody>
      </p:sp>
      <p:sp>
        <p:nvSpPr>
          <p:cNvPr id="13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926A4B1B-54DF-4B40-A71A-19DEC8137B4C}" type="slidenum">
              <a:rPr lang="pl-PL" smtClean="0"/>
            </a:fld>
            <a:endParaRPr lang="pl-PL" dirty="0"/>
          </a:p>
        </p:txBody>
      </p:sp>
      <p:sp>
        <p:nvSpPr>
          <p:cNvPr id="15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3244137" y="6351372"/>
            <a:ext cx="2057400" cy="365125"/>
          </a:xfrm>
        </p:spPr>
        <p:txBody>
          <a:bodyPr/>
          <a:lstStyle/>
          <a:p>
            <a:fld id="{7F5AEF4A-7BD8-4A4A-A652-59846642617D}" type="datetime2">
              <a:rPr lang="pl-PL" smtClean="0"/>
            </a:fld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198" y="368720"/>
            <a:ext cx="1334594" cy="5400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63934"/>
            <a:ext cx="1565558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99594" y="274638"/>
            <a:ext cx="5688631" cy="63408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9" name="Prostokąt 8"/>
          <p:cNvSpPr/>
          <p:nvPr userDrawn="1"/>
        </p:nvSpPr>
        <p:spPr>
          <a:xfrm>
            <a:off x="899593" y="1043520"/>
            <a:ext cx="5688632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350"/>
          </a:p>
        </p:txBody>
      </p:sp>
      <p:sp>
        <p:nvSpPr>
          <p:cNvPr id="6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926A4B1B-54DF-4B40-A71A-19DEC8137B4C}" type="slidenum">
              <a:rPr lang="pl-PL" smtClean="0"/>
            </a:fld>
            <a:endParaRPr lang="pl-PL" dirty="0"/>
          </a:p>
        </p:txBody>
      </p:sp>
      <p:sp>
        <p:nvSpPr>
          <p:cNvPr id="8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3244137" y="6351372"/>
            <a:ext cx="2057400" cy="365125"/>
          </a:xfrm>
        </p:spPr>
        <p:txBody>
          <a:bodyPr/>
          <a:lstStyle/>
          <a:p>
            <a:fld id="{7F5AEF4A-7BD8-4A4A-A652-59846642617D}" type="datetime2">
              <a:rPr lang="pl-PL" smtClean="0"/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198" y="368720"/>
            <a:ext cx="1334594" cy="5400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63934"/>
            <a:ext cx="1565558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926A4B1B-54DF-4B40-A71A-19DEC8137B4C}" type="slidenum">
              <a:rPr lang="pl-PL" smtClean="0"/>
            </a:fld>
            <a:endParaRPr lang="pl-PL" dirty="0"/>
          </a:p>
        </p:txBody>
      </p:sp>
      <p:sp>
        <p:nvSpPr>
          <p:cNvPr id="6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3244137" y="6351372"/>
            <a:ext cx="2057400" cy="365125"/>
          </a:xfrm>
        </p:spPr>
        <p:txBody>
          <a:bodyPr/>
          <a:lstStyle/>
          <a:p>
            <a:fld id="{7F5AEF4A-7BD8-4A4A-A652-59846642617D}" type="datetime2">
              <a:rPr lang="pl-PL" smtClean="0"/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198" y="368720"/>
            <a:ext cx="1334594" cy="540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63934"/>
            <a:ext cx="1565558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4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581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3728492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AEF4A-7BD8-4A4A-A652-59846642617D}" type="datetime2">
              <a:rPr lang="pl-PL" smtClean="0"/>
            </a:fld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A4B1B-54DF-4B40-A71A-19DEC8137B4C}" type="slidenum">
              <a:rPr lang="pl-PL" smtClean="0"/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685800" rtl="0" eaLnBrk="1" latinLnBrk="0" hangingPunct="1">
        <a:spcBef>
          <a:spcPct val="0"/>
        </a:spcBef>
        <a:buNone/>
        <a:defRPr sz="2400" kern="1200">
          <a:solidFill>
            <a:srgbClr val="00447A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447A"/>
          </a:solidFill>
          <a:latin typeface="+mn-lt"/>
          <a:ea typeface="+mn-ea"/>
          <a:cs typeface="+mn-cs"/>
        </a:defRPr>
      </a:lvl1pPr>
      <a:lvl2pPr marL="556895" indent="-213995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rgbClr val="00447A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447A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rgbClr val="00447A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rgbClr val="00447A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  <a:endParaRPr lang="pl-PL" smtClean="0"/>
          </a:p>
          <a:p>
            <a:pPr lvl="1"/>
            <a:r>
              <a:rPr lang="pl-PL" smtClean="0"/>
              <a:t>Drugi poziom</a:t>
            </a:r>
            <a:endParaRPr lang="pl-PL" smtClean="0"/>
          </a:p>
          <a:p>
            <a:pPr lvl="2"/>
            <a:r>
              <a:rPr lang="pl-PL" smtClean="0"/>
              <a:t>Trzeci poziom</a:t>
            </a:r>
            <a:endParaRPr lang="pl-PL" smtClean="0"/>
          </a:p>
          <a:p>
            <a:pPr lvl="3"/>
            <a:r>
              <a:rPr lang="pl-PL" smtClean="0"/>
              <a:t>Czwarty poziom</a:t>
            </a:r>
            <a:endParaRPr lang="pl-PL" smtClean="0"/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4C1D6-8DE7-41B4-8B8E-C2A1E9E7966D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28000-C635-430B-903D-1930C1258B2C}" type="slidenum">
              <a:rPr lang="pl-PL" smtClean="0"/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3163" y="764704"/>
            <a:ext cx="7973977" cy="2880320"/>
          </a:xfrm>
        </p:spPr>
        <p:txBody>
          <a:bodyPr/>
          <a:lstStyle/>
          <a:p>
            <a:pPr lvl="0">
              <a:spcBef>
                <a:spcPct val="20000"/>
              </a:spcBef>
            </a:pPr>
            <a:b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Edukacja regionalna, patriotyczna </a:t>
            </a:r>
            <a:br>
              <a:rPr lang="pl-PL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 przedszkolu </a:t>
            </a:r>
            <a:b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 smtClean="0">
                <a:solidFill>
                  <a:srgbClr val="00447A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mgr </a:t>
            </a:r>
            <a:r>
              <a:rPr lang="pl-PL" sz="2400" b="1" dirty="0">
                <a:solidFill>
                  <a:srgbClr val="00447A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Renata Wiśniewska</a:t>
            </a:r>
            <a:br>
              <a:rPr lang="pl-PL" sz="2400" b="1" dirty="0">
                <a:solidFill>
                  <a:srgbClr val="00447A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35395" y="4725144"/>
            <a:ext cx="5852830" cy="1152128"/>
          </a:xfrm>
        </p:spPr>
        <p:txBody>
          <a:bodyPr/>
          <a:lstStyle/>
          <a:p>
            <a:pPr lvl="0" algn="l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auczycielka konsultantka do spraw wychowania przedszkolnego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telefon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91 4350661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rwisniewska@zcdn.edu.pl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7279269" y="4585467"/>
          <a:ext cx="1407871" cy="1405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Fotografia Photo Editor" r:id="rId1" imgW="11811000" imgH="11811000" progId="">
                  <p:embed/>
                </p:oleObj>
              </mc:Choice>
              <mc:Fallback>
                <p:oleObj name="Fotografia Photo Editor" r:id="rId1" imgW="11811000" imgH="11811000" progId="">
                  <p:embed/>
                  <p:pic>
                    <p:nvPicPr>
                      <p:cNvPr id="0" name="Obraz 102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279269" y="4585467"/>
                        <a:ext cx="1407871" cy="140543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6912768" cy="634082"/>
          </a:xfrm>
        </p:spPr>
        <p:txBody>
          <a:bodyPr/>
          <a:lstStyle/>
          <a:p>
            <a:r>
              <a:rPr lang="pl-PL" sz="44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Świadomość patriotyczna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przedszkolu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możemy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zaszczepić tylko jej zalążki, które rozkwitać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będą w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miarę rozwoju całej osobowości dziecka.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 Każdy zakątek naszej ziemi może być przedmiotem zainteresowania dziecka,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 ono mieszka, tu jest jego rodzina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„Tu mieszkam i żyję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więc muszę znać pochodzenie swych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własnych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korzeni -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hasło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przewodnie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nauczyciela  w pracy z wychowankami.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</a:fld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4" y="332656"/>
            <a:ext cx="6696742" cy="741614"/>
          </a:xfrm>
        </p:spPr>
        <p:txBody>
          <a:bodyPr/>
          <a:lstStyle/>
          <a:p>
            <a:r>
              <a:rPr lang="pl-PL" sz="44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Edukacja regionalna</a:t>
            </a:r>
            <a:r>
              <a:rPr lang="pl-PL" sz="4400" b="1" dirty="0">
                <a:solidFill>
                  <a:srgbClr val="04617B"/>
                </a:solidFill>
              </a:rPr>
              <a:t> 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4" y="1196752"/>
            <a:ext cx="7715200" cy="4525963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bardzo ważna już na etapie edukacji przedszkolnej.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Jej 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istota zamyka się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stwierdzeniem: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„Zbliżać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to, co nasze i małe, ku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temu,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wielkie, nie pozwalając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temu,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małe bezkształtnie się rozpłynąć”. </a:t>
            </a:r>
            <a:r>
              <a:rPr lang="pl-PL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</a:t>
            </a:r>
            <a:r>
              <a:rPr lang="pl-P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Karczowska, </a:t>
            </a:r>
            <a:r>
              <a:rPr lang="pl-PL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Mała </a:t>
            </a:r>
            <a:r>
              <a:rPr lang="pl-PL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Ojczyzna w pracy </a:t>
            </a:r>
            <a:r>
              <a:rPr lang="pl-PL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przedszkola</a:t>
            </a:r>
            <a:r>
              <a:rPr lang="pl-PL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pl-P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„Wychowanie </a:t>
            </a:r>
            <a:r>
              <a:rPr lang="pl-PL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Dzień”, 1998,  nr </a:t>
            </a:r>
            <a:r>
              <a:rPr lang="pl-PL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2). </a:t>
            </a:r>
            <a:endParaRPr lang="pl-PL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</a:fld>
            <a:endParaRPr lang="pl-PL" dirty="0"/>
          </a:p>
        </p:txBody>
      </p:sp>
      <p:pic>
        <p:nvPicPr>
          <p:cNvPr id="6" name="Obraz 5" descr="Kinga Ulicka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31840" y="3118241"/>
            <a:ext cx="3635942" cy="27269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124745"/>
            <a:ext cx="7931224" cy="4824540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Zarówno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przedszkole,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i szkoła powinny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pomóc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dziecku odpowiedzieć na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pytania: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Kim jestem? 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Skąd pochodzę? 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Gdzie są moje korzenie? 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 się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stało,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należy uświadomić dzieciom kim byli ich przodkowie, jaki jest ich rodowód, skąd się wywodzą, co pozostawiły w spadku inne pokolenia.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</a:fld>
            <a:endParaRPr lang="pl-PL" dirty="0"/>
          </a:p>
        </p:txBody>
      </p:sp>
      <p:pic>
        <p:nvPicPr>
          <p:cNvPr id="7" name="Obraz 6" descr="Oskar Skalski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508104" y="4437112"/>
            <a:ext cx="2716808" cy="203760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488832" cy="634082"/>
          </a:xfrm>
        </p:spPr>
        <p:txBody>
          <a:bodyPr/>
          <a:lstStyle/>
          <a:p>
            <a:r>
              <a:rPr lang="pl-PL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Sprzymierzeńcy w edukacji regionalnej</a:t>
            </a:r>
            <a:endParaRPr lang="pl-PL" sz="3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268760"/>
            <a:ext cx="7715200" cy="49685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samorządy lokalne,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placówki muzealne, skanseny,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teatr,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regionalne towarzystwa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kultury,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towarzystwa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naukowe,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domy kultury 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680" indent="-360680">
              <a:buFont typeface="Wingdings" panose="05000000000000000000" pitchFamily="2" charset="2"/>
              <a:buChar char="v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ośrodki dydaktyczne parków narodowych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i krajobrazowych,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680" indent="-360680">
              <a:buFont typeface="Wingdings" panose="05000000000000000000" pitchFamily="2" charset="2"/>
              <a:buChar char="v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stowarzyszenia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pozarządowe,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680" indent="-360680">
              <a:buFont typeface="Wingdings" panose="05000000000000000000" pitchFamily="2" charset="2"/>
              <a:buChar char="v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ośrodki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edukacji,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680" indent="-360680">
              <a:buFont typeface="Wingdings" panose="05000000000000000000" pitchFamily="2" charset="2"/>
              <a:buChar char="v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rodzice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dzieci,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680" indent="-360680">
              <a:buFont typeface="Wingdings" panose="05000000000000000000" pitchFamily="2" charset="2"/>
              <a:buChar char="v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stowarzyszenia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873454"/>
            <a:ext cx="3227851" cy="24208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6840760" cy="634082"/>
          </a:xfrm>
        </p:spPr>
        <p:txBody>
          <a:bodyPr/>
          <a:lstStyle/>
          <a:p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Współdziałanie przedszkola </a:t>
            </a:r>
            <a: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rodziny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Zwyczaje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związane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Bożym Narodzeniem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czy świętami wielkanocnymi: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Rodzina przekazuje dziecku wartości moralne i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kulturowe,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utrwalając więzi między członkami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rodziny (</a:t>
            </a: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dodatkowe </a:t>
            </a: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naczynie na stole dla gościa, rodzaj potraw, dzielenie się opłatkiem, składanie sobie </a:t>
            </a: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życzeń).</a:t>
            </a:r>
            <a:endParaRPr lang="pl-PL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Przedszkole  kontynuuje te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elementy,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rozszerzając je o nowe wartości i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wiadomości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charakterze regionalnym (</a:t>
            </a: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kolędowanie, przebierańcy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Jasełka, karnawał, tłusty </a:t>
            </a: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czwartek).</a:t>
            </a:r>
            <a:endParaRPr lang="pl-PL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</a:fld>
            <a:endParaRPr lang="pl-P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6696744" cy="634082"/>
          </a:xfrm>
        </p:spPr>
        <p:txBody>
          <a:bodyPr/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Realizacji celów edukacji regionalnej służą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l-PL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poznanie środowiska </a:t>
            </a:r>
            <a:endParaRPr lang="pl-PL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pl-PL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geograficzno-przyrodniczego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pl-PL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spacery;</a:t>
            </a:r>
            <a:endParaRPr lang="pl-PL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l-PL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poznanie zabytków kultury regionalnej, dorobku historycznego, kultury materialnej, architektury, tradycji;</a:t>
            </a:r>
            <a:endParaRPr lang="pl-PL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l-PL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uczestnictwo w folklorze: nauka pieśni, przyśpiewek, tańców, gry na instrumentach, udział w wystawach, pokazach, konkursach, spotkaniach regionalnych;</a:t>
            </a:r>
            <a:endParaRPr lang="pl-PL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</a:fld>
            <a:endParaRPr lang="pl-PL" dirty="0"/>
          </a:p>
        </p:txBody>
      </p:sp>
      <p:pic>
        <p:nvPicPr>
          <p:cNvPr id="6" name="Obraz 5" descr="PICT1587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580112" y="4941138"/>
            <a:ext cx="2123728" cy="159279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pl-PL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romowanie walorów własnego regionu:</a:t>
            </a:r>
            <a:endParaRPr lang="pl-PL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l-PL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prezentacje </a:t>
            </a:r>
            <a:r>
              <a:rPr lang="pl-PL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regionalne, zajęcia </a:t>
            </a:r>
            <a:r>
              <a:rPr lang="pl-PL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otwarte</a:t>
            </a:r>
            <a:r>
              <a:rPr lang="pl-PL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prace plastyczne i rękodzielnicze;</a:t>
            </a:r>
            <a:endParaRPr lang="pl-PL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l-PL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kontakty z środowiskiem, z reprezentantami lokalnej kultury, twórcami i artystami ludowymi, regionalistami i historykami;</a:t>
            </a:r>
            <a:endParaRPr lang="pl-PL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l-PL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zapoznanie z tekstami o tematyce regionalnej przyrodniczej, ekologicznej,</a:t>
            </a:r>
            <a:endParaRPr lang="pl-PL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l-PL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słuchanie audycji i nagrań radiowych, telewizyjnych. </a:t>
            </a:r>
            <a:endParaRPr lang="pl-PL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</a:fld>
            <a:endParaRPr lang="pl-P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128792" cy="634082"/>
          </a:xfrm>
        </p:spPr>
        <p:txBody>
          <a:bodyPr/>
          <a:lstStyle/>
          <a:p>
            <a:r>
              <a:rPr lang="pl-PL" sz="4400" b="1" dirty="0" smtClean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Cele </a:t>
            </a:r>
            <a:r>
              <a:rPr lang="pl-PL" sz="44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edukacji regionalnej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Poznawanie tradycji rodzinnej, religijnej, regionalnej i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narodowej.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Poznanie najbliższego środowiska, dostrzeganie, specyfiki kulturowej, historycznej i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przyrodniczej.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Pielęgnowanie wartości rodzinnych, w połączeniu z wartościami kulturowymi wspólnoty lokalnej.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Rozwijanie postaw patriotycznych związanych z tożsamością regionalną.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Przygotowanie do aktywnego uczestnictwa w życiu rodzinnej miejscowości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</a:fld>
            <a:endParaRPr lang="pl-P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Treści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Najbliższe otoczenie – dom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rodzinny.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Tradycja własnej rodziny i jej związki z tradycją regionu.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Elementarna wiedza o geografii, historii, główne symbole.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Tradycje regionalne kultywowane w środowisku lokalnym i podtrzymywanie ich.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Wiedza o przyrodzie regionu.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</a:fld>
            <a:endParaRPr lang="pl-PL" dirty="0"/>
          </a:p>
        </p:txBody>
      </p:sp>
      <p:pic>
        <p:nvPicPr>
          <p:cNvPr id="6" name="Picture 4" descr="DSC04400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5033822" y="3429000"/>
            <a:ext cx="3528392" cy="2646911"/>
          </a:xfrm>
          <a:prstGeom prst="rect">
            <a:avLst/>
          </a:prstGeom>
          <a:noFill/>
          <a:ln w="38100">
            <a:solidFill>
              <a:srgbClr val="99CC00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Formy pracy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Wycieczki szlakiem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turystycznym.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Wyjścia do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muzeów.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Wyjścia do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teatru.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Udział w imprezach środowiskowych w danym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regionie.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Wycieczki poza swoją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miejscowość.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Spotkania z ciekawymi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ludźmi.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Czytanie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legend.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Zajęcia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muzealne.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</a:fld>
            <a:endParaRPr lang="pl-PL" dirty="0"/>
          </a:p>
        </p:txBody>
      </p:sp>
      <p:pic>
        <p:nvPicPr>
          <p:cNvPr id="6" name="Obraz 5" descr="PICT0627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301537" y="3636940"/>
            <a:ext cx="3347864" cy="2510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412776"/>
            <a:ext cx="7427168" cy="4407768"/>
          </a:xfrm>
        </p:spPr>
        <p:txBody>
          <a:bodyPr/>
          <a:lstStyle/>
          <a:p>
            <a:pPr marL="0" indent="0">
              <a:buNone/>
            </a:pP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 </a:t>
            </a: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Ubogi jest ten, kto nie zna i nie miłuje ziemi, na której się urodził i żyje. Podobny jest do drzewa bez korzeni. Skąd może czerpać soki potrzebne do życia? W jaki sposób będzie owocować? Jak może on nakarmić swoje dzieci pozytywnymi uczuciami do własnej ziemi, jeśli sam ich nie zna</a:t>
            </a: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endParaRPr lang="pl-PL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dirty="0"/>
              <a:t> </a:t>
            </a:r>
            <a:endParaRPr lang="pl-PL" dirty="0" smtClean="0"/>
          </a:p>
          <a:p>
            <a:pPr marL="0" indent="0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Engiel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Podlasiecka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Mój </a:t>
            </a:r>
            <a:r>
              <a:rPr lang="pl-PL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 </a:t>
            </a:r>
            <a:r>
              <a:rPr lang="pl-PL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Mazowsze. „Zeszyt Edukacji Regionalnej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Warszawa, 2000, WSiP, s. 5.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Kultywowanie tradycji świąt: Bożego Narodzenia,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Wielkanocy.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Zajęcia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terenowe.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Konkursy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plastyczne.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Kolorowanki.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Konkursy wiedzy np.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Szczecinie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Andrzejki, mikołajki, uroczystości rodzinne,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pierwszy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dzień wiosny, Dzień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Ziemi.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Tworzenie albumów, kąciki regionalne, gry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dydaktyczne.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Kultywowanie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obrzędów.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</a:fld>
            <a:endParaRPr lang="pl-PL" dirty="0"/>
          </a:p>
        </p:txBody>
      </p:sp>
      <p:pic>
        <p:nvPicPr>
          <p:cNvPr id="6" name="Obraz 5" descr="P1060099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830482" y="1844824"/>
            <a:ext cx="2784310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Metody pracy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196752"/>
            <a:ext cx="7715200" cy="4525963"/>
          </a:xfrm>
        </p:spPr>
        <p:txBody>
          <a:bodyPr/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Wg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Wincentego Okonia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oparte są na koncepcji wielostronnego kształcenia i przewidują cztery strategie: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indent="-269875">
              <a:buFont typeface="Wingdings" panose="05000000000000000000" pitchFamily="2" charset="2"/>
              <a:buChar char="v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Asocjacyjna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nastawiona na przyswojenie przez dzieci gotowej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wiedzy.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indent="-269875">
              <a:buFont typeface="Wingdings" panose="05000000000000000000" pitchFamily="2" charset="2"/>
              <a:buChar char="v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Badawcza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polega na samodzielnym zdobywaniu przez dzieci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wiedzy.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indent="-269875">
              <a:buFont typeface="Wingdings" panose="05000000000000000000" pitchFamily="2" charset="2"/>
              <a:buChar char="v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Eksplorująca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zmierza do wyzwalania i pobudzania przeżyć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dzieci.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indent="-269875">
              <a:buFont typeface="Wingdings" panose="05000000000000000000" pitchFamily="2" charset="2"/>
              <a:buChar char="v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Operacyjna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oparta na różnych działaniach dzieci, wymagających stosowania metod praktycznych.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</a:fld>
            <a:endParaRPr lang="pl-PL" dirty="0"/>
          </a:p>
        </p:txBody>
      </p:sp>
      <p:pic>
        <p:nvPicPr>
          <p:cNvPr id="6" name="Obraz 5" descr="File1262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486650" y="3933056"/>
            <a:ext cx="1438128" cy="187273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 projektów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268760"/>
            <a:ext cx="7715200" cy="4525963"/>
          </a:xfrm>
        </p:spPr>
        <p:txBody>
          <a:bodyPr/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Polega na: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inicjowaniu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planowaniu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wykonywaniu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ocenie realizacji podjętych zadań edukacyjnych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Dziecko: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samodzielnie rozwija zainteresowania, kieruje własnym uczeniem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Nauczyciel: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pełni funkcję wspomagającą, kierującą i organizującą ten proces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</a:fld>
            <a:endParaRPr lang="pl-PL" dirty="0"/>
          </a:p>
        </p:txBody>
      </p:sp>
      <p:pic>
        <p:nvPicPr>
          <p:cNvPr id="6" name="Symbol zastępczy zawartości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081" y="1052736"/>
            <a:ext cx="2687269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Punktem wyjścia jest: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sytuacja problemowa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jakieś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zamierzenie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podjęcie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jakiejś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inicjatywy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wytyczenie jakiegoś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celu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Punktem dojścia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szeroko rozumiany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produkt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969" y="1700808"/>
            <a:ext cx="3764597" cy="282344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9319" y="260648"/>
            <a:ext cx="5688631" cy="634082"/>
          </a:xfrm>
        </p:spPr>
        <p:txBody>
          <a:bodyPr/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etap – początek projektu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124744"/>
            <a:ext cx="7715200" cy="547260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Określenie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tematu projektu.</a:t>
            </a: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Przygotowanie siatki wstępnej przez nauczyciela.</a:t>
            </a: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Przeprowadzenie zajęć 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wprowadzających.</a:t>
            </a:r>
            <a:endParaRPr lang="pl-PL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l-PL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etap –realizacja projektu</a:t>
            </a: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indent="-269875"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Wykonanie wspólnej 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siatki. </a:t>
            </a: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indent="-269875"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Stworzenie planu kolejnych zajęć projektu z uwzględnieniem zajęć terenowych, wizyt ekspertów, badanie obiektów, przeprowadzenie doświadczeń, działań o charakterze artystycznym.</a:t>
            </a: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indent="-269875"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Powrót do siatki: rozmowa z dziećmi na temat, co już wiedzą, czego się nauczyły, </a:t>
            </a:r>
            <a:endParaRPr lang="pl-PL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indent="-269875">
              <a:buFont typeface="Wingdings" panose="05000000000000000000" pitchFamily="2" charset="2"/>
              <a:buChar char="Ø"/>
            </a:pP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postawienie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nowych 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pytań.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</a:fld>
            <a:endParaRPr lang="pl-PL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404" y="246073"/>
            <a:ext cx="6356876" cy="634082"/>
          </a:xfrm>
        </p:spPr>
        <p:txBody>
          <a:bodyPr/>
          <a:lstStyle/>
          <a:p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etap – zakończenie </a:t>
            </a:r>
            <a: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projektu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88382" y="1196752"/>
            <a:ext cx="7715200" cy="4525963"/>
          </a:xfrm>
        </p:spPr>
        <p:txBody>
          <a:bodyPr/>
          <a:lstStyle/>
          <a:p>
            <a:pPr marL="269875" indent="-269875">
              <a:buFont typeface="Wingdings" panose="05000000000000000000" pitchFamily="2" charset="2"/>
              <a:buChar char="Ø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Dyskusja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opracowanie planu przygotowania wydarzenia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kulminacyjnego.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indent="-269875">
              <a:buFont typeface="Wingdings" panose="05000000000000000000" pitchFamily="2" charset="2"/>
              <a:buChar char="Ø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wydarzenia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kulminacyjnego.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indent="-269875">
              <a:buFont typeface="Wingdings" panose="05000000000000000000" pitchFamily="2" charset="2"/>
              <a:buChar char="Ø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Analiza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ewaluacja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rezultatów projektu.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649755"/>
            <a:ext cx="4205106" cy="236099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Dokumentacja</a:t>
            </a:r>
            <a:br>
              <a:rPr lang="pl-PL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0150" y="1124744"/>
            <a:ext cx="77152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Teczki </a:t>
            </a:r>
            <a:r>
              <a:rPr lang="pl-PL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osobowe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Produkty twórczości dzieci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bserwacje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Autorefleksje dzieci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indent="-269875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Opisy doświadczeń edukacyjnych w formie relacji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74" y="4110504"/>
            <a:ext cx="3240360" cy="243027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Podsumowanie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0150" y="1124744"/>
            <a:ext cx="7715200" cy="4896544"/>
          </a:xfrm>
        </p:spPr>
        <p:txBody>
          <a:bodyPr/>
          <a:lstStyle/>
          <a:p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Należy już od 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przedszkola przygotować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dzieci do roli obywatela danego regionu, a w rezultacie do aktywnego obywatela 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kraju.</a:t>
            </a: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należy się ograniczać do form pracy w przedszkolu, 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wyjść poza przedszkole.</a:t>
            </a: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Organizować sytuacje, które będą sprzyjać rozwojowi dzieci.</a:t>
            </a: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Treści dobierać w myśl 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metody małych projektów </a:t>
            </a: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najbliższego otoczenia do coraz bardziej oddalonego.</a:t>
            </a: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zaczynać 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kształtowania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treści z edukacji regionalnej i patriotycznej od dzieci pięcio- i sześcio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letnich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ale już od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najmłodszej grupy poszerzać zakres  zgodnie 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teorią „sfery najbliższego rozwoju” L.S. </a:t>
            </a:r>
            <a:r>
              <a:rPr lang="pl-PL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Wygotskiego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który umiejscawia dziecko w 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danej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kulturze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Działania organizować w formie zabawy.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</a:fld>
            <a:endParaRPr lang="pl-PL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1456" y="1052736"/>
            <a:ext cx="7715200" cy="4525963"/>
          </a:xfrm>
        </p:spPr>
        <p:txBody>
          <a:bodyPr/>
          <a:lstStyle/>
          <a:p>
            <a:pPr marL="0" indent="0" algn="r">
              <a:buNone/>
            </a:pPr>
            <a:r>
              <a:rPr lang="pl-PL" sz="3600" b="1" dirty="0">
                <a:solidFill>
                  <a:srgbClr val="04617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„Kto nie umie być patriotą swojej wsi, swojego </a:t>
            </a:r>
            <a:r>
              <a:rPr lang="pl-PL" sz="3600" b="1" dirty="0" smtClean="0">
                <a:solidFill>
                  <a:srgbClr val="04617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miasta</a:t>
            </a:r>
            <a:r>
              <a:rPr lang="pl-PL" sz="3600" b="1" dirty="0" smtClean="0">
                <a:solidFill>
                  <a:srgbClr val="04617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ten </a:t>
            </a:r>
            <a:r>
              <a:rPr lang="pl-PL" sz="3600" b="1" dirty="0">
                <a:solidFill>
                  <a:srgbClr val="04617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nie jest zdolny do jakiegokolwiek patriotyzmu”   </a:t>
            </a:r>
            <a:br>
              <a:rPr lang="pl-PL" sz="3600" b="1" dirty="0">
                <a:solidFill>
                  <a:srgbClr val="04617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pl-PL" sz="2000" b="1" dirty="0" smtClean="0">
                <a:solidFill>
                  <a:srgbClr val="04617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(Stanisław </a:t>
            </a:r>
            <a:r>
              <a:rPr lang="pl-PL" sz="2000" b="1" dirty="0" err="1" smtClean="0">
                <a:solidFill>
                  <a:srgbClr val="04617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Pajka</a:t>
            </a:r>
            <a:r>
              <a:rPr lang="pl-PL" sz="2000" b="1" dirty="0" smtClean="0">
                <a:solidFill>
                  <a:srgbClr val="04617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</a:fld>
            <a:endParaRPr lang="pl-PL" dirty="0"/>
          </a:p>
        </p:txBody>
      </p:sp>
      <p:pic>
        <p:nvPicPr>
          <p:cNvPr id="6" name="Obraz 5" descr="PICT1137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995936" y="3212976"/>
            <a:ext cx="4159374" cy="311953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5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Literatura</a:t>
            </a:r>
            <a:r>
              <a:rPr lang="pl-PL" sz="4500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0150" y="1124744"/>
            <a:ext cx="7715200" cy="5226628"/>
          </a:xfrm>
        </p:spPr>
        <p:txBody>
          <a:bodyPr/>
          <a:lstStyle/>
          <a:p>
            <a:pPr lvl="0"/>
            <a:r>
              <a:rPr lang="pl-PL" sz="1600" dirty="0" err="1" smtClean="0"/>
              <a:t>Engiel</a:t>
            </a:r>
            <a:r>
              <a:rPr lang="pl-PL" sz="1600" dirty="0" smtClean="0"/>
              <a:t> </a:t>
            </a:r>
            <a:r>
              <a:rPr lang="pl-PL" sz="1600" dirty="0"/>
              <a:t>J., </a:t>
            </a:r>
            <a:r>
              <a:rPr lang="pl-PL" sz="1600" dirty="0" err="1"/>
              <a:t>Podlasiecka</a:t>
            </a:r>
            <a:r>
              <a:rPr lang="pl-PL" sz="1600" dirty="0"/>
              <a:t> M., </a:t>
            </a:r>
            <a:r>
              <a:rPr lang="pl-PL" sz="1600" i="1" dirty="0"/>
              <a:t>Mój region Mazowsze</a:t>
            </a:r>
            <a:r>
              <a:rPr lang="pl-PL" sz="1600" dirty="0"/>
              <a:t>, „Zeszyt Edukacji Regionalnej”, Warszawa, 2000, WSiP.</a:t>
            </a:r>
            <a:endParaRPr lang="pl-PL" sz="1600" dirty="0"/>
          </a:p>
          <a:p>
            <a:pPr lvl="0"/>
            <a:r>
              <a:rPr lang="pl-PL" sz="1600" dirty="0" err="1"/>
              <a:t>Gołębniak</a:t>
            </a:r>
            <a:r>
              <a:rPr lang="pl-PL" sz="1600" dirty="0"/>
              <a:t> B.D., </a:t>
            </a:r>
            <a:r>
              <a:rPr lang="pl-PL" sz="1600" i="1" dirty="0"/>
              <a:t>Uczenie się metodą projektów</a:t>
            </a:r>
            <a:r>
              <a:rPr lang="pl-PL" sz="1600" dirty="0"/>
              <a:t>, Warszawa, WSiP,  2002.</a:t>
            </a:r>
            <a:endParaRPr lang="pl-PL" sz="1600" dirty="0"/>
          </a:p>
          <a:p>
            <a:pPr lvl="0"/>
            <a:r>
              <a:rPr lang="pl-PL" sz="1600" dirty="0" err="1"/>
              <a:t>Helm</a:t>
            </a:r>
            <a:r>
              <a:rPr lang="pl-PL" sz="1600" dirty="0"/>
              <a:t> J.H., Katz L.G., </a:t>
            </a:r>
            <a:r>
              <a:rPr lang="pl-PL" sz="1600" i="1" dirty="0"/>
              <a:t>Mali badacze metoda projektu w edukacji elementarnej</a:t>
            </a:r>
            <a:r>
              <a:rPr lang="pl-PL" sz="1600" dirty="0"/>
              <a:t>, Warszawa, Wydawnictwa CODN, 2003</a:t>
            </a:r>
            <a:endParaRPr lang="pl-PL" sz="1600" dirty="0"/>
          </a:p>
          <a:p>
            <a:pPr lvl="0"/>
            <a:r>
              <a:rPr lang="pl-PL" sz="1600" dirty="0"/>
              <a:t>Karczowska E., </a:t>
            </a:r>
            <a:r>
              <a:rPr lang="pl-PL" sz="1600" i="1" dirty="0"/>
              <a:t>Mała Ojczyzna w pracy przedszkola,  </a:t>
            </a:r>
            <a:r>
              <a:rPr lang="pl-PL" sz="1600" dirty="0"/>
              <a:t>„Wychowanie Na Co Dzień”, 1998,  nr 2</a:t>
            </a:r>
            <a:endParaRPr lang="pl-PL" sz="1600" dirty="0"/>
          </a:p>
          <a:p>
            <a:pPr lvl="0"/>
            <a:r>
              <a:rPr lang="pl-PL" sz="1600" dirty="0" err="1"/>
              <a:t>Mikina</a:t>
            </a:r>
            <a:r>
              <a:rPr lang="pl-PL" sz="1600" dirty="0"/>
              <a:t> A., Zając B., </a:t>
            </a:r>
            <a:r>
              <a:rPr lang="pl-PL" sz="1600" i="1" dirty="0"/>
              <a:t>Jak wdrażać metodę projektów</a:t>
            </a:r>
            <a:r>
              <a:rPr lang="pl-PL" sz="1600" dirty="0"/>
              <a:t>, Kraków, Impuls, 2001.</a:t>
            </a:r>
            <a:endParaRPr lang="pl-PL" sz="1600" dirty="0"/>
          </a:p>
          <a:p>
            <a:pPr lvl="0"/>
            <a:r>
              <a:rPr lang="pl-PL" sz="1600" dirty="0" err="1"/>
              <a:t>Ogrodowska</a:t>
            </a:r>
            <a:r>
              <a:rPr lang="pl-PL" sz="1600" dirty="0"/>
              <a:t> B., </a:t>
            </a:r>
            <a:r>
              <a:rPr lang="pl-PL" sz="1600" i="1" dirty="0"/>
              <a:t>Zwyczaje i tradycje w Polsce</a:t>
            </a:r>
            <a:r>
              <a:rPr lang="pl-PL" sz="1600" dirty="0"/>
              <a:t>, Warszawa,   </a:t>
            </a:r>
            <a:r>
              <a:rPr lang="pl-PL" sz="1600" dirty="0" err="1" smtClean="0"/>
              <a:t>Verbinum</a:t>
            </a:r>
            <a:r>
              <a:rPr lang="pl-PL" sz="1600" dirty="0"/>
              <a:t>, 2000</a:t>
            </a:r>
            <a:endParaRPr lang="pl-PL" sz="1600" dirty="0"/>
          </a:p>
          <a:p>
            <a:pPr lvl="0"/>
            <a:r>
              <a:rPr lang="pl-PL" sz="1600" dirty="0"/>
              <a:t>Okoń W., </a:t>
            </a:r>
            <a:r>
              <a:rPr lang="pl-PL" sz="1600" i="1" dirty="0"/>
              <a:t>Wprowadzenie do dydaktyki ogólnej</a:t>
            </a:r>
            <a:r>
              <a:rPr lang="pl-PL" sz="1600" dirty="0"/>
              <a:t>, Warszawa, PWN, 1987.</a:t>
            </a:r>
            <a:endParaRPr lang="pl-PL" sz="1600" dirty="0"/>
          </a:p>
          <a:p>
            <a:pPr lvl="0"/>
            <a:r>
              <a:rPr lang="pl-PL" sz="1600" dirty="0"/>
              <a:t>Orlińska W., </a:t>
            </a:r>
            <a:r>
              <a:rPr lang="pl-PL" sz="1600" i="1" dirty="0"/>
              <a:t>Wychowanie patriotyczne w przedszkolu</a:t>
            </a:r>
            <a:r>
              <a:rPr lang="pl-PL" sz="1600" dirty="0"/>
              <a:t>, „Wychowanie w przedszkolu”, 1976, nr 7/8 </a:t>
            </a:r>
            <a:endParaRPr lang="pl-PL" sz="1600" dirty="0"/>
          </a:p>
          <a:p>
            <a:pPr lvl="0"/>
            <a:r>
              <a:rPr lang="pl-PL" sz="1600" dirty="0" err="1"/>
              <a:t>Ponisz</a:t>
            </a:r>
            <a:r>
              <a:rPr lang="pl-PL" sz="1600" dirty="0"/>
              <a:t> E., </a:t>
            </a:r>
            <a:r>
              <a:rPr lang="pl-PL" sz="1600" i="1" dirty="0"/>
              <a:t>Regionalizm, edukacja regionalna,  </a:t>
            </a:r>
            <a:r>
              <a:rPr lang="pl-PL" sz="1600" dirty="0"/>
              <a:t>„Wszystko dla szkoły” 2001, nr 1</a:t>
            </a:r>
            <a:endParaRPr lang="pl-PL" sz="1600" dirty="0"/>
          </a:p>
          <a:p>
            <a:pPr lvl="0"/>
            <a:r>
              <a:rPr lang="pl-PL" sz="1600" dirty="0"/>
              <a:t>Rozporządzenie MEN z dnia 23.12.2008r w sprawie podstawy programowej(...) Dziennik Ustaw z dnia 15.01.2009r. Nr 4, poz.17</a:t>
            </a:r>
            <a:endParaRPr lang="pl-PL" sz="1600" dirty="0"/>
          </a:p>
          <a:p>
            <a:pPr lvl="0"/>
            <a:r>
              <a:rPr lang="pl-PL" sz="1600" dirty="0" err="1"/>
              <a:t>Sieńczewska</a:t>
            </a:r>
            <a:r>
              <a:rPr lang="pl-PL" sz="1600" dirty="0"/>
              <a:t> M., </a:t>
            </a:r>
            <a:r>
              <a:rPr lang="pl-PL" sz="1600" i="1" dirty="0"/>
              <a:t>Metoda projektów w przedszkolu</a:t>
            </a:r>
            <a:r>
              <a:rPr lang="pl-PL" sz="1600" dirty="0"/>
              <a:t>, „Wychowanie w przedszkolu” nr 1/2007</a:t>
            </a:r>
            <a:endParaRPr lang="pl-PL" sz="1600" dirty="0"/>
          </a:p>
          <a:p>
            <a:pPr lvl="0"/>
            <a:r>
              <a:rPr lang="pl-PL" sz="1600" dirty="0" err="1"/>
              <a:t>Wygotski</a:t>
            </a:r>
            <a:r>
              <a:rPr lang="pl-PL" sz="1600" dirty="0"/>
              <a:t> L.S., ., </a:t>
            </a:r>
            <a:r>
              <a:rPr lang="pl-PL" sz="1600" i="1" dirty="0"/>
              <a:t>Narzędzie i znaki w rozwoju dziecka</a:t>
            </a:r>
            <a:r>
              <a:rPr lang="pl-PL" sz="1600" dirty="0" smtClean="0"/>
              <a:t>, Warszawa</a:t>
            </a:r>
            <a:r>
              <a:rPr lang="pl-PL" sz="1600" dirty="0"/>
              <a:t>, PWN, 2005.</a:t>
            </a:r>
            <a:endParaRPr lang="pl-PL" sz="1600" dirty="0"/>
          </a:p>
          <a:p>
            <a:endParaRPr lang="pl-PL" sz="1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4" y="274638"/>
            <a:ext cx="6264694" cy="634082"/>
          </a:xfrm>
        </p:spPr>
        <p:txBody>
          <a:bodyPr/>
          <a:lstStyle/>
          <a:p>
            <a:r>
              <a:rPr lang="pl-PL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Słowniczek terminów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wydzielony, stosunkowo jednorodny obszar odróżniający się od terytoriów przyległych określonymi cechami naturalnymi lub nabytymi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l-PL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>
              <a:buNone/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A-Z Mała Encyklopedia 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PWN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Warszawa 1996)</a:t>
            </a:r>
            <a:endParaRPr lang="pl-PL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Edukacja regionalna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pozwala na zdobycie wiedzy o regionie, jego przeszłości, tradycji, zbliża do wartości materialnych i duchowych, intelektualnych, moralnych, religijnych, jest niezwykle ważna dla ustalenia własnej tożsamości, kształtowania postaw tolerancji i akceptacji kultur.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</a:fld>
            <a:endParaRPr lang="pl-PL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1988840"/>
            <a:ext cx="7973977" cy="1470025"/>
          </a:xfrm>
        </p:spPr>
        <p:txBody>
          <a:bodyPr/>
          <a:lstStyle/>
          <a:p>
            <a:r>
              <a:rPr lang="pl-PL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Opracowanie</a:t>
            </a:r>
            <a:endParaRPr lang="pl-PL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71600" y="3140968"/>
            <a:ext cx="7488833" cy="2304256"/>
          </a:xfrm>
        </p:spPr>
        <p:txBody>
          <a:bodyPr/>
          <a:lstStyle/>
          <a:p>
            <a:pPr algn="l"/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mgr Renata Wiśniewska</a:t>
            </a:r>
            <a:endParaRPr lang="pl-PL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nauczycielka konsultantka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spraw wychowania przedszkolnego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7112999" y="4610993"/>
          <a:ext cx="1400530" cy="1398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Fotografia Photo Editor" r:id="rId1" imgW="11811000" imgH="11811000" progId="">
                  <p:embed/>
                </p:oleObj>
              </mc:Choice>
              <mc:Fallback>
                <p:oleObj name="Fotografia Photo Editor" r:id="rId1" imgW="11811000" imgH="11811000" progId="">
                  <p:embed/>
                  <p:pic>
                    <p:nvPicPr>
                      <p:cNvPr id="0" name="Obraz 204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112999" y="4610993"/>
                        <a:ext cx="1400530" cy="139810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423321"/>
            <a:ext cx="7715200" cy="3445839"/>
          </a:xfrm>
        </p:spPr>
        <p:txBody>
          <a:bodyPr/>
          <a:lstStyle/>
          <a:p>
            <a:pPr marL="0" indent="0">
              <a:buNone/>
            </a:pPr>
            <a:endPara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Folklor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anonimowa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twórczość artystyczna, niesiona słowem żywym, przekazywanym z pamięci, łączącym nadawcę z odbiorcą twarzą w twarz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Folklor dla dzieci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liczne teksty rymowanek, opowiadań umoralniających i rozrywkowych przekazywanych dzieciom  świadomie przez dorosłych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</a:fld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0150" y="1266688"/>
            <a:ext cx="7715200" cy="4826608"/>
          </a:xfrm>
        </p:spPr>
        <p:txBody>
          <a:bodyPr/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Tradycja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przekazywane z pokolenia na pokolenie treści kultury (takie jak: obyczaje, poglądy, wierzenia, sposoby myślenia i zachowania, normy społeczne), uznane przez zbiorowość za społecznie doniosłe dla jej współczesności i przyszłości.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 smtClean="0"/>
          </a:p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Obrzęd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zachowanie i działanie uroczyste, symboliczne, zrytualizowane, określone przez tradycję, obyczaj i przyjęty w zbiorowości system aksjologiczny. Jest zespołem znaków – rytuałów, czyli gestów, czynności, formuł słownych i stosowanych akcesoriów, złączonych  wspólnym sensem. 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(B. </a:t>
            </a:r>
            <a:r>
              <a:rPr lang="pl-PL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Ogrodowska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Zwyczaje </a:t>
            </a:r>
            <a:r>
              <a:rPr lang="pl-P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tradycje w </a:t>
            </a:r>
            <a:r>
              <a:rPr lang="pl-PL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Polsce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Verbinum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Warszawa 2000)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</a:fld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0150" y="1124744"/>
            <a:ext cx="7715200" cy="5226628"/>
          </a:xfrm>
        </p:spPr>
        <p:txBody>
          <a:bodyPr/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Zwyczaj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sposób zachowania, powtarzany w określonych  sytuacjach, przyjęty w zbiorowości przez wszystkich, utrwalony w świadomości społecznej. Związany głównie z życiem codziennym, towarzyskim, np. codzienny spacer, picie kawy, pukanie do drzwi, itp. 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(B.. </a:t>
            </a:r>
            <a:r>
              <a:rPr lang="pl-PL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Ogrodowska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Zwyczaje </a:t>
            </a:r>
            <a:r>
              <a:rPr lang="pl-P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tradycje w Polsce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pl-PL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Verbinum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Warszawa 2000)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Regionalizm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pl-PL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prąd społeczno-kulturalny dążący do zachowania swoistych cech kultury danego obszaru, jej odnowę i propagowanie poszarzanie wiedzy o języku, tradycjach itp. </a:t>
            </a:r>
            <a:endParaRPr lang="pl-PL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Patriotyzm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postawa społeczno-polityczna łącząca przywiązanie i miłość do ojczyzny, jedność i solidarność z całym narodem z szacunkiem dla innych narodów oraz poszanowaniem ich suwerennych praw.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</a:fld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Kazimierz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Denek małą ojczyznę określił jako: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„kamień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 którym siedział mój dziadek, pole, które orał mój ojciec, ogród otoczony malwami, w którym nad grządkami pochylała się moja matka...”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(K. 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Denek, „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Wychowanie Na Co Dzień” 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1998, nr 1-2)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Mała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ojczyzna graniczy z innymi małymi ojczyznami, tworząc krainy i regiony, a te zaś dużą Ojczyznę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</a:fld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4" y="274638"/>
            <a:ext cx="6192686" cy="741614"/>
          </a:xfrm>
        </p:spPr>
        <p:txBody>
          <a:bodyPr/>
          <a:lstStyle/>
          <a:p>
            <a:r>
              <a:rPr lang="pl-PL" sz="4800" b="1" dirty="0" smtClean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Mała ojczyzna…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to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miasto, wieś, przedszkole, rodzina. 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Ojczyzna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przedszkolaka jest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blisko, na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wyciągniecie ręki. Małe, lokalne ojczyzny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uczą,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żyć i pracować nie tylko dla swego regionu, ale dla całego kraju.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</a:fld>
            <a:endParaRPr lang="pl-PL" dirty="0"/>
          </a:p>
        </p:txBody>
      </p:sp>
      <p:pic>
        <p:nvPicPr>
          <p:cNvPr id="8" name="Obraz 7" descr="Zuzia Piotrowska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724128" y="3212976"/>
            <a:ext cx="2520280" cy="336037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 Istotą edukacji regionalnej jest powrót do domu, do źródeł człowieka, do źródeł jego etyki i języka, do źródeł kultury domowej, lokalnej, regionalnej, narodowej i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ogólnoludzkiej.” 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(E. </a:t>
            </a:r>
            <a:r>
              <a:rPr lang="pl-PL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Ponisz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Regionalizm, edukacja regionalna. „Wszystko dla szkoły” 2001, nr 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Edukacja regionalna wprowadza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dziecko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autentyczny świat swej społeczności,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świat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przeżyć,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emocji,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piękna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(czasem 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brzydoty),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doświadczeń i odkryć.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</a:fld>
            <a:endParaRPr lang="pl-PL" dirty="0"/>
          </a:p>
        </p:txBody>
      </p:sp>
      <p:pic>
        <p:nvPicPr>
          <p:cNvPr id="6" name="Obraz 5" descr="PICT0073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902474" y="3774064"/>
            <a:ext cx="3168352" cy="23762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10845</Words>
  <Application>WPS Presentation</Application>
  <PresentationFormat>Pokaz na ekranie (4:3)</PresentationFormat>
  <Paragraphs>351</Paragraphs>
  <Slides>30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30</vt:i4>
      </vt:variant>
    </vt:vector>
  </HeadingPairs>
  <TitlesOfParts>
    <vt:vector size="42" baseType="lpstr">
      <vt:lpstr>Arial</vt:lpstr>
      <vt:lpstr>SimSun</vt:lpstr>
      <vt:lpstr>Wingdings</vt:lpstr>
      <vt:lpstr>Times New Roman</vt:lpstr>
      <vt:lpstr>Calibri</vt:lpstr>
      <vt:lpstr>Microsoft YaHei</vt:lpstr>
      <vt:lpstr/>
      <vt:lpstr>Arial Unicode MS</vt:lpstr>
      <vt:lpstr>Arial Unicode MS</vt:lpstr>
      <vt:lpstr>Liberation Mono</vt:lpstr>
      <vt:lpstr>Motyw pakietu Office</vt:lpstr>
      <vt:lpstr>Projekt niestandardowy</vt:lpstr>
      <vt:lpstr> Edukacja regionalna, patriotyczna  w  przedszkolu   mgr Renata Wiśniewska </vt:lpstr>
      <vt:lpstr>PowerPoint 演示文稿</vt:lpstr>
      <vt:lpstr>Słowniczek terminów</vt:lpstr>
      <vt:lpstr>PowerPoint 演示文稿</vt:lpstr>
      <vt:lpstr>PowerPoint 演示文稿</vt:lpstr>
      <vt:lpstr>PowerPoint 演示文稿</vt:lpstr>
      <vt:lpstr>PowerPoint 演示文稿</vt:lpstr>
      <vt:lpstr>Mała ojczyzna…</vt:lpstr>
      <vt:lpstr>PowerPoint 演示文稿</vt:lpstr>
      <vt:lpstr>Świadomość patriotyczna</vt:lpstr>
      <vt:lpstr>Edukacja regionalna </vt:lpstr>
      <vt:lpstr>PowerPoint 演示文稿</vt:lpstr>
      <vt:lpstr>Sprzymierzeńcy w edukacji regionalnej</vt:lpstr>
      <vt:lpstr>Współdziałanie przedszkola i rodziny</vt:lpstr>
      <vt:lpstr>Realizacji celów edukacji regionalnej służą</vt:lpstr>
      <vt:lpstr>PowerPoint 演示文稿</vt:lpstr>
      <vt:lpstr>   Cele edukacji regionalnej</vt:lpstr>
      <vt:lpstr>Treści</vt:lpstr>
      <vt:lpstr>Formy pracy</vt:lpstr>
      <vt:lpstr>PowerPoint 演示文稿</vt:lpstr>
      <vt:lpstr>Metody pracy</vt:lpstr>
      <vt:lpstr>Metoda projektów</vt:lpstr>
      <vt:lpstr>PowerPoint 演示文稿</vt:lpstr>
      <vt:lpstr>I etap – początek projektu</vt:lpstr>
      <vt:lpstr>III etap – zakończenie projektu</vt:lpstr>
      <vt:lpstr>Dokumentacja </vt:lpstr>
      <vt:lpstr>Podsumowanie</vt:lpstr>
      <vt:lpstr>PowerPoint 演示文稿</vt:lpstr>
      <vt:lpstr>Literatura </vt:lpstr>
      <vt:lpstr>Opracowanie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 Lachowicz</dc:creator>
  <cp:lastModifiedBy>Anna</cp:lastModifiedBy>
  <cp:revision>189</cp:revision>
  <cp:lastPrinted>2020-03-15T18:57:00Z</cp:lastPrinted>
  <dcterms:created xsi:type="dcterms:W3CDTF">2013-04-05T08:46:00Z</dcterms:created>
  <dcterms:modified xsi:type="dcterms:W3CDTF">2020-04-27T11:44:33Z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1045-11.2.0.9281</vt:lpwstr>
  </property>
</Properties>
</file>