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35"/>
  </p:notesMasterIdLst>
  <p:handoutMasterIdLst>
    <p:handoutMasterId r:id="rId36"/>
  </p:handoutMasterIdLst>
  <p:sldIdLst>
    <p:sldId id="263" r:id="rId3"/>
    <p:sldId id="264" r:id="rId4"/>
    <p:sldId id="334" r:id="rId5"/>
    <p:sldId id="355" r:id="rId6"/>
    <p:sldId id="438" r:id="rId7"/>
    <p:sldId id="439" r:id="rId8"/>
    <p:sldId id="440" r:id="rId9"/>
    <p:sldId id="441" r:id="rId10"/>
    <p:sldId id="443" r:id="rId11"/>
    <p:sldId id="442" r:id="rId12"/>
    <p:sldId id="445" r:id="rId13"/>
    <p:sldId id="446" r:id="rId14"/>
    <p:sldId id="456" r:id="rId15"/>
    <p:sldId id="447" r:id="rId16"/>
    <p:sldId id="448" r:id="rId17"/>
    <p:sldId id="449" r:id="rId18"/>
    <p:sldId id="452" r:id="rId19"/>
    <p:sldId id="453" r:id="rId20"/>
    <p:sldId id="455" r:id="rId21"/>
    <p:sldId id="356" r:id="rId22"/>
    <p:sldId id="335" r:id="rId23"/>
    <p:sldId id="336" r:id="rId24"/>
    <p:sldId id="337" r:id="rId25"/>
    <p:sldId id="368" r:id="rId26"/>
    <p:sldId id="338" r:id="rId27"/>
    <p:sldId id="382" r:id="rId28"/>
    <p:sldId id="383" r:id="rId29"/>
    <p:sldId id="384" r:id="rId30"/>
    <p:sldId id="364" r:id="rId31"/>
    <p:sldId id="339" r:id="rId32"/>
    <p:sldId id="444" r:id="rId33"/>
    <p:sldId id="304" r:id="rId3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38" autoAdjust="0"/>
  </p:normalViewPr>
  <p:slideViewPr>
    <p:cSldViewPr>
      <p:cViewPr varScale="1">
        <p:scale>
          <a:sx n="93" d="100"/>
          <a:sy n="93" d="100"/>
        </p:scale>
        <p:origin x="720" y="72"/>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notesViewPr>
    <p:cSldViewPr>
      <p:cViewPr varScale="1">
        <p:scale>
          <a:sx n="92" d="100"/>
          <a:sy n="92" d="100"/>
        </p:scale>
        <p:origin x="35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A78BBD-1E91-40C2-802B-96564AF1BD51}" type="datetimeFigureOut">
              <a:rPr lang="pl-PL" smtClean="0"/>
              <a:pPr/>
              <a:t>16.04.2020</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EA3629-B89A-4847-AE59-826C1D930A22}" type="slidenum">
              <a:rPr lang="pl-PL" smtClean="0"/>
              <a:pPr/>
              <a:t>‹#›</a:t>
            </a:fld>
            <a:endParaRPr lang="pl-PL"/>
          </a:p>
        </p:txBody>
      </p:sp>
    </p:spTree>
    <p:extLst>
      <p:ext uri="{BB962C8B-B14F-4D97-AF65-F5344CB8AC3E}">
        <p14:creationId xmlns:p14="http://schemas.microsoft.com/office/powerpoint/2010/main" val="1443929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A42DA-1E5A-4648-943B-F961867EEB93}" type="datetimeFigureOut">
              <a:rPr lang="pl-PL" smtClean="0"/>
              <a:pPr/>
              <a:t>16.04.2020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69EEC-B775-4BD4-9F66-1F62ED802C83}" type="slidenum">
              <a:rPr lang="pl-PL" smtClean="0"/>
              <a:pPr/>
              <a:t>‹#›</a:t>
            </a:fld>
            <a:endParaRPr lang="pl-PL"/>
          </a:p>
        </p:txBody>
      </p:sp>
    </p:spTree>
    <p:extLst>
      <p:ext uri="{BB962C8B-B14F-4D97-AF65-F5344CB8AC3E}">
        <p14:creationId xmlns:p14="http://schemas.microsoft.com/office/powerpoint/2010/main" val="422059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9ADDF141-9464-4E70-85AE-E8056889E6EE}" type="slidenum">
              <a:rPr lang="pl-PL" smtClean="0"/>
              <a:pPr/>
              <a:t>2</a:t>
            </a:fld>
            <a:endParaRPr lang="pl-PL"/>
          </a:p>
        </p:txBody>
      </p:sp>
    </p:spTree>
    <p:extLst>
      <p:ext uri="{BB962C8B-B14F-4D97-AF65-F5344CB8AC3E}">
        <p14:creationId xmlns:p14="http://schemas.microsoft.com/office/powerpoint/2010/main" val="279941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C769EEC-B775-4BD4-9F66-1F62ED802C83}" type="slidenum">
              <a:rPr lang="pl-PL" smtClean="0">
                <a:solidFill>
                  <a:prstClr val="black"/>
                </a:solidFill>
              </a:rPr>
              <a:pPr/>
              <a:t>11</a:t>
            </a:fld>
            <a:endParaRPr lang="pl-PL">
              <a:solidFill>
                <a:prstClr val="black"/>
              </a:solidFill>
            </a:endParaRPr>
          </a:p>
        </p:txBody>
      </p:sp>
    </p:spTree>
    <p:extLst>
      <p:ext uri="{BB962C8B-B14F-4D97-AF65-F5344CB8AC3E}">
        <p14:creationId xmlns:p14="http://schemas.microsoft.com/office/powerpoint/2010/main" val="147700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C769EEC-B775-4BD4-9F66-1F62ED802C83}" type="slidenum">
              <a:rPr lang="pl-PL" smtClean="0">
                <a:solidFill>
                  <a:prstClr val="black"/>
                </a:solidFill>
              </a:rPr>
              <a:pPr/>
              <a:t>16</a:t>
            </a:fld>
            <a:endParaRPr lang="pl-PL">
              <a:solidFill>
                <a:prstClr val="black"/>
              </a:solidFill>
            </a:endParaRPr>
          </a:p>
        </p:txBody>
      </p:sp>
    </p:spTree>
    <p:extLst>
      <p:ext uri="{BB962C8B-B14F-4D97-AF65-F5344CB8AC3E}">
        <p14:creationId xmlns:p14="http://schemas.microsoft.com/office/powerpoint/2010/main" val="392387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C769EEC-B775-4BD4-9F66-1F62ED802C83}" type="slidenum">
              <a:rPr lang="pl-PL" smtClean="0"/>
              <a:pPr/>
              <a:t>25</a:t>
            </a:fld>
            <a:endParaRPr lang="pl-PL"/>
          </a:p>
        </p:txBody>
      </p:sp>
    </p:spTree>
    <p:extLst>
      <p:ext uri="{BB962C8B-B14F-4D97-AF65-F5344CB8AC3E}">
        <p14:creationId xmlns:p14="http://schemas.microsoft.com/office/powerpoint/2010/main" val="187965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C769EEC-B775-4BD4-9F66-1F62ED802C83}" type="slidenum">
              <a:rPr lang="pl-PL" smtClean="0"/>
              <a:pPr/>
              <a:t>26</a:t>
            </a:fld>
            <a:endParaRPr lang="pl-PL"/>
          </a:p>
        </p:txBody>
      </p:sp>
    </p:spTree>
    <p:extLst>
      <p:ext uri="{BB962C8B-B14F-4D97-AF65-F5344CB8AC3E}">
        <p14:creationId xmlns:p14="http://schemas.microsoft.com/office/powerpoint/2010/main" val="465620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9"/>
            <a:ext cx="7973977" cy="1470025"/>
          </a:xfrm>
          <a:prstGeom prst="rect">
            <a:avLst/>
          </a:prstGeom>
        </p:spPr>
        <p:txBody>
          <a:bodyPr/>
          <a:lstStyle>
            <a:lvl1pPr algn="ctr">
              <a:defRPr sz="3000">
                <a:solidFill>
                  <a:srgbClr val="C00000"/>
                </a:solidFill>
              </a:defRPr>
            </a:lvl1pPr>
          </a:lstStyle>
          <a:p>
            <a:r>
              <a:rPr lang="pl-PL" dirty="0"/>
              <a:t>Kliknij, aby edytować styl</a:t>
            </a:r>
          </a:p>
        </p:txBody>
      </p:sp>
      <p:sp>
        <p:nvSpPr>
          <p:cNvPr id="3" name="Podtytuł 2"/>
          <p:cNvSpPr>
            <a:spLocks noGrp="1"/>
          </p:cNvSpPr>
          <p:nvPr>
            <p:ph type="subTitle" idx="1"/>
          </p:nvPr>
        </p:nvSpPr>
        <p:spPr>
          <a:xfrm>
            <a:off x="683569" y="3886200"/>
            <a:ext cx="7976209" cy="1752600"/>
          </a:xfrm>
          <a:prstGeom prst="rect">
            <a:avLst/>
          </a:prstGeom>
        </p:spPr>
        <p:txBody>
          <a:bodyPr/>
          <a:lstStyle>
            <a:lvl1pPr marL="0" indent="0" algn="ctr">
              <a:buNone/>
              <a:defRPr>
                <a:solidFill>
                  <a:srgbClr val="00447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pl-PL" dirty="0"/>
              <a:t>Kliknij, aby edytować styl wzorca podtytułu</a:t>
            </a:r>
          </a:p>
        </p:txBody>
      </p:sp>
      <p:sp>
        <p:nvSpPr>
          <p:cNvPr id="7" name="Prostokąt 6"/>
          <p:cNvSpPr/>
          <p:nvPr userDrawn="1"/>
        </p:nvSpPr>
        <p:spPr>
          <a:xfrm>
            <a:off x="683570" y="6294442"/>
            <a:ext cx="5760095"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8" name="Prostokąt 7"/>
          <p:cNvSpPr/>
          <p:nvPr userDrawn="1"/>
        </p:nvSpPr>
        <p:spPr>
          <a:xfrm>
            <a:off x="6659563" y="6294442"/>
            <a:ext cx="2000214" cy="73025"/>
          </a:xfrm>
          <a:prstGeom prst="rect">
            <a:avLst/>
          </a:prstGeom>
          <a:solidFill>
            <a:srgbClr val="004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pic>
        <p:nvPicPr>
          <p:cNvPr id="4" name="Obraz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5521" y="300838"/>
            <a:ext cx="2304256" cy="794797"/>
          </a:xfrm>
          <a:prstGeom prst="rect">
            <a:avLst/>
          </a:prstGeom>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569" y="428237"/>
            <a:ext cx="1334594" cy="540000"/>
          </a:xfrm>
          <a:prstGeom prst="rect">
            <a:avLst/>
          </a:prstGeom>
        </p:spPr>
      </p:pic>
    </p:spTree>
    <p:extLst>
      <p:ext uri="{BB962C8B-B14F-4D97-AF65-F5344CB8AC3E}">
        <p14:creationId xmlns:p14="http://schemas.microsoft.com/office/powerpoint/2010/main" val="18290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15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pl-PL"/>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pl-PL"/>
              <a:t>Kliknij, aby edytować style wzorca tekstu</a:t>
            </a:r>
          </a:p>
        </p:txBody>
      </p:sp>
      <p:sp>
        <p:nvSpPr>
          <p:cNvPr id="6"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8" name="Symbol zastępczy daty 2"/>
          <p:cNvSpPr>
            <a:spLocks noGrp="1"/>
          </p:cNvSpPr>
          <p:nvPr>
            <p:ph type="dt" sz="half" idx="10"/>
          </p:nvPr>
        </p:nvSpPr>
        <p:spPr>
          <a:xfrm>
            <a:off x="3506788" y="6351372"/>
            <a:ext cx="2057400" cy="365125"/>
          </a:xfrm>
        </p:spPr>
        <p:txBody>
          <a:bodyPr/>
          <a:lstStyle/>
          <a:p>
            <a:fld id="{F98FFAAB-8639-4F2D-80D8-4E0E38E104FC}" type="datetime2">
              <a:rPr lang="pl-PL" smtClean="0"/>
              <a:t>czwartek, 16 kwietnia 2020</a:t>
            </a:fld>
            <a:endParaRPr lang="pl-PL" dirty="0"/>
          </a:p>
        </p:txBody>
      </p:sp>
      <p:pic>
        <p:nvPicPr>
          <p:cNvPr id="11" name="Obraz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88640"/>
            <a:ext cx="1334594" cy="540000"/>
          </a:xfrm>
          <a:prstGeom prst="rect">
            <a:avLst/>
          </a:prstGeom>
        </p:spPr>
      </p:pic>
      <p:pic>
        <p:nvPicPr>
          <p:cNvPr id="12" name="Obraz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257427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a:t>Kliknij, aby edytować styl</a:t>
            </a:r>
          </a:p>
        </p:txBody>
      </p:sp>
      <p:sp>
        <p:nvSpPr>
          <p:cNvPr id="3" name="Symbol zastępczy tytułu pionowego 2"/>
          <p:cNvSpPr>
            <a:spLocks noGrp="1"/>
          </p:cNvSpPr>
          <p:nvPr>
            <p:ph type="body" orient="vert" idx="1"/>
          </p:nvPr>
        </p:nvSpPr>
        <p:spPr>
          <a:xfrm>
            <a:off x="899592" y="1423321"/>
            <a:ext cx="7715200" cy="4525963"/>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 name="Prostokąt 9"/>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14"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6" name="Symbol zastępczy daty 2"/>
          <p:cNvSpPr>
            <a:spLocks noGrp="1"/>
          </p:cNvSpPr>
          <p:nvPr>
            <p:ph type="dt" sz="half" idx="10"/>
          </p:nvPr>
        </p:nvSpPr>
        <p:spPr>
          <a:xfrm>
            <a:off x="3244137" y="6351372"/>
            <a:ext cx="2057400" cy="365125"/>
          </a:xfrm>
        </p:spPr>
        <p:txBody>
          <a:bodyPr/>
          <a:lstStyle/>
          <a:p>
            <a:fld id="{9C936553-507F-4DF5-8FC1-373CC9B82BCF}" type="datetime2">
              <a:rPr lang="pl-PL" smtClean="0"/>
              <a:t>czwartek, 16 kwietnia 2020</a:t>
            </a:fld>
            <a:endParaRPr lang="pl-PL" dirty="0"/>
          </a:p>
        </p:txBody>
      </p:sp>
      <p:pic>
        <p:nvPicPr>
          <p:cNvPr id="9" name="Obraz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2" name="Obraz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349883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8458200" cy="1470025"/>
          </a:xfrm>
        </p:spPr>
        <p:txBody>
          <a:bodyPr/>
          <a:lstStyle>
            <a:lvl1pPr algn="ctr">
              <a:defRPr sz="4000">
                <a:solidFill>
                  <a:srgbClr val="C00000"/>
                </a:solidFill>
              </a:defRPr>
            </a:lvl1pPr>
          </a:lstStyle>
          <a:p>
            <a:r>
              <a:rPr lang="pl-PL" dirty="0"/>
              <a:t>Kliknij, aby edytować styl</a:t>
            </a:r>
          </a:p>
        </p:txBody>
      </p:sp>
      <p:sp>
        <p:nvSpPr>
          <p:cNvPr id="3" name="Podtytuł 2"/>
          <p:cNvSpPr>
            <a:spLocks noGrp="1"/>
          </p:cNvSpPr>
          <p:nvPr>
            <p:ph type="subTitle" idx="1"/>
          </p:nvPr>
        </p:nvSpPr>
        <p:spPr>
          <a:xfrm>
            <a:off x="683568" y="3886200"/>
            <a:ext cx="8460432" cy="1752600"/>
          </a:xfrm>
        </p:spPr>
        <p:txBody>
          <a:bodyPr/>
          <a:lstStyle>
            <a:lvl1pPr marL="0" indent="0" algn="ctr">
              <a:buNone/>
              <a:defRPr>
                <a:solidFill>
                  <a:srgbClr val="0044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7" name="Prostokąt 6"/>
          <p:cNvSpPr/>
          <p:nvPr userDrawn="1"/>
        </p:nvSpPr>
        <p:spPr>
          <a:xfrm>
            <a:off x="581025" y="6294438"/>
            <a:ext cx="5862638"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8" name="Prostokąt 7"/>
          <p:cNvSpPr/>
          <p:nvPr userDrawn="1"/>
        </p:nvSpPr>
        <p:spPr>
          <a:xfrm>
            <a:off x="6659563" y="6294438"/>
            <a:ext cx="2305050" cy="73025"/>
          </a:xfrm>
          <a:prstGeom prst="rect">
            <a:avLst/>
          </a:prstGeom>
          <a:solidFill>
            <a:srgbClr val="004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10" name="Obraz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1725" y="115888"/>
            <a:ext cx="15128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48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lang="pl-PL" dirty="0"/>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Prostokąt 6"/>
          <p:cNvSpPr/>
          <p:nvPr userDrawn="1"/>
        </p:nvSpPr>
        <p:spPr>
          <a:xfrm>
            <a:off x="581025" y="1052736"/>
            <a:ext cx="6516688"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8" name="Obraz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1725" y="115888"/>
            <a:ext cx="15128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630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lang="pl-PL" dirty="0"/>
              <a:t>Kliknij, aby edytować styl</a:t>
            </a:r>
          </a:p>
        </p:txBody>
      </p:sp>
      <p:sp>
        <p:nvSpPr>
          <p:cNvPr id="3" name="Symbol zastępczy zawartości 2"/>
          <p:cNvSpPr>
            <a:spLocks noGrp="1"/>
          </p:cNvSpPr>
          <p:nvPr>
            <p:ph sz="half" idx="1"/>
          </p:nvPr>
        </p:nvSpPr>
        <p:spPr>
          <a:xfrm>
            <a:off x="899592" y="1600200"/>
            <a:ext cx="359620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Prostokąt 7"/>
          <p:cNvSpPr/>
          <p:nvPr userDrawn="1"/>
        </p:nvSpPr>
        <p:spPr>
          <a:xfrm>
            <a:off x="581025" y="1052736"/>
            <a:ext cx="6516688"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9" name="Obraz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1725" y="115888"/>
            <a:ext cx="15128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668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lang="pl-PL" dirty="0"/>
              <a:t>Kliknij, aby edytować styl</a:t>
            </a:r>
          </a:p>
        </p:txBody>
      </p:sp>
      <p:sp>
        <p:nvSpPr>
          <p:cNvPr id="3" name="Symbol zastępczy tekstu 2"/>
          <p:cNvSpPr>
            <a:spLocks noGrp="1"/>
          </p:cNvSpPr>
          <p:nvPr>
            <p:ph type="body" idx="1"/>
          </p:nvPr>
        </p:nvSpPr>
        <p:spPr>
          <a:xfrm>
            <a:off x="899592" y="1535113"/>
            <a:ext cx="35977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p:cNvSpPr>
            <a:spLocks noGrp="1"/>
          </p:cNvSpPr>
          <p:nvPr>
            <p:ph sz="half" idx="2"/>
          </p:nvPr>
        </p:nvSpPr>
        <p:spPr>
          <a:xfrm>
            <a:off x="899592" y="2174875"/>
            <a:ext cx="35977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 name="Prostokąt 9"/>
          <p:cNvSpPr/>
          <p:nvPr userDrawn="1"/>
        </p:nvSpPr>
        <p:spPr>
          <a:xfrm>
            <a:off x="581025" y="1052736"/>
            <a:ext cx="6516688"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11" name="Obraz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1725" y="115888"/>
            <a:ext cx="15128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944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lang="pl-PL" dirty="0"/>
              <a:t>Kliknij, aby edytować styl</a:t>
            </a:r>
          </a:p>
        </p:txBody>
      </p:sp>
      <p:sp>
        <p:nvSpPr>
          <p:cNvPr id="6" name="Prostokąt 5"/>
          <p:cNvSpPr/>
          <p:nvPr userDrawn="1"/>
        </p:nvSpPr>
        <p:spPr>
          <a:xfrm>
            <a:off x="581025" y="1052736"/>
            <a:ext cx="6516688"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7" name="Obraz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1725" y="115888"/>
            <a:ext cx="15128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775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6" name="Obraz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1725" y="115888"/>
            <a:ext cx="15128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97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statni slajd">
    <p:spTree>
      <p:nvGrpSpPr>
        <p:cNvPr id="1" name=""/>
        <p:cNvGrpSpPr/>
        <p:nvPr/>
      </p:nvGrpSpPr>
      <p:grpSpPr>
        <a:xfrm>
          <a:off x="0" y="0"/>
          <a:ext cx="0" cy="0"/>
          <a:chOff x="0" y="0"/>
          <a:chExt cx="0" cy="0"/>
        </a:xfrm>
      </p:grpSpPr>
      <p:pic>
        <p:nvPicPr>
          <p:cNvPr id="10" name="Obraz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4300" y="739775"/>
            <a:ext cx="20161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ytuł 1"/>
          <p:cNvSpPr>
            <a:spLocks noGrp="1"/>
          </p:cNvSpPr>
          <p:nvPr>
            <p:ph type="ctrTitle"/>
          </p:nvPr>
        </p:nvSpPr>
        <p:spPr>
          <a:xfrm>
            <a:off x="674688" y="3356992"/>
            <a:ext cx="8469312" cy="2376041"/>
          </a:xfrm>
        </p:spPr>
        <p:txBody>
          <a:bodyPr/>
          <a:lstStyle>
            <a:lvl1pPr>
              <a:defRPr sz="1800" b="0" i="0"/>
            </a:lvl1pPr>
          </a:lstStyle>
          <a:p>
            <a:endParaRPr lang="pl-PL" sz="1600" dirty="0">
              <a:solidFill>
                <a:srgbClr val="00447A"/>
              </a:solidFill>
            </a:endParaRPr>
          </a:p>
        </p:txBody>
      </p:sp>
      <p:sp>
        <p:nvSpPr>
          <p:cNvPr id="7" name="Tytuł 1"/>
          <p:cNvSpPr txBox="1">
            <a:spLocks/>
          </p:cNvSpPr>
          <p:nvPr userDrawn="1"/>
        </p:nvSpPr>
        <p:spPr>
          <a:xfrm>
            <a:off x="697706" y="2382265"/>
            <a:ext cx="8469312"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0" i="0" kern="1200">
                <a:solidFill>
                  <a:srgbClr val="00447A"/>
                </a:solidFill>
                <a:latin typeface="+mj-lt"/>
                <a:ea typeface="+mj-ea"/>
                <a:cs typeface="+mj-cs"/>
              </a:defRPr>
            </a:lvl1pPr>
          </a:lstStyle>
          <a:p>
            <a:r>
              <a:rPr lang="pl-PL" sz="2800" b="1" i="1" dirty="0"/>
              <a:t>Dziękuję za uwagę</a:t>
            </a:r>
            <a:endParaRPr lang="pl-PL" sz="1600" dirty="0"/>
          </a:p>
        </p:txBody>
      </p:sp>
    </p:spTree>
    <p:extLst>
      <p:ext uri="{BB962C8B-B14F-4D97-AF65-F5344CB8AC3E}">
        <p14:creationId xmlns:p14="http://schemas.microsoft.com/office/powerpoint/2010/main" val="25278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pic>
        <p:nvPicPr>
          <p:cNvPr id="8" name="Obraz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1725" y="115888"/>
            <a:ext cx="15128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45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dirty="0"/>
              <a:t>Kliknij, aby edytować styl</a:t>
            </a:r>
          </a:p>
        </p:txBody>
      </p:sp>
      <p:sp>
        <p:nvSpPr>
          <p:cNvPr id="3" name="Symbol zastępczy zawartości 2"/>
          <p:cNvSpPr>
            <a:spLocks noGrp="1"/>
          </p:cNvSpPr>
          <p:nvPr>
            <p:ph idx="1"/>
          </p:nvPr>
        </p:nvSpPr>
        <p:spPr>
          <a:xfrm>
            <a:off x="899592" y="1423321"/>
            <a:ext cx="7715200" cy="4525963"/>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2" name="Prostokąt 11"/>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9" name="Symbol zastępczy daty 2"/>
          <p:cNvSpPr>
            <a:spLocks noGrp="1"/>
          </p:cNvSpPr>
          <p:nvPr>
            <p:ph type="dt" sz="half" idx="10"/>
          </p:nvPr>
        </p:nvSpPr>
        <p:spPr>
          <a:xfrm>
            <a:off x="3244137" y="6351372"/>
            <a:ext cx="2057400" cy="365125"/>
          </a:xfrm>
        </p:spPr>
        <p:txBody>
          <a:bodyPr/>
          <a:lstStyle/>
          <a:p>
            <a:fld id="{4A3265B4-C6D4-4BBA-AAA3-E015C3A8427F}" type="datetime2">
              <a:rPr lang="pl-PL" smtClean="0"/>
              <a:t>czwartek, 16 kwietnia 2020</a:t>
            </a:fld>
            <a:endParaRPr lang="pl-PL" dirty="0"/>
          </a:p>
        </p:txBody>
      </p:sp>
      <p:pic>
        <p:nvPicPr>
          <p:cNvPr id="11" name="Obraz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3" name="Obraz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732273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Prostokąt 6"/>
          <p:cNvSpPr/>
          <p:nvPr userDrawn="1"/>
        </p:nvSpPr>
        <p:spPr>
          <a:xfrm>
            <a:off x="581025" y="1052736"/>
            <a:ext cx="6516688"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8" name="Obraz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1725" y="115888"/>
            <a:ext cx="15128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03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dirty="0"/>
              <a:t>Kliknij, aby edytować styl</a:t>
            </a:r>
          </a:p>
        </p:txBody>
      </p:sp>
      <p:sp>
        <p:nvSpPr>
          <p:cNvPr id="3" name="Symbol zastępczy zawartości 2"/>
          <p:cNvSpPr>
            <a:spLocks noGrp="1"/>
          </p:cNvSpPr>
          <p:nvPr>
            <p:ph sz="half" idx="1"/>
          </p:nvPr>
        </p:nvSpPr>
        <p:spPr>
          <a:xfrm>
            <a:off x="899592" y="1600204"/>
            <a:ext cx="3596208"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Prostokąt 10"/>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13"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5" name="Symbol zastępczy daty 2"/>
          <p:cNvSpPr>
            <a:spLocks noGrp="1"/>
          </p:cNvSpPr>
          <p:nvPr>
            <p:ph type="dt" sz="half" idx="10"/>
          </p:nvPr>
        </p:nvSpPr>
        <p:spPr>
          <a:xfrm>
            <a:off x="3244137" y="6351372"/>
            <a:ext cx="2057400" cy="365125"/>
          </a:xfrm>
        </p:spPr>
        <p:txBody>
          <a:bodyPr/>
          <a:lstStyle/>
          <a:p>
            <a:fld id="{70139E81-99BA-4070-AEC4-D6B640DFC5F2}" type="datetime2">
              <a:rPr lang="pl-PL" smtClean="0"/>
              <a:t>czwartek, 16 kwietnia 2020</a:t>
            </a:fld>
            <a:endParaRPr lang="pl-PL" dirty="0"/>
          </a:p>
        </p:txBody>
      </p:sp>
      <p:pic>
        <p:nvPicPr>
          <p:cNvPr id="10" name="Obraz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2" name="Obraz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386287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dirty="0"/>
              <a:t>Kliknij, aby edytować styl</a:t>
            </a:r>
          </a:p>
        </p:txBody>
      </p:sp>
      <p:sp>
        <p:nvSpPr>
          <p:cNvPr id="3" name="Symbol zastępczy tekstu 2"/>
          <p:cNvSpPr>
            <a:spLocks noGrp="1"/>
          </p:cNvSpPr>
          <p:nvPr>
            <p:ph type="body" idx="1"/>
          </p:nvPr>
        </p:nvSpPr>
        <p:spPr>
          <a:xfrm>
            <a:off x="899592" y="1535113"/>
            <a:ext cx="3597796" cy="63976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pl-PL" dirty="0"/>
              <a:t>Kliknij, aby edytować style wzorca tekstu</a:t>
            </a:r>
          </a:p>
        </p:txBody>
      </p:sp>
      <p:sp>
        <p:nvSpPr>
          <p:cNvPr id="4" name="Symbol zastępczy zawartości 3"/>
          <p:cNvSpPr>
            <a:spLocks noGrp="1"/>
          </p:cNvSpPr>
          <p:nvPr>
            <p:ph sz="half" idx="2"/>
          </p:nvPr>
        </p:nvSpPr>
        <p:spPr>
          <a:xfrm>
            <a:off x="899592" y="2174875"/>
            <a:ext cx="3597796"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pl-PL" dirty="0"/>
              <a:t>Kliknij, aby edytować style wzorca tekstu</a:t>
            </a:r>
          </a:p>
        </p:txBody>
      </p:sp>
      <p:sp>
        <p:nvSpPr>
          <p:cNvPr id="6" name="Symbol zastępczy zawartości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3" name="Prostokąt 12"/>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15"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7" name="Symbol zastępczy daty 2"/>
          <p:cNvSpPr>
            <a:spLocks noGrp="1"/>
          </p:cNvSpPr>
          <p:nvPr>
            <p:ph type="dt" sz="half" idx="10"/>
          </p:nvPr>
        </p:nvSpPr>
        <p:spPr>
          <a:xfrm>
            <a:off x="3244137" y="6351372"/>
            <a:ext cx="2057400" cy="365125"/>
          </a:xfrm>
        </p:spPr>
        <p:txBody>
          <a:bodyPr/>
          <a:lstStyle/>
          <a:p>
            <a:fld id="{283B4780-676B-43F5-AD53-F9B8F923FC7B}" type="datetime2">
              <a:rPr lang="pl-PL" smtClean="0"/>
              <a:t>czwartek, 16 kwietnia 2020</a:t>
            </a:fld>
            <a:endParaRPr lang="pl-PL" dirty="0"/>
          </a:p>
        </p:txBody>
      </p:sp>
      <p:pic>
        <p:nvPicPr>
          <p:cNvPr id="14" name="Obraz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8" name="Obraz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12678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29841" y="1139727"/>
            <a:ext cx="2949178" cy="1069975"/>
          </a:xfrm>
          <a:prstGeom prst="rect">
            <a:avLst/>
          </a:prstGeom>
        </p:spPr>
        <p:txBody>
          <a:bodyPr anchor="b"/>
          <a:lstStyle>
            <a:lvl1pPr>
              <a:defRPr sz="2400"/>
            </a:lvl1pPr>
          </a:lstStyle>
          <a:p>
            <a:r>
              <a:rPr lang="pl-PL"/>
              <a:t>Kliknij, aby edytować styl</a:t>
            </a:r>
          </a:p>
        </p:txBody>
      </p:sp>
      <p:sp>
        <p:nvSpPr>
          <p:cNvPr id="3" name="Symbol zastępczy zawartości 2"/>
          <p:cNvSpPr>
            <a:spLocks noGrp="1"/>
          </p:cNvSpPr>
          <p:nvPr>
            <p:ph idx="1"/>
          </p:nvPr>
        </p:nvSpPr>
        <p:spPr>
          <a:xfrm>
            <a:off x="3887391" y="1139728"/>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29841" y="2209700"/>
            <a:ext cx="2949178" cy="3811588"/>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pl-PL"/>
              <a:t>Kliknij, aby edytować style wzorca tekstu</a:t>
            </a:r>
          </a:p>
        </p:txBody>
      </p:sp>
      <p:sp>
        <p:nvSpPr>
          <p:cNvPr id="9" name="Tytuł 1"/>
          <p:cNvSpPr txBox="1">
            <a:spLocks/>
          </p:cNvSpPr>
          <p:nvPr userDrawn="1"/>
        </p:nvSpPr>
        <p:spPr>
          <a:xfrm>
            <a:off x="632113" y="147723"/>
            <a:ext cx="5688631" cy="634082"/>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kern="1200">
                <a:solidFill>
                  <a:srgbClr val="00447A"/>
                </a:solidFill>
                <a:latin typeface="+mj-lt"/>
                <a:ea typeface="+mj-ea"/>
                <a:cs typeface="+mj-cs"/>
              </a:defRPr>
            </a:lvl1pPr>
          </a:lstStyle>
          <a:p>
            <a:r>
              <a:rPr lang="pl-PL" sz="2400"/>
              <a:t>Kliknij, aby edytować styl</a:t>
            </a:r>
            <a:endParaRPr lang="pl-PL" sz="2400" dirty="0"/>
          </a:p>
        </p:txBody>
      </p:sp>
      <p:sp>
        <p:nvSpPr>
          <p:cNvPr id="10" name="Prostokąt 9"/>
          <p:cNvSpPr/>
          <p:nvPr userDrawn="1"/>
        </p:nvSpPr>
        <p:spPr>
          <a:xfrm>
            <a:off x="632110" y="916602"/>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14"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6" name="Symbol zastępczy daty 2"/>
          <p:cNvSpPr>
            <a:spLocks noGrp="1"/>
          </p:cNvSpPr>
          <p:nvPr>
            <p:ph type="dt" sz="half" idx="10"/>
          </p:nvPr>
        </p:nvSpPr>
        <p:spPr>
          <a:xfrm>
            <a:off x="3244137" y="6351372"/>
            <a:ext cx="2057400" cy="365125"/>
          </a:xfrm>
        </p:spPr>
        <p:txBody>
          <a:bodyPr/>
          <a:lstStyle/>
          <a:p>
            <a:fld id="{BB1692DC-4917-490A-886F-1FA8E44ED32B}" type="datetime2">
              <a:rPr lang="pl-PL" smtClean="0"/>
              <a:t>czwartek, 16 kwietnia 2020</a:t>
            </a:fld>
            <a:endParaRPr lang="pl-PL" dirty="0"/>
          </a:p>
        </p:txBody>
      </p:sp>
      <p:pic>
        <p:nvPicPr>
          <p:cNvPr id="17" name="Obraz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9" name="Obraz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231058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29841" y="1139727"/>
            <a:ext cx="2949178" cy="1069975"/>
          </a:xfrm>
          <a:prstGeom prst="rect">
            <a:avLst/>
          </a:prstGeom>
        </p:spPr>
        <p:txBody>
          <a:bodyPr anchor="b"/>
          <a:lstStyle>
            <a:lvl1pPr>
              <a:defRPr sz="2400"/>
            </a:lvl1pPr>
          </a:lstStyle>
          <a:p>
            <a:r>
              <a:rPr lang="pl-PL"/>
              <a:t>Kliknij, aby edytować styl</a:t>
            </a:r>
          </a:p>
        </p:txBody>
      </p:sp>
      <p:sp>
        <p:nvSpPr>
          <p:cNvPr id="3" name="Symbol zastępczy obrazu 2"/>
          <p:cNvSpPr>
            <a:spLocks noGrp="1"/>
          </p:cNvSpPr>
          <p:nvPr>
            <p:ph type="pic" idx="1"/>
          </p:nvPr>
        </p:nvSpPr>
        <p:spPr>
          <a:xfrm>
            <a:off x="3887391" y="1139728"/>
            <a:ext cx="4629150" cy="4873625"/>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pl-PL"/>
          </a:p>
        </p:txBody>
      </p:sp>
      <p:sp>
        <p:nvSpPr>
          <p:cNvPr id="4" name="Symbol zastępczy tekstu 3"/>
          <p:cNvSpPr>
            <a:spLocks noGrp="1"/>
          </p:cNvSpPr>
          <p:nvPr>
            <p:ph type="body" sz="half" idx="2"/>
          </p:nvPr>
        </p:nvSpPr>
        <p:spPr>
          <a:xfrm>
            <a:off x="629841" y="2209700"/>
            <a:ext cx="2949178" cy="3811588"/>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pl-PL"/>
              <a:t>Kliknij, aby edytować style wzorca tekstu</a:t>
            </a:r>
          </a:p>
        </p:txBody>
      </p:sp>
      <p:sp>
        <p:nvSpPr>
          <p:cNvPr id="8" name="Tytuł 1"/>
          <p:cNvSpPr txBox="1">
            <a:spLocks/>
          </p:cNvSpPr>
          <p:nvPr userDrawn="1"/>
        </p:nvSpPr>
        <p:spPr>
          <a:xfrm>
            <a:off x="632113" y="147723"/>
            <a:ext cx="5688631" cy="634082"/>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kern="1200">
                <a:solidFill>
                  <a:srgbClr val="00447A"/>
                </a:solidFill>
                <a:latin typeface="+mj-lt"/>
                <a:ea typeface="+mj-ea"/>
                <a:cs typeface="+mj-cs"/>
              </a:defRPr>
            </a:lvl1pPr>
          </a:lstStyle>
          <a:p>
            <a:r>
              <a:rPr lang="pl-PL" sz="2400" dirty="0"/>
              <a:t>Kliknij, aby edytować styl</a:t>
            </a:r>
          </a:p>
        </p:txBody>
      </p:sp>
      <p:sp>
        <p:nvSpPr>
          <p:cNvPr id="9" name="Prostokąt 8"/>
          <p:cNvSpPr/>
          <p:nvPr userDrawn="1"/>
        </p:nvSpPr>
        <p:spPr>
          <a:xfrm>
            <a:off x="632110" y="916602"/>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13"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5" name="Symbol zastępczy daty 2"/>
          <p:cNvSpPr>
            <a:spLocks noGrp="1"/>
          </p:cNvSpPr>
          <p:nvPr>
            <p:ph type="dt" sz="half" idx="10"/>
          </p:nvPr>
        </p:nvSpPr>
        <p:spPr>
          <a:xfrm>
            <a:off x="3244137" y="6351372"/>
            <a:ext cx="2057400" cy="365125"/>
          </a:xfrm>
        </p:spPr>
        <p:txBody>
          <a:bodyPr/>
          <a:lstStyle/>
          <a:p>
            <a:fld id="{8157F57E-30E9-46B6-BA7C-32B496DF9A15}" type="datetime2">
              <a:rPr lang="pl-PL" smtClean="0"/>
              <a:t>czwartek, 16 kwietnia 2020</a:t>
            </a:fld>
            <a:endParaRPr lang="pl-PL" dirty="0"/>
          </a:p>
        </p:txBody>
      </p:sp>
      <p:pic>
        <p:nvPicPr>
          <p:cNvPr id="12" name="Obraz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6" name="Obraz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3857805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dirty="0"/>
              <a:t>Kliknij, aby edytować styl</a:t>
            </a:r>
          </a:p>
        </p:txBody>
      </p:sp>
      <p:sp>
        <p:nvSpPr>
          <p:cNvPr id="9" name="Prostokąt 8"/>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6"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8" name="Symbol zastępczy daty 2"/>
          <p:cNvSpPr>
            <a:spLocks noGrp="1"/>
          </p:cNvSpPr>
          <p:nvPr>
            <p:ph type="dt" sz="half" idx="10"/>
          </p:nvPr>
        </p:nvSpPr>
        <p:spPr>
          <a:xfrm>
            <a:off x="3244137" y="6351372"/>
            <a:ext cx="2057400" cy="365125"/>
          </a:xfrm>
        </p:spPr>
        <p:txBody>
          <a:bodyPr/>
          <a:lstStyle/>
          <a:p>
            <a:fld id="{56C52804-6A33-4741-A3C3-ACED653389DB}" type="datetime2">
              <a:rPr lang="pl-PL" smtClean="0"/>
              <a:t>czwartek, 16 kwietnia 2020</a:t>
            </a:fld>
            <a:endParaRPr lang="pl-PL" dirty="0"/>
          </a:p>
        </p:txBody>
      </p:sp>
      <p:pic>
        <p:nvPicPr>
          <p:cNvPr id="10" name="Obraz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1" name="Obraz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65810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6" name="Symbol zastępczy daty 2"/>
          <p:cNvSpPr>
            <a:spLocks noGrp="1"/>
          </p:cNvSpPr>
          <p:nvPr>
            <p:ph type="dt" sz="half" idx="10"/>
          </p:nvPr>
        </p:nvSpPr>
        <p:spPr>
          <a:xfrm>
            <a:off x="3244137" y="6351372"/>
            <a:ext cx="2057400" cy="365125"/>
          </a:xfrm>
        </p:spPr>
        <p:txBody>
          <a:bodyPr/>
          <a:lstStyle/>
          <a:p>
            <a:fld id="{5194DDAE-2317-4730-9490-3DE95D6A731B}" type="datetime2">
              <a:rPr lang="pl-PL" smtClean="0"/>
              <a:t>czwartek, 16 kwietnia 2020</a:t>
            </a:fld>
            <a:endParaRPr lang="pl-PL" dirty="0"/>
          </a:p>
        </p:txBody>
      </p:sp>
      <p:pic>
        <p:nvPicPr>
          <p:cNvPr id="7" name="Obraz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2965942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statni slajd">
    <p:spTree>
      <p:nvGrpSpPr>
        <p:cNvPr id="1" name=""/>
        <p:cNvGrpSpPr/>
        <p:nvPr/>
      </p:nvGrpSpPr>
      <p:grpSpPr>
        <a:xfrm>
          <a:off x="0" y="0"/>
          <a:ext cx="0" cy="0"/>
          <a:chOff x="0" y="0"/>
          <a:chExt cx="0" cy="0"/>
        </a:xfrm>
      </p:grpSpPr>
      <p:sp>
        <p:nvSpPr>
          <p:cNvPr id="6" name="Tytuł 1"/>
          <p:cNvSpPr>
            <a:spLocks noGrp="1"/>
          </p:cNvSpPr>
          <p:nvPr>
            <p:ph type="ctrTitle"/>
          </p:nvPr>
        </p:nvSpPr>
        <p:spPr>
          <a:xfrm>
            <a:off x="674688" y="3356996"/>
            <a:ext cx="8469312" cy="2376041"/>
          </a:xfrm>
          <a:prstGeom prst="rect">
            <a:avLst/>
          </a:prstGeom>
        </p:spPr>
        <p:txBody>
          <a:bodyPr/>
          <a:lstStyle>
            <a:lvl1pPr>
              <a:defRPr sz="1350" b="0" i="0"/>
            </a:lvl1pPr>
          </a:lstStyle>
          <a:p>
            <a:endParaRPr lang="pl-PL" sz="1200" dirty="0">
              <a:solidFill>
                <a:srgbClr val="00447A"/>
              </a:solidFill>
            </a:endParaRPr>
          </a:p>
        </p:txBody>
      </p:sp>
      <p:sp>
        <p:nvSpPr>
          <p:cNvPr id="7" name="Tytuł 1"/>
          <p:cNvSpPr txBox="1">
            <a:spLocks/>
          </p:cNvSpPr>
          <p:nvPr userDrawn="1"/>
        </p:nvSpPr>
        <p:spPr>
          <a:xfrm>
            <a:off x="697706" y="2382265"/>
            <a:ext cx="8469312" cy="6480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b="0" i="0" kern="1200">
                <a:solidFill>
                  <a:srgbClr val="00447A"/>
                </a:solidFill>
                <a:latin typeface="+mj-lt"/>
                <a:ea typeface="+mj-ea"/>
                <a:cs typeface="+mj-cs"/>
              </a:defRPr>
            </a:lvl1pPr>
          </a:lstStyle>
          <a:p>
            <a:r>
              <a:rPr lang="pl-PL" sz="2100" b="1" i="1" dirty="0"/>
              <a:t>Dziękuję za uwagę</a:t>
            </a:r>
            <a:endParaRPr lang="pl-PL" sz="1200" dirty="0"/>
          </a:p>
        </p:txBody>
      </p:sp>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5521" y="300838"/>
            <a:ext cx="2304256" cy="794797"/>
          </a:xfrm>
          <a:prstGeom prst="rect">
            <a:avLst/>
          </a:prstGeom>
        </p:spPr>
      </p:pic>
      <p:pic>
        <p:nvPicPr>
          <p:cNvPr id="9" name="Obraz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569" y="428237"/>
            <a:ext cx="1334594" cy="540000"/>
          </a:xfrm>
          <a:prstGeom prst="rect">
            <a:avLst/>
          </a:prstGeom>
        </p:spPr>
      </p:pic>
    </p:spTree>
    <p:extLst>
      <p:ext uri="{BB962C8B-B14F-4D97-AF65-F5344CB8AC3E}">
        <p14:creationId xmlns:p14="http://schemas.microsoft.com/office/powerpoint/2010/main" val="315986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az 3"/>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 y="0"/>
            <a:ext cx="581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ymbol zastępczy daty 3"/>
          <p:cNvSpPr>
            <a:spLocks noGrp="1"/>
          </p:cNvSpPr>
          <p:nvPr>
            <p:ph type="dt" sz="half" idx="2"/>
          </p:nvPr>
        </p:nvSpPr>
        <p:spPr>
          <a:xfrm>
            <a:off x="3728492" y="6356353"/>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DCED72C9-6ACD-4604-B500-927BB47F0CCB}" type="datetime2">
              <a:rPr lang="pl-PL" smtClean="0"/>
              <a:t>czwartek, 16 kwietnia 2020</a:t>
            </a:fld>
            <a:endParaRPr lang="pl-PL" dirty="0"/>
          </a:p>
        </p:txBody>
      </p:sp>
      <p:sp>
        <p:nvSpPr>
          <p:cNvPr id="5" name="Symbol zastępczy numeru slajdu 4"/>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6A4B1B-54DF-4B40-A71A-19DEC8137B4C}" type="slidenum">
              <a:rPr lang="pl-PL" smtClean="0"/>
              <a:pPr/>
              <a:t>‹#›</a:t>
            </a:fld>
            <a:endParaRPr lang="pl-PL"/>
          </a:p>
        </p:txBody>
      </p:sp>
    </p:spTree>
    <p:extLst>
      <p:ext uri="{BB962C8B-B14F-4D97-AF65-F5344CB8AC3E}">
        <p14:creationId xmlns:p14="http://schemas.microsoft.com/office/powerpoint/2010/main" val="961151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73" r:id="rId5"/>
    <p:sldLayoutId id="2147483674" r:id="rId6"/>
    <p:sldLayoutId id="2147483654" r:id="rId7"/>
    <p:sldLayoutId id="2147483655" r:id="rId8"/>
    <p:sldLayoutId id="2147483659" r:id="rId9"/>
    <p:sldLayoutId id="2147483657" r:id="rId10"/>
    <p:sldLayoutId id="2147483658" r:id="rId11"/>
  </p:sldLayoutIdLst>
  <p:hf hdr="0" ftr="0" dt="0"/>
  <p:txStyles>
    <p:titleStyle>
      <a:lvl1pPr algn="l" defTabSz="685783" rtl="0" eaLnBrk="1" latinLnBrk="0" hangingPunct="1">
        <a:spcBef>
          <a:spcPct val="0"/>
        </a:spcBef>
        <a:buNone/>
        <a:defRPr sz="2400" kern="1200">
          <a:solidFill>
            <a:srgbClr val="00447A"/>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rgbClr val="00447A"/>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rgbClr val="00447A"/>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rgbClr val="00447A"/>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rgbClr val="00447A"/>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rgbClr val="00447A"/>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pl-P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99592" y="274638"/>
            <a:ext cx="5688631" cy="634082"/>
          </a:xfrm>
          <a:prstGeom prst="rect">
            <a:avLst/>
          </a:prstGeom>
        </p:spPr>
        <p:txBody>
          <a:bodyPr vert="horz" lIns="91440" tIns="45720" rIns="91440" bIns="45720" rtlCol="0" anchor="ctr">
            <a:noAutofit/>
          </a:bodyPr>
          <a:lstStyle/>
          <a:p>
            <a:r>
              <a:rPr lang="pl-PL" dirty="0"/>
              <a:t>Kliknij, aby edytować styl</a:t>
            </a:r>
          </a:p>
        </p:txBody>
      </p:sp>
      <p:sp>
        <p:nvSpPr>
          <p:cNvPr id="3" name="Symbol zastępczy tekstu 2"/>
          <p:cNvSpPr>
            <a:spLocks noGrp="1"/>
          </p:cNvSpPr>
          <p:nvPr>
            <p:ph type="body" idx="1"/>
          </p:nvPr>
        </p:nvSpPr>
        <p:spPr>
          <a:xfrm>
            <a:off x="899592" y="1423317"/>
            <a:ext cx="77152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7" name="Obraz 3"/>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0"/>
            <a:ext cx="581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98425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ftr="0" dt="0"/>
  <p:txStyles>
    <p:titleStyle>
      <a:lvl1pPr algn="l" defTabSz="914400" rtl="0" eaLnBrk="1" latinLnBrk="0" hangingPunct="1">
        <a:spcBef>
          <a:spcPct val="0"/>
        </a:spcBef>
        <a:buNone/>
        <a:defRPr sz="3200" kern="1200">
          <a:solidFill>
            <a:srgbClr val="0044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44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44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44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44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44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sklep-astromedia.pl/" TargetMode="External"/><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mailto:znowak@zcdn.edu.pl"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611560" y="836712"/>
            <a:ext cx="8488634" cy="4392488"/>
          </a:xfrm>
        </p:spPr>
        <p:txBody>
          <a:bodyPr/>
          <a:lstStyle/>
          <a:p>
            <a:r>
              <a:rPr lang="pl-PL" dirty="0" smtClean="0"/>
              <a:t>Konferencja</a:t>
            </a:r>
            <a:r>
              <a:rPr lang="pl-PL" dirty="0"/>
              <a:t/>
            </a:r>
            <a:br>
              <a:rPr lang="pl-PL" dirty="0"/>
            </a:br>
            <a:r>
              <a:rPr lang="pl-PL" sz="3200" b="1" dirty="0"/>
              <a:t>Nauczanie </a:t>
            </a:r>
            <a:r>
              <a:rPr lang="pl-PL" sz="3200" b="1" dirty="0" smtClean="0"/>
              <a:t>doświadczalne</a:t>
            </a:r>
            <a:r>
              <a:rPr lang="pl-PL" sz="3200" b="1" dirty="0"/>
              <a:t/>
            </a:r>
            <a:br>
              <a:rPr lang="pl-PL" sz="3200" b="1" dirty="0"/>
            </a:br>
            <a:r>
              <a:rPr lang="pl-PL" sz="3200" b="1" dirty="0"/>
              <a:t>Rola centrów nauki w edukacji </a:t>
            </a:r>
            <a:r>
              <a:rPr lang="pl-PL" sz="3200" b="1" dirty="0" err="1" smtClean="0"/>
              <a:t>pozaformalnej</a:t>
            </a:r>
            <a:r>
              <a:rPr lang="pl-PL" sz="3200" b="1" dirty="0"/>
              <a:t/>
            </a:r>
            <a:br>
              <a:rPr lang="pl-PL" sz="3200" b="1" dirty="0"/>
            </a:br>
            <a:r>
              <a:rPr lang="pl-PL" sz="2400" dirty="0"/>
              <a:t>(Szczecin, </a:t>
            </a:r>
            <a:r>
              <a:rPr lang="pl-PL" sz="2400" dirty="0" smtClean="0"/>
              <a:t>7 marca 2020 </a:t>
            </a:r>
            <a:r>
              <a:rPr lang="pl-PL" sz="2400" dirty="0"/>
              <a:t>r.)</a:t>
            </a:r>
            <a:r>
              <a:rPr lang="pl-PL" dirty="0"/>
              <a:t> </a:t>
            </a:r>
            <a:r>
              <a:rPr lang="pl-PL" sz="3200" b="1" dirty="0"/>
              <a:t> </a:t>
            </a:r>
            <a:r>
              <a:rPr lang="pl-PL" sz="3200" dirty="0"/>
              <a:t/>
            </a:r>
            <a:br>
              <a:rPr lang="pl-PL" sz="3200" dirty="0"/>
            </a:br>
            <a:r>
              <a:rPr lang="pl-PL" sz="4000" b="1" dirty="0">
                <a:solidFill>
                  <a:srgbClr val="002060"/>
                </a:solidFill>
              </a:rPr>
              <a:t>Kształcenie kompetencji kluczowych uczniów poprzez eksperymenty astronomiczne i </a:t>
            </a:r>
            <a:r>
              <a:rPr lang="pl-PL" sz="4000" b="1" dirty="0" smtClean="0">
                <a:solidFill>
                  <a:srgbClr val="002060"/>
                </a:solidFill>
              </a:rPr>
              <a:t>fizyczne </a:t>
            </a:r>
            <a:r>
              <a:rPr lang="pl-PL" sz="4000" b="1" dirty="0">
                <a:solidFill>
                  <a:srgbClr val="002060"/>
                </a:solidFill>
              </a:rPr>
              <a:t/>
            </a:r>
            <a:br>
              <a:rPr lang="pl-PL" sz="4000" b="1" dirty="0">
                <a:solidFill>
                  <a:srgbClr val="002060"/>
                </a:solidFill>
              </a:rPr>
            </a:br>
            <a:r>
              <a:rPr lang="pl-PL" sz="4000" b="1" dirty="0">
                <a:solidFill>
                  <a:srgbClr val="002060"/>
                </a:solidFill>
              </a:rPr>
              <a:t/>
            </a:r>
            <a:br>
              <a:rPr lang="pl-PL" sz="4000" b="1" dirty="0">
                <a:solidFill>
                  <a:srgbClr val="002060"/>
                </a:solidFill>
              </a:rPr>
            </a:br>
            <a:r>
              <a:rPr lang="pl-PL" sz="4000" b="1" dirty="0">
                <a:solidFill>
                  <a:srgbClr val="00B050"/>
                </a:solidFill>
              </a:rPr>
              <a:t>Zdzisław Nowak </a:t>
            </a:r>
            <a:br>
              <a:rPr lang="pl-PL" sz="4000" b="1" dirty="0">
                <a:solidFill>
                  <a:srgbClr val="00B050"/>
                </a:solidFill>
              </a:rPr>
            </a:br>
            <a:endParaRPr lang="pl-PL" sz="4000" dirty="0">
              <a:solidFill>
                <a:srgbClr val="00B050"/>
              </a:solidFill>
            </a:endParaRPr>
          </a:p>
        </p:txBody>
      </p:sp>
    </p:spTree>
    <p:extLst>
      <p:ext uri="{BB962C8B-B14F-4D97-AF65-F5344CB8AC3E}">
        <p14:creationId xmlns:p14="http://schemas.microsoft.com/office/powerpoint/2010/main" val="113282906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1556792"/>
            <a:ext cx="8424936" cy="4813874"/>
          </a:xfrm>
        </p:spPr>
        <p:txBody>
          <a:bodyPr/>
          <a:lstStyle/>
          <a:p>
            <a:pPr marL="0" indent="0">
              <a:buNone/>
            </a:pPr>
            <a:r>
              <a:rPr lang="pl-PL" sz="3000" b="1" dirty="0">
                <a:solidFill>
                  <a:srgbClr val="00B0F0"/>
                </a:solidFill>
              </a:rPr>
              <a:t>                                      Postawy (B)</a:t>
            </a:r>
          </a:p>
          <a:p>
            <a:pPr marL="0" indent="0" algn="just">
              <a:buNone/>
            </a:pPr>
            <a:r>
              <a:rPr lang="pl-PL" sz="2800" b="1" dirty="0">
                <a:solidFill>
                  <a:srgbClr val="00B050"/>
                </a:solidFill>
              </a:rPr>
              <a:t>Kompetencje w zakresie nauk przyrodniczych, technologii i inżynierii obejmują postawy krytycznego rozumienia i ciekawości, poszanowanie kwestii etycznych oraz wspieranie zarówno bezpieczeństwa, jak i zrównoważenia środowiskowego, w szczególności </a:t>
            </a:r>
            <a:r>
              <a:rPr lang="pl-PL" sz="2800" b="1" dirty="0" smtClean="0">
                <a:solidFill>
                  <a:srgbClr val="00B050"/>
                </a:solidFill>
              </a:rPr>
              <a:t/>
            </a:r>
            <a:br>
              <a:rPr lang="pl-PL" sz="2800" b="1" dirty="0" smtClean="0">
                <a:solidFill>
                  <a:srgbClr val="00B050"/>
                </a:solidFill>
              </a:rPr>
            </a:br>
            <a:r>
              <a:rPr lang="pl-PL" sz="2800" b="1" dirty="0" smtClean="0">
                <a:solidFill>
                  <a:srgbClr val="00B050"/>
                </a:solidFill>
              </a:rPr>
              <a:t>w </a:t>
            </a:r>
            <a:r>
              <a:rPr lang="pl-PL" sz="2800" b="1" dirty="0">
                <a:solidFill>
                  <a:srgbClr val="00B050"/>
                </a:solidFill>
              </a:rPr>
              <a:t>odniesieniu do postępu naukowo-technicznego </a:t>
            </a:r>
            <a:r>
              <a:rPr lang="pl-PL" sz="2800" b="1" dirty="0" smtClean="0">
                <a:solidFill>
                  <a:srgbClr val="00B050"/>
                </a:solidFill>
              </a:rPr>
              <a:t/>
            </a:r>
            <a:br>
              <a:rPr lang="pl-PL" sz="2800" b="1" dirty="0" smtClean="0">
                <a:solidFill>
                  <a:srgbClr val="00B050"/>
                </a:solidFill>
              </a:rPr>
            </a:br>
            <a:r>
              <a:rPr lang="pl-PL" sz="2800" b="1" dirty="0" smtClean="0">
                <a:solidFill>
                  <a:srgbClr val="00B050"/>
                </a:solidFill>
              </a:rPr>
              <a:t>w </a:t>
            </a:r>
            <a:r>
              <a:rPr lang="pl-PL" sz="2800" b="1" dirty="0">
                <a:solidFill>
                  <a:srgbClr val="00B050"/>
                </a:solidFill>
              </a:rPr>
              <a:t>indywidualnym kontekście danej osoby, jej rodziny </a:t>
            </a:r>
            <a:r>
              <a:rPr lang="pl-PL" sz="2800" b="1" dirty="0" smtClean="0">
                <a:solidFill>
                  <a:srgbClr val="00B050"/>
                </a:solidFill>
              </a:rPr>
              <a:t/>
            </a:r>
            <a:br>
              <a:rPr lang="pl-PL" sz="2800" b="1" dirty="0" smtClean="0">
                <a:solidFill>
                  <a:srgbClr val="00B050"/>
                </a:solidFill>
              </a:rPr>
            </a:br>
            <a:r>
              <a:rPr lang="pl-PL" sz="2800" b="1" dirty="0" smtClean="0">
                <a:solidFill>
                  <a:srgbClr val="00B050"/>
                </a:solidFill>
              </a:rPr>
              <a:t>i </a:t>
            </a:r>
            <a:r>
              <a:rPr lang="pl-PL" sz="2800" b="1" dirty="0">
                <a:solidFill>
                  <a:srgbClr val="00B050"/>
                </a:solidFill>
              </a:rPr>
              <a:t>społeczności oraz zagadnień globalnych.</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10</a:t>
            </a:fld>
            <a:endParaRPr lang="pl-PL" dirty="0"/>
          </a:p>
        </p:txBody>
      </p:sp>
      <p:sp>
        <p:nvSpPr>
          <p:cNvPr id="6" name="Tytuł 1"/>
          <p:cNvSpPr>
            <a:spLocks noGrp="1"/>
          </p:cNvSpPr>
          <p:nvPr>
            <p:ph type="title"/>
          </p:nvPr>
        </p:nvSpPr>
        <p:spPr>
          <a:xfrm>
            <a:off x="395536" y="0"/>
            <a:ext cx="7056784" cy="933694"/>
          </a:xfrm>
        </p:spPr>
        <p:txBody>
          <a:bodyPr/>
          <a:lstStyle/>
          <a:p>
            <a:pPr algn="ctr"/>
            <a:r>
              <a:rPr lang="pl-PL" b="1" dirty="0">
                <a:solidFill>
                  <a:srgbClr val="7030A0"/>
                </a:solidFill>
              </a:rPr>
              <a:t>Kompetencje matematyczne oraz kompetencje w zakresie nauk przyrodniczych, technologii i inżynierii </a:t>
            </a:r>
          </a:p>
        </p:txBody>
      </p:sp>
    </p:spTree>
    <p:extLst>
      <p:ext uri="{BB962C8B-B14F-4D97-AF65-F5344CB8AC3E}">
        <p14:creationId xmlns:p14="http://schemas.microsoft.com/office/powerpoint/2010/main" val="4182544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116632"/>
            <a:ext cx="8458200" cy="1152127"/>
          </a:xfrm>
        </p:spPr>
        <p:txBody>
          <a:bodyPr/>
          <a:lstStyle/>
          <a:p>
            <a:pPr lvl="0" algn="l"/>
            <a:r>
              <a:rPr lang="pl-PL" sz="2800" b="1" dirty="0">
                <a:latin typeface="ArialMT" charset="-18"/>
              </a:rPr>
              <a:t>Nowa podstawa programowa w szkole podstawowej np. przyroda</a:t>
            </a:r>
            <a:endParaRPr lang="pl-PL" sz="2800" b="1" dirty="0"/>
          </a:p>
        </p:txBody>
      </p:sp>
      <p:sp>
        <p:nvSpPr>
          <p:cNvPr id="3" name="Podtytuł 2"/>
          <p:cNvSpPr>
            <a:spLocks noGrp="1"/>
          </p:cNvSpPr>
          <p:nvPr>
            <p:ph type="subTitle" idx="1"/>
          </p:nvPr>
        </p:nvSpPr>
        <p:spPr>
          <a:xfrm>
            <a:off x="539552" y="1340768"/>
            <a:ext cx="8424936" cy="4896544"/>
          </a:xfrm>
        </p:spPr>
        <p:txBody>
          <a:bodyPr>
            <a:normAutofit fontScale="92500" lnSpcReduction="10000"/>
          </a:bodyPr>
          <a:lstStyle/>
          <a:p>
            <a:pPr algn="l">
              <a:lnSpc>
                <a:spcPct val="90000"/>
              </a:lnSpc>
            </a:pPr>
            <a:r>
              <a:rPr lang="pl-PL" sz="2000" dirty="0">
                <a:latin typeface="ArialMT" charset="-18"/>
              </a:rPr>
              <a:t>Wśród celów głównych nauczania w szkole podstawowej mamy:</a:t>
            </a:r>
          </a:p>
          <a:p>
            <a:pPr algn="l">
              <a:lnSpc>
                <a:spcPct val="90000"/>
              </a:lnSpc>
            </a:pPr>
            <a:r>
              <a:rPr lang="pl-PL" sz="2000" b="1" dirty="0">
                <a:latin typeface="ArialMT" charset="-18"/>
              </a:rPr>
              <a:t>5) rozwijanie umiejętności krytycznego i logicznego myślenia, rozumowania, argumentowania i wnioskowania.</a:t>
            </a:r>
          </a:p>
          <a:p>
            <a:pPr algn="l">
              <a:lnSpc>
                <a:spcPct val="90000"/>
              </a:lnSpc>
            </a:pPr>
            <a:r>
              <a:rPr lang="pl-PL" sz="2000" dirty="0">
                <a:latin typeface="ArialMT" charset="-18"/>
              </a:rPr>
              <a:t>Wśród najważniejszych umiejętności kształconych w szkole podstawowej:</a:t>
            </a:r>
          </a:p>
          <a:p>
            <a:pPr algn="l">
              <a:lnSpc>
                <a:spcPct val="90000"/>
              </a:lnSpc>
            </a:pPr>
            <a:r>
              <a:rPr lang="pl-PL" sz="2000" b="1" dirty="0">
                <a:latin typeface="ArialMT" charset="-18"/>
              </a:rPr>
              <a:t>2) sprawne wykorzystywanie narzędzi matematyki w życiu codziennym, a także kształcenie myślenia matematycznego,</a:t>
            </a:r>
          </a:p>
          <a:p>
            <a:pPr algn="l">
              <a:lnSpc>
                <a:spcPct val="90000"/>
              </a:lnSpc>
            </a:pPr>
            <a:r>
              <a:rPr lang="pl-PL" sz="2000" b="1" dirty="0">
                <a:latin typeface="ArialMT" charset="-18"/>
              </a:rPr>
              <a:t>4) kreatywne rozwiązywanie problemów z różnych dziedzin ze świadomym wykorzystaniem metod i narzędzi wywodzących się </a:t>
            </a:r>
            <a:r>
              <a:rPr lang="pl-PL" sz="2000" b="1" dirty="0" smtClean="0">
                <a:latin typeface="ArialMT" charset="-18"/>
              </a:rPr>
              <a:t/>
            </a:r>
            <a:br>
              <a:rPr lang="pl-PL" sz="2000" b="1" dirty="0" smtClean="0">
                <a:latin typeface="ArialMT" charset="-18"/>
              </a:rPr>
            </a:br>
            <a:r>
              <a:rPr lang="pl-PL" sz="2000" b="1" dirty="0" smtClean="0">
                <a:latin typeface="ArialMT" charset="-18"/>
              </a:rPr>
              <a:t>z </a:t>
            </a:r>
            <a:r>
              <a:rPr lang="pl-PL" sz="2000" b="1" dirty="0">
                <a:latin typeface="ArialMT" charset="-18"/>
              </a:rPr>
              <a:t>informatyki.</a:t>
            </a:r>
          </a:p>
          <a:p>
            <a:pPr algn="l">
              <a:lnSpc>
                <a:spcPct val="90000"/>
              </a:lnSpc>
            </a:pPr>
            <a:r>
              <a:rPr lang="pl-PL" sz="2000" b="1" dirty="0">
                <a:solidFill>
                  <a:srgbClr val="00B050"/>
                </a:solidFill>
                <a:latin typeface="ArialMT" charset="-18"/>
              </a:rPr>
              <a:t>W nauczaniu przyrody w szkole podstawowej ważne pozostaje:</a:t>
            </a:r>
          </a:p>
          <a:p>
            <a:pPr marL="457200" indent="-457200" algn="l">
              <a:lnSpc>
                <a:spcPct val="90000"/>
              </a:lnSpc>
              <a:buAutoNum type="alphaLcParenR"/>
            </a:pPr>
            <a:r>
              <a:rPr lang="pl-PL" sz="2000" dirty="0">
                <a:latin typeface="ArialMT" charset="-18"/>
              </a:rPr>
              <a:t>stopniowe wprowadzanie uczniów w kształcenie geograficzne </a:t>
            </a:r>
            <a:r>
              <a:rPr lang="pl-PL" sz="2000" dirty="0" smtClean="0">
                <a:latin typeface="ArialMT" charset="-18"/>
              </a:rPr>
              <a:t/>
            </a:r>
            <a:br>
              <a:rPr lang="pl-PL" sz="2000" dirty="0" smtClean="0">
                <a:latin typeface="ArialMT" charset="-18"/>
              </a:rPr>
            </a:br>
            <a:r>
              <a:rPr lang="pl-PL" sz="2000" dirty="0" smtClean="0">
                <a:latin typeface="ArialMT" charset="-18"/>
              </a:rPr>
              <a:t>i </a:t>
            </a:r>
            <a:r>
              <a:rPr lang="pl-PL" sz="2000" dirty="0">
                <a:latin typeface="ArialMT" charset="-18"/>
              </a:rPr>
              <a:t>biologiczne poprzez obserwacje, eksperymenty i doświadczenia oraz komunikowanie się;</a:t>
            </a:r>
          </a:p>
          <a:p>
            <a:pPr marL="457200" indent="-457200" algn="l">
              <a:lnSpc>
                <a:spcPct val="90000"/>
              </a:lnSpc>
              <a:buAutoNum type="alphaLcParenR"/>
            </a:pPr>
            <a:r>
              <a:rPr lang="pl-PL" sz="2000" dirty="0">
                <a:latin typeface="ArialMT" charset="-18"/>
              </a:rPr>
              <a:t>poznawanie środowiska najbliższej okolicy i zaciekawienie uczniów otaczającą ich przyrodą; </a:t>
            </a:r>
          </a:p>
          <a:p>
            <a:pPr marL="457200" indent="-457200" algn="l">
              <a:lnSpc>
                <a:spcPct val="90000"/>
              </a:lnSpc>
              <a:buAutoNum type="alphaLcParenR"/>
            </a:pPr>
            <a:r>
              <a:rPr lang="pl-PL" sz="2000" dirty="0">
                <a:latin typeface="ArialMT" charset="-18"/>
              </a:rPr>
              <a:t>samodzielne badanie przez uczniów otaczającej ich rzeczywistości poprzez prowadzenie obserwacji oraz pomiarów z wykorzystaniem przyrządów i map.</a:t>
            </a:r>
          </a:p>
        </p:txBody>
      </p:sp>
    </p:spTree>
    <p:extLst>
      <p:ext uri="{BB962C8B-B14F-4D97-AF65-F5344CB8AC3E}">
        <p14:creationId xmlns:p14="http://schemas.microsoft.com/office/powerpoint/2010/main" val="346128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0"/>
            <a:ext cx="6696744" cy="1008112"/>
          </a:xfrm>
        </p:spPr>
        <p:txBody>
          <a:bodyPr/>
          <a:lstStyle/>
          <a:p>
            <a:r>
              <a:rPr lang="pl-PL" sz="2400" b="1" dirty="0">
                <a:latin typeface="ArialMT" charset="-18"/>
              </a:rPr>
              <a:t>    </a:t>
            </a:r>
            <a:r>
              <a:rPr lang="pl-PL" sz="2800" b="1" dirty="0">
                <a:latin typeface="ArialMT" charset="-18"/>
              </a:rPr>
              <a:t>Nowa podstawa programowa dla fizyki w szkole podstawowej</a:t>
            </a:r>
            <a:endParaRPr lang="pl-PL" sz="2800" b="1" dirty="0"/>
          </a:p>
        </p:txBody>
      </p:sp>
      <p:sp>
        <p:nvSpPr>
          <p:cNvPr id="3" name="Podtytuł 2"/>
          <p:cNvSpPr>
            <a:spLocks noGrp="1"/>
          </p:cNvSpPr>
          <p:nvPr>
            <p:ph type="subTitle" idx="1"/>
          </p:nvPr>
        </p:nvSpPr>
        <p:spPr>
          <a:xfrm>
            <a:off x="827584" y="1196752"/>
            <a:ext cx="8460432" cy="5184576"/>
          </a:xfrm>
        </p:spPr>
        <p:txBody>
          <a:bodyPr>
            <a:noAutofit/>
          </a:bodyPr>
          <a:lstStyle/>
          <a:p>
            <a:pPr algn="l"/>
            <a:r>
              <a:rPr lang="pl-PL" sz="2400" b="1" dirty="0"/>
              <a:t>Cele kształcenia – wymagania ogólne:</a:t>
            </a:r>
          </a:p>
          <a:p>
            <a:pPr algn="l"/>
            <a:r>
              <a:rPr lang="pl-PL" sz="2400" dirty="0"/>
              <a:t>I Wykorzystanie pojęć i wielkości fizycznych do opisu zjawisk oraz wskazywanie ich przykładów w otaczającej rzeczywistości</a:t>
            </a:r>
          </a:p>
          <a:p>
            <a:pPr algn="l"/>
            <a:endParaRPr lang="pl-PL" sz="2400" dirty="0"/>
          </a:p>
          <a:p>
            <a:pPr algn="l"/>
            <a:r>
              <a:rPr lang="pl-PL" sz="2400" dirty="0"/>
              <a:t>II Rozwiązywanie problemów z wykorzystaniem praw i zależności fizycznych</a:t>
            </a:r>
          </a:p>
          <a:p>
            <a:pPr algn="l"/>
            <a:endParaRPr lang="pl-PL" sz="2400" dirty="0"/>
          </a:p>
          <a:p>
            <a:pPr algn="l"/>
            <a:r>
              <a:rPr lang="pl-PL" sz="2400" b="1" dirty="0">
                <a:solidFill>
                  <a:srgbClr val="00B050"/>
                </a:solidFill>
              </a:rPr>
              <a:t>III Planowanie i przeprowadzanie obserwacji lub doświadczeń oraz wnioskowanie na podstawie ich wyników</a:t>
            </a:r>
          </a:p>
          <a:p>
            <a:pPr algn="l"/>
            <a:endParaRPr lang="pl-PL" sz="2400" b="1" dirty="0">
              <a:solidFill>
                <a:srgbClr val="00B050"/>
              </a:solidFill>
            </a:endParaRPr>
          </a:p>
          <a:p>
            <a:pPr algn="l"/>
            <a:r>
              <a:rPr lang="pl-PL" sz="2400" dirty="0"/>
              <a:t>IV Posługiwanie się informacjami pochodzącymi z analizy materiałów źródłowych, w tym tekstów popularnonaukowych</a:t>
            </a:r>
          </a:p>
        </p:txBody>
      </p:sp>
    </p:spTree>
    <p:extLst>
      <p:ext uri="{BB962C8B-B14F-4D97-AF65-F5344CB8AC3E}">
        <p14:creationId xmlns:p14="http://schemas.microsoft.com/office/powerpoint/2010/main" val="371792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33505"/>
            <a:ext cx="6840760" cy="803207"/>
          </a:xfrm>
        </p:spPr>
        <p:txBody>
          <a:bodyPr/>
          <a:lstStyle/>
          <a:p>
            <a:r>
              <a:rPr lang="pl-PL" sz="2400" b="1" dirty="0">
                <a:latin typeface="ArialMT" charset="-18"/>
              </a:rPr>
              <a:t>    Nowa podstawa programowa dla fizyki </a:t>
            </a:r>
            <a:br>
              <a:rPr lang="pl-PL" sz="2400" b="1" dirty="0">
                <a:latin typeface="ArialMT" charset="-18"/>
              </a:rPr>
            </a:br>
            <a:r>
              <a:rPr lang="pl-PL" sz="2400" b="1" dirty="0">
                <a:latin typeface="ArialMT" charset="-18"/>
              </a:rPr>
              <a:t>w szkole podstawowej cd.</a:t>
            </a:r>
            <a:endParaRPr lang="pl-PL" sz="2800" b="1" dirty="0"/>
          </a:p>
        </p:txBody>
      </p:sp>
      <p:sp>
        <p:nvSpPr>
          <p:cNvPr id="3" name="Podtytuł 2"/>
          <p:cNvSpPr>
            <a:spLocks noGrp="1"/>
          </p:cNvSpPr>
          <p:nvPr>
            <p:ph type="subTitle" idx="1"/>
          </p:nvPr>
        </p:nvSpPr>
        <p:spPr>
          <a:xfrm>
            <a:off x="683568" y="764704"/>
            <a:ext cx="8460432" cy="5544616"/>
          </a:xfrm>
        </p:spPr>
        <p:txBody>
          <a:bodyPr>
            <a:noAutofit/>
          </a:bodyPr>
          <a:lstStyle/>
          <a:p>
            <a:pPr algn="l"/>
            <a:r>
              <a:rPr lang="pl-PL" sz="2000" b="1" dirty="0"/>
              <a:t>Treści nauczania – wymagania szczegółowe:</a:t>
            </a:r>
          </a:p>
          <a:p>
            <a:pPr algn="l"/>
            <a:r>
              <a:rPr lang="pl-PL" sz="2000" dirty="0"/>
              <a:t>I. Wymagania przekrojowe. Uczeń:</a:t>
            </a:r>
          </a:p>
          <a:p>
            <a:pPr algn="l"/>
            <a:r>
              <a:rPr lang="pl-PL" sz="2000" dirty="0"/>
              <a:t>3) rozróżnia pojęcia: obserwacja, doświadczenie; przeprowadza wybrane obserwacje, pomiary i doświadczenia, korzystając z ich opisów;</a:t>
            </a:r>
          </a:p>
          <a:p>
            <a:pPr algn="l"/>
            <a:r>
              <a:rPr lang="pl-PL" sz="2000" dirty="0"/>
              <a:t>4) opisuje przebieg doświadczenia lub pokazu, wyróżnia kluczowe kroki i sposób postępowania oraz wskazuje rolę użytych przyrządów;</a:t>
            </a:r>
          </a:p>
          <a:p>
            <a:pPr algn="l"/>
            <a:r>
              <a:rPr lang="pl-PL" sz="2000" dirty="0"/>
              <a:t>5) Posługuje się pojęciem niepewności pomiarowej; zapisuje wynik pomiaru z jego jednostką oraz informacji o niepewności;</a:t>
            </a:r>
          </a:p>
          <a:p>
            <a:pPr algn="l"/>
            <a:r>
              <a:rPr lang="pl-PL" sz="2000" dirty="0"/>
              <a:t>9) przestrzega zasad bezpieczeństwa podczas wykonywania obserwacji, pomiarów i doświadczeń.</a:t>
            </a:r>
          </a:p>
          <a:p>
            <a:pPr algn="l"/>
            <a:r>
              <a:rPr lang="pl-PL" sz="2000" b="1" dirty="0"/>
              <a:t>Łącznie w działach II-IX wymagań szczegółowych występują 22 doświadczenia</a:t>
            </a:r>
          </a:p>
          <a:p>
            <a:pPr algn="l"/>
            <a:r>
              <a:rPr lang="pl-PL" sz="2000" b="1" dirty="0">
                <a:solidFill>
                  <a:srgbClr val="00B0F0"/>
                </a:solidFill>
              </a:rPr>
              <a:t>Np. w dziale nr IV – Zjawiska cieplne:</a:t>
            </a:r>
          </a:p>
          <a:p>
            <a:pPr algn="l"/>
            <a:r>
              <a:rPr lang="pl-PL" sz="2000" dirty="0">
                <a:solidFill>
                  <a:srgbClr val="00B0F0"/>
                </a:solidFill>
              </a:rPr>
              <a:t>a) demonstruje zjawiska: topnienie, wrzenie, skraplanie;</a:t>
            </a:r>
          </a:p>
          <a:p>
            <a:pPr algn="l"/>
            <a:r>
              <a:rPr lang="pl-PL" sz="2000" dirty="0">
                <a:solidFill>
                  <a:srgbClr val="00B0F0"/>
                </a:solidFill>
              </a:rPr>
              <a:t>b) bada zjawisko przewodnictwa cieplnego i określa, który z badanych materiałów jest lepszym przewodnikiem ciepła;</a:t>
            </a:r>
          </a:p>
          <a:p>
            <a:pPr algn="l"/>
            <a:r>
              <a:rPr lang="pl-PL" sz="2000" dirty="0">
                <a:solidFill>
                  <a:srgbClr val="00B0F0"/>
                </a:solidFill>
              </a:rPr>
              <a:t>c) wyznacza ciepło właściwe wody z użyciem czajnika elektrycznego lub grzałki</a:t>
            </a:r>
          </a:p>
        </p:txBody>
      </p:sp>
    </p:spTree>
    <p:extLst>
      <p:ext uri="{BB962C8B-B14F-4D97-AF65-F5344CB8AC3E}">
        <p14:creationId xmlns:p14="http://schemas.microsoft.com/office/powerpoint/2010/main" val="153698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101062"/>
            <a:ext cx="8458200" cy="1008112"/>
          </a:xfrm>
        </p:spPr>
        <p:txBody>
          <a:bodyPr/>
          <a:lstStyle/>
          <a:p>
            <a:pPr algn="l"/>
            <a:r>
              <a:rPr lang="pl-PL" sz="2400" b="1" dirty="0">
                <a:latin typeface="ArialMT" charset="-18"/>
              </a:rPr>
              <a:t>    Nowa podstawa programowa dla biologii</a:t>
            </a:r>
            <a:br>
              <a:rPr lang="pl-PL" sz="2400" b="1" dirty="0">
                <a:latin typeface="ArialMT" charset="-18"/>
              </a:rPr>
            </a:br>
            <a:r>
              <a:rPr lang="pl-PL" sz="2400" b="1" dirty="0">
                <a:latin typeface="ArialMT" charset="-18"/>
              </a:rPr>
              <a:t>                 w szkole podstawowej</a:t>
            </a:r>
            <a:endParaRPr lang="pl-PL" sz="2800" b="1" dirty="0"/>
          </a:p>
        </p:txBody>
      </p:sp>
      <p:sp>
        <p:nvSpPr>
          <p:cNvPr id="3" name="Podtytuł 2"/>
          <p:cNvSpPr>
            <a:spLocks noGrp="1"/>
          </p:cNvSpPr>
          <p:nvPr>
            <p:ph type="subTitle" idx="1"/>
          </p:nvPr>
        </p:nvSpPr>
        <p:spPr>
          <a:xfrm>
            <a:off x="683568" y="1124744"/>
            <a:ext cx="8460432" cy="5184576"/>
          </a:xfrm>
        </p:spPr>
        <p:txBody>
          <a:bodyPr>
            <a:noAutofit/>
          </a:bodyPr>
          <a:lstStyle/>
          <a:p>
            <a:pPr algn="l"/>
            <a:r>
              <a:rPr lang="pl-PL" sz="2400" dirty="0"/>
              <a:t>Włączenie większego wymiaru obserwacji, doświadczeń przyrodniczych i lekcji realizowanych w terenie  prowadzić ma do rozwijania umiejętności myślenia przyczynowo – skutkowego. </a:t>
            </a:r>
          </a:p>
          <a:p>
            <a:pPr algn="l"/>
            <a:r>
              <a:rPr lang="pl-PL" sz="2400" dirty="0"/>
              <a:t>Cele kształcenia – wymagania ogólne:</a:t>
            </a:r>
          </a:p>
          <a:p>
            <a:pPr algn="l"/>
            <a:r>
              <a:rPr lang="pl-PL" sz="2400" b="1" dirty="0"/>
              <a:t>II Planowanie i przeprowadzanie obserwacji oraz doświadczeń; wnioskowanie w oparciu o ich wyniki. </a:t>
            </a:r>
          </a:p>
          <a:p>
            <a:pPr algn="l"/>
            <a:r>
              <a:rPr lang="pl-PL" sz="2400" dirty="0"/>
              <a:t>Uczeń: 1) określa problem badawczy, formułuje hipotezy, planuje </a:t>
            </a:r>
            <a:r>
              <a:rPr lang="pl-PL" sz="2400" dirty="0" smtClean="0"/>
              <a:t/>
            </a:r>
            <a:br>
              <a:rPr lang="pl-PL" sz="2400" dirty="0" smtClean="0"/>
            </a:br>
            <a:r>
              <a:rPr lang="pl-PL" sz="2400" dirty="0" smtClean="0"/>
              <a:t>i </a:t>
            </a:r>
            <a:r>
              <a:rPr lang="pl-PL" sz="2400" dirty="0"/>
              <a:t>przeprowadza oraz dokumentuje obserwacje i proste doświadczenia biologiczne; 2) określa warunki doświadczenia, rozróżnia próbę kontrolną i badawczą; 3) analizuje wyniki </a:t>
            </a:r>
            <a:r>
              <a:rPr lang="pl-PL" sz="2400" dirty="0" smtClean="0"/>
              <a:t/>
            </a:r>
            <a:br>
              <a:rPr lang="pl-PL" sz="2400" dirty="0" smtClean="0"/>
            </a:br>
            <a:r>
              <a:rPr lang="pl-PL" sz="2400" dirty="0" smtClean="0"/>
              <a:t>i </a:t>
            </a:r>
            <a:r>
              <a:rPr lang="pl-PL" sz="2400" dirty="0"/>
              <a:t>formułuje wnioski; 4) przeprowadza obserwacje mikroskopowe </a:t>
            </a:r>
            <a:r>
              <a:rPr lang="pl-PL" sz="2400" dirty="0" smtClean="0"/>
              <a:t/>
            </a:r>
            <a:br>
              <a:rPr lang="pl-PL" sz="2400" dirty="0" smtClean="0"/>
            </a:br>
            <a:r>
              <a:rPr lang="pl-PL" sz="2400" dirty="0" smtClean="0"/>
              <a:t>i </a:t>
            </a:r>
            <a:r>
              <a:rPr lang="pl-PL" sz="2400" dirty="0"/>
              <a:t>makroskopowe preparatów świeżych i trwałych.</a:t>
            </a:r>
          </a:p>
        </p:txBody>
      </p:sp>
    </p:spTree>
    <p:extLst>
      <p:ext uri="{BB962C8B-B14F-4D97-AF65-F5344CB8AC3E}">
        <p14:creationId xmlns:p14="http://schemas.microsoft.com/office/powerpoint/2010/main" val="3715247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0"/>
            <a:ext cx="6840760" cy="836712"/>
          </a:xfrm>
        </p:spPr>
        <p:txBody>
          <a:bodyPr/>
          <a:lstStyle/>
          <a:p>
            <a:r>
              <a:rPr lang="pl-PL" sz="2400" b="1" dirty="0">
                <a:latin typeface="ArialMT" charset="-18"/>
              </a:rPr>
              <a:t>    Nowa podstawa programowa dla chemii </a:t>
            </a:r>
            <a:br>
              <a:rPr lang="pl-PL" sz="2400" b="1" dirty="0">
                <a:latin typeface="ArialMT" charset="-18"/>
              </a:rPr>
            </a:br>
            <a:r>
              <a:rPr lang="pl-PL" sz="2400" b="1" dirty="0">
                <a:latin typeface="ArialMT" charset="-18"/>
              </a:rPr>
              <a:t>w szkole podstawowej </a:t>
            </a:r>
            <a:endParaRPr lang="pl-PL" sz="2800" b="1" dirty="0"/>
          </a:p>
        </p:txBody>
      </p:sp>
      <p:sp>
        <p:nvSpPr>
          <p:cNvPr id="3" name="Podtytuł 2"/>
          <p:cNvSpPr>
            <a:spLocks noGrp="1"/>
          </p:cNvSpPr>
          <p:nvPr>
            <p:ph type="subTitle" idx="1"/>
          </p:nvPr>
        </p:nvSpPr>
        <p:spPr>
          <a:xfrm>
            <a:off x="683568" y="1124744"/>
            <a:ext cx="8460432" cy="5184576"/>
          </a:xfrm>
        </p:spPr>
        <p:txBody>
          <a:bodyPr>
            <a:noAutofit/>
          </a:bodyPr>
          <a:lstStyle/>
          <a:p>
            <a:pPr algn="just"/>
            <a:r>
              <a:rPr lang="pl-PL" sz="2400" b="1" dirty="0"/>
              <a:t>Chemia</a:t>
            </a:r>
            <a:r>
              <a:rPr lang="pl-PL" sz="2400" dirty="0"/>
              <a:t> jest przedmiotem eksperymentalnym, duży nacisk położony jest na umiejętności związane z projektowaniem                i przeprowadzaniem doświadczeń chemicznych. Interpretacja wyników doświadczenia i formułowanie wniosków na podstawie przeprowadzonych obserwacji ma służyć wykorzystaniu zdobytej wiedzy do identyfikowania i rozwiązywania problemów.</a:t>
            </a:r>
          </a:p>
          <a:p>
            <a:pPr algn="l"/>
            <a:r>
              <a:rPr lang="pl-PL" sz="2400" dirty="0"/>
              <a:t>Cele kształcenia – wymagania ogólne:</a:t>
            </a:r>
          </a:p>
          <a:p>
            <a:pPr algn="l"/>
            <a:r>
              <a:rPr lang="pl-PL" sz="2400" dirty="0"/>
              <a:t>III. Opanowanie czynności praktycznych. Uczeń: </a:t>
            </a:r>
          </a:p>
          <a:p>
            <a:pPr algn="l"/>
            <a:r>
              <a:rPr lang="pl-PL" sz="2400" dirty="0"/>
              <a:t>1) bezpiecznie posługuje się prostym sprzętem laboratoryjnym        i podstawowymi odczynnikami chemicznymi; 2) projektuje               i przeprowadza proste doświadczenia chemiczne; 3) rejestruje     ich wyniki w różnej formie, formułuje obserwacje, wnioski oraz wyjaśnienia; 4) przestrzega zasad bezpieczeństwa i higieny pracy.</a:t>
            </a:r>
          </a:p>
          <a:p>
            <a:pPr algn="l"/>
            <a:endParaRPr lang="pl-PL" sz="2000" dirty="0"/>
          </a:p>
        </p:txBody>
      </p:sp>
    </p:spTree>
    <p:extLst>
      <p:ext uri="{BB962C8B-B14F-4D97-AF65-F5344CB8AC3E}">
        <p14:creationId xmlns:p14="http://schemas.microsoft.com/office/powerpoint/2010/main" val="16394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98182"/>
            <a:ext cx="6912768" cy="810538"/>
          </a:xfrm>
        </p:spPr>
        <p:txBody>
          <a:bodyPr/>
          <a:lstStyle/>
          <a:p>
            <a:r>
              <a:rPr lang="pl-PL" sz="2800" b="1" dirty="0">
                <a:latin typeface="ArialMT" charset="-18"/>
              </a:rPr>
              <a:t>Nowa podstawa programowa geografii </a:t>
            </a:r>
            <a:br>
              <a:rPr lang="pl-PL" sz="2800" b="1" dirty="0">
                <a:latin typeface="ArialMT" charset="-18"/>
              </a:rPr>
            </a:br>
            <a:r>
              <a:rPr lang="pl-PL" sz="2800" b="1" dirty="0">
                <a:latin typeface="ArialMT" charset="-18"/>
              </a:rPr>
              <a:t>w szkole podstawowej</a:t>
            </a:r>
            <a:endParaRPr lang="pl-PL" sz="2800" b="1" dirty="0"/>
          </a:p>
        </p:txBody>
      </p:sp>
      <p:sp>
        <p:nvSpPr>
          <p:cNvPr id="3" name="Podtytuł 2"/>
          <p:cNvSpPr>
            <a:spLocks noGrp="1"/>
          </p:cNvSpPr>
          <p:nvPr>
            <p:ph type="subTitle" idx="1"/>
          </p:nvPr>
        </p:nvSpPr>
        <p:spPr>
          <a:xfrm>
            <a:off x="539552" y="1124744"/>
            <a:ext cx="8604448" cy="5184576"/>
          </a:xfrm>
        </p:spPr>
        <p:txBody>
          <a:bodyPr>
            <a:noAutofit/>
          </a:bodyPr>
          <a:lstStyle/>
          <a:p>
            <a:pPr algn="l"/>
            <a:r>
              <a:rPr lang="pl-PL" sz="2400" b="1" dirty="0">
                <a:solidFill>
                  <a:srgbClr val="00B050"/>
                </a:solidFill>
              </a:rPr>
              <a:t>Cele kształcenia – wymagania ogólne:</a:t>
            </a:r>
          </a:p>
          <a:p>
            <a:pPr algn="l"/>
            <a:r>
              <a:rPr lang="pl-PL" sz="2400" b="1" dirty="0"/>
              <a:t>II Umiejętności i stosowanie wiedzy w praktyce:</a:t>
            </a:r>
          </a:p>
          <a:p>
            <a:pPr algn="l"/>
            <a:r>
              <a:rPr lang="pl-PL" sz="2400" dirty="0"/>
              <a:t>1. Prowadzenie obserwacji i pomiarów w terenie, analizowanie pozyskanych danych i formułowanie wniosków na ich podstawie.</a:t>
            </a:r>
          </a:p>
          <a:p>
            <a:pPr algn="l"/>
            <a:r>
              <a:rPr lang="pl-PL" sz="2400" dirty="0"/>
              <a:t>6. Stawianie pytań, formułowanie hipotez oraz proponowanie rozwiązań problemów dotyczących środowiska geograficznego.</a:t>
            </a:r>
          </a:p>
          <a:p>
            <a:pPr algn="l"/>
            <a:endParaRPr lang="pl-PL" sz="2400" b="1" dirty="0">
              <a:solidFill>
                <a:srgbClr val="00B050"/>
              </a:solidFill>
            </a:endParaRPr>
          </a:p>
          <a:p>
            <a:pPr algn="l"/>
            <a:r>
              <a:rPr lang="pl-PL" sz="2400" b="1" dirty="0">
                <a:solidFill>
                  <a:srgbClr val="00B050"/>
                </a:solidFill>
              </a:rPr>
              <a:t>Treści kształcenia – wymagania szczegółowe (Dział V – Ruchy Ziemi)</a:t>
            </a:r>
          </a:p>
          <a:p>
            <a:pPr algn="l"/>
            <a:r>
              <a:rPr lang="pl-PL" sz="2400" dirty="0">
                <a:solidFill>
                  <a:srgbClr val="002060"/>
                </a:solidFill>
              </a:rPr>
              <a:t>V.1 dokonuje pomiaru wysokości Słońca w trakcie zajęć w terenie</a:t>
            </a:r>
          </a:p>
          <a:p>
            <a:pPr algn="l"/>
            <a:r>
              <a:rPr lang="pl-PL" sz="2400" dirty="0">
                <a:solidFill>
                  <a:srgbClr val="002060"/>
                </a:solidFill>
              </a:rPr>
              <a:t>V.2 demonstruje przy użyciu modeli ruch obrotowy Ziemi</a:t>
            </a:r>
          </a:p>
          <a:p>
            <a:pPr algn="l"/>
            <a:r>
              <a:rPr lang="pl-PL" sz="2400" dirty="0">
                <a:solidFill>
                  <a:srgbClr val="002060"/>
                </a:solidFill>
              </a:rPr>
              <a:t>V.4 demonstruje przy użyciu modeli ruch obiegowy Ziemi</a:t>
            </a:r>
          </a:p>
        </p:txBody>
      </p:sp>
    </p:spTree>
    <p:extLst>
      <p:ext uri="{BB962C8B-B14F-4D97-AF65-F5344CB8AC3E}">
        <p14:creationId xmlns:p14="http://schemas.microsoft.com/office/powerpoint/2010/main" val="3356343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4294967295"/>
          </p:nvPr>
        </p:nvSpPr>
        <p:spPr/>
        <p:txBody>
          <a:bodyPr/>
          <a:lstStyle/>
          <a:p>
            <a:endParaRPr lang="pl-PL" dirty="0">
              <a:solidFill>
                <a:prstClr val="black"/>
              </a:solidFill>
            </a:endParaRPr>
          </a:p>
        </p:txBody>
      </p:sp>
      <p:sp>
        <p:nvSpPr>
          <p:cNvPr id="6" name="Tytuł 1"/>
          <p:cNvSpPr>
            <a:spLocks noGrp="1"/>
          </p:cNvSpPr>
          <p:nvPr>
            <p:ph type="title"/>
          </p:nvPr>
        </p:nvSpPr>
        <p:spPr>
          <a:xfrm>
            <a:off x="683568" y="0"/>
            <a:ext cx="6408712" cy="817063"/>
          </a:xfrm>
        </p:spPr>
        <p:txBody>
          <a:bodyPr/>
          <a:lstStyle/>
          <a:p>
            <a:pPr marL="0" indent="0" algn="ctr"/>
            <a:r>
              <a:rPr lang="pl-PL" b="1" dirty="0"/>
              <a:t>Definicje myślenia </a:t>
            </a:r>
            <a:endParaRPr lang="pl-PL" sz="3200" b="1" dirty="0"/>
          </a:p>
        </p:txBody>
      </p:sp>
      <p:sp>
        <p:nvSpPr>
          <p:cNvPr id="2" name="Rectangle 1"/>
          <p:cNvSpPr>
            <a:spLocks noGrp="1" noChangeArrowheads="1"/>
          </p:cNvSpPr>
          <p:nvPr>
            <p:ph idx="1"/>
          </p:nvPr>
        </p:nvSpPr>
        <p:spPr bwMode="auto">
          <a:xfrm>
            <a:off x="683568" y="1268760"/>
            <a:ext cx="846043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just" defTabSz="914400" eaLnBrk="0" fontAlgn="base" hangingPunct="0">
              <a:spcBef>
                <a:spcPct val="0"/>
              </a:spcBef>
              <a:spcAft>
                <a:spcPct val="0"/>
              </a:spcAft>
              <a:buNone/>
            </a:pPr>
            <a:r>
              <a:rPr lang="pl-PL" sz="2800" i="1" dirty="0">
                <a:solidFill>
                  <a:schemeClr val="tx1"/>
                </a:solidFill>
              </a:rPr>
              <a:t>Termin „</a:t>
            </a:r>
            <a:r>
              <a:rPr lang="pl-PL" sz="2800" b="1" i="1" dirty="0">
                <a:solidFill>
                  <a:schemeClr val="tx1"/>
                </a:solidFill>
              </a:rPr>
              <a:t>myślenie</a:t>
            </a:r>
            <a:r>
              <a:rPr lang="pl-PL" sz="2800" i="1" dirty="0">
                <a:solidFill>
                  <a:schemeClr val="tx1"/>
                </a:solidFill>
              </a:rPr>
              <a:t>" denotuje wszelkie poznawcze lub umysłowe operowanie ideami, obrazami, symbolami, słowami, sądami, wspomnieniami, pojęciami, spostrzeżeniami, przekonaniami oraz intencjami. </a:t>
            </a:r>
          </a:p>
          <a:p>
            <a:pPr marL="0" lvl="0" indent="0" algn="just" defTabSz="914400" eaLnBrk="0" fontAlgn="base" hangingPunct="0">
              <a:spcBef>
                <a:spcPct val="0"/>
              </a:spcBef>
              <a:spcAft>
                <a:spcPct val="0"/>
              </a:spcAft>
              <a:buNone/>
            </a:pPr>
            <a:r>
              <a:rPr lang="pl-PL" sz="2800" i="1" dirty="0">
                <a:solidFill>
                  <a:schemeClr val="tx1"/>
                </a:solidFill>
              </a:rPr>
              <a:t>W proponowanym użyciu termin obejmuje wszelkie czynności umysłowe, związane z tworzeniem pojęć, rozwiązywaniem problemów, pamięcią, uczeniem się, twórczością, wyobraźnią, przetwarzaniem symboli itp. </a:t>
            </a:r>
          </a:p>
          <a:p>
            <a:pPr marL="0" lvl="0" indent="0" defTabSz="914400" eaLnBrk="0" fontAlgn="base" hangingPunct="0">
              <a:spcBef>
                <a:spcPct val="0"/>
              </a:spcBef>
              <a:spcAft>
                <a:spcPct val="0"/>
              </a:spcAft>
              <a:buNone/>
            </a:pPr>
            <a:endParaRPr lang="pl-PL" sz="2800" dirty="0">
              <a:solidFill>
                <a:schemeClr val="tx1"/>
              </a:solidFill>
            </a:endParaRPr>
          </a:p>
          <a:p>
            <a:pPr marL="0" lvl="0" indent="0" defTabSz="914400" eaLnBrk="0" fontAlgn="base" hangingPunct="0">
              <a:spcBef>
                <a:spcPct val="0"/>
              </a:spcBef>
              <a:spcAft>
                <a:spcPct val="0"/>
              </a:spcAft>
              <a:buNone/>
            </a:pPr>
            <a:r>
              <a:rPr lang="pl-PL" sz="2800" dirty="0">
                <a:solidFill>
                  <a:schemeClr val="tx1"/>
                </a:solidFill>
              </a:rPr>
              <a:t>(A. S. </a:t>
            </a:r>
            <a:r>
              <a:rPr lang="pl-PL" sz="2800" dirty="0" err="1">
                <a:solidFill>
                  <a:schemeClr val="tx1"/>
                </a:solidFill>
              </a:rPr>
              <a:t>Reber</a:t>
            </a:r>
            <a:r>
              <a:rPr lang="pl-PL" sz="2800" dirty="0">
                <a:solidFill>
                  <a:schemeClr val="tx1"/>
                </a:solidFill>
              </a:rPr>
              <a:t>, </a:t>
            </a:r>
            <a:r>
              <a:rPr lang="pl-PL" sz="2800" i="1" dirty="0">
                <a:solidFill>
                  <a:schemeClr val="tx1"/>
                </a:solidFill>
              </a:rPr>
              <a:t>Słownik psychologii</a:t>
            </a:r>
            <a:r>
              <a:rPr lang="pl-PL" sz="2800" dirty="0">
                <a:solidFill>
                  <a:schemeClr val="tx1"/>
                </a:solidFill>
              </a:rPr>
              <a:t>, red. naukowa I. Kurcz, </a:t>
            </a:r>
          </a:p>
          <a:p>
            <a:pPr marL="0" lvl="0" indent="0" defTabSz="914400" eaLnBrk="0" fontAlgn="base" hangingPunct="0">
              <a:spcBef>
                <a:spcPct val="0"/>
              </a:spcBef>
              <a:spcAft>
                <a:spcPct val="0"/>
              </a:spcAft>
              <a:buNone/>
            </a:pPr>
            <a:r>
              <a:rPr lang="pl-PL" sz="2800" dirty="0">
                <a:solidFill>
                  <a:schemeClr val="tx1"/>
                </a:solidFill>
              </a:rPr>
              <a:t>K. Skarżyska, Wydawnictwo Naukowe Scholar, 2002)</a:t>
            </a:r>
            <a:endParaRPr kumimoji="0" lang="pl-PL" altLang="pl-PL"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843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46495" y="1556792"/>
            <a:ext cx="8490001" cy="5154620"/>
          </a:xfrm>
        </p:spPr>
        <p:txBody>
          <a:bodyPr>
            <a:normAutofit fontScale="77500" lnSpcReduction="20000"/>
          </a:bodyPr>
          <a:lstStyle/>
          <a:p>
            <a:pPr marL="0" indent="0">
              <a:buNone/>
            </a:pPr>
            <a:r>
              <a:rPr lang="pl-PL" dirty="0"/>
              <a:t>W myśleniu nieustannie przeplatają się dwie podstawowe operacje umysłowe: </a:t>
            </a:r>
          </a:p>
          <a:p>
            <a:pPr marL="0" indent="0">
              <a:buNone/>
            </a:pPr>
            <a:r>
              <a:rPr lang="pl-PL" dirty="0"/>
              <a:t>	</a:t>
            </a:r>
            <a:r>
              <a:rPr lang="pl-PL" b="1" dirty="0"/>
              <a:t>– analiza – </a:t>
            </a:r>
            <a:r>
              <a:rPr lang="pl-PL" dirty="0"/>
              <a:t>wyodrębnianie komponentów z całości </a:t>
            </a:r>
            <a:r>
              <a:rPr lang="pl-PL" dirty="0" smtClean="0"/>
              <a:t/>
            </a:r>
            <a:br>
              <a:rPr lang="pl-PL" dirty="0" smtClean="0"/>
            </a:br>
            <a:r>
              <a:rPr lang="pl-PL" dirty="0" smtClean="0"/>
              <a:t>(</a:t>
            </a:r>
            <a:r>
              <a:rPr lang="pl-PL" dirty="0"/>
              <a:t>np</a:t>
            </a:r>
            <a:r>
              <a:rPr lang="pl-PL" dirty="0" smtClean="0"/>
              <a:t>. </a:t>
            </a:r>
            <a:r>
              <a:rPr lang="pl-PL" dirty="0"/>
              <a:t>szukanie wątków utworu literackiego),</a:t>
            </a:r>
          </a:p>
          <a:p>
            <a:pPr marL="0" indent="0">
              <a:buNone/>
            </a:pPr>
            <a:r>
              <a:rPr lang="pl-PL" dirty="0"/>
              <a:t>	</a:t>
            </a:r>
            <a:r>
              <a:rPr lang="pl-PL" b="1" dirty="0"/>
              <a:t> – synteza –</a:t>
            </a:r>
            <a:r>
              <a:rPr lang="pl-PL" dirty="0" smtClean="0"/>
              <a:t> </a:t>
            </a:r>
            <a:r>
              <a:rPr lang="pl-PL" dirty="0"/>
              <a:t>łączenie komponentów w całość </a:t>
            </a:r>
            <a:r>
              <a:rPr lang="pl-PL" dirty="0" smtClean="0"/>
              <a:t/>
            </a:r>
            <a:br>
              <a:rPr lang="pl-PL" dirty="0" smtClean="0"/>
            </a:br>
            <a:r>
              <a:rPr lang="pl-PL" dirty="0" smtClean="0"/>
              <a:t>(</a:t>
            </a:r>
            <a:r>
              <a:rPr lang="pl-PL" dirty="0"/>
              <a:t>np. stawianie hipotezy na bazie obserwacji empirycznych.</a:t>
            </a:r>
          </a:p>
          <a:p>
            <a:pPr marL="0" indent="0">
              <a:buNone/>
            </a:pPr>
            <a:r>
              <a:rPr lang="pl-PL" dirty="0"/>
              <a:t>Oprócz operacji podstawowych wyróżniamy 3 operacje pochodne:</a:t>
            </a:r>
          </a:p>
          <a:p>
            <a:r>
              <a:rPr lang="pl-PL" b="1" dirty="0"/>
              <a:t>abstrahowanie</a:t>
            </a:r>
            <a:r>
              <a:rPr lang="pl-PL" dirty="0"/>
              <a:t> – wyodrębnianie pewnych cech obiektu </a:t>
            </a:r>
            <a:r>
              <a:rPr lang="pl-PL" dirty="0" smtClean="0"/>
              <a:t/>
            </a:r>
            <a:br>
              <a:rPr lang="pl-PL" dirty="0" smtClean="0"/>
            </a:br>
            <a:r>
              <a:rPr lang="pl-PL" dirty="0" smtClean="0"/>
              <a:t>z </a:t>
            </a:r>
            <a:r>
              <a:rPr lang="pl-PL" dirty="0"/>
              <a:t>pominięciem innych;</a:t>
            </a:r>
          </a:p>
          <a:p>
            <a:r>
              <a:rPr lang="pl-PL" b="1" dirty="0"/>
              <a:t>uogólnianie</a:t>
            </a:r>
            <a:r>
              <a:rPr lang="pl-PL" dirty="0"/>
              <a:t> – znajdowanie cech wspólnych dla klasy obiektów;</a:t>
            </a:r>
          </a:p>
          <a:p>
            <a:r>
              <a:rPr lang="pl-PL" b="1" dirty="0"/>
              <a:t>porównywanie</a:t>
            </a:r>
            <a:r>
              <a:rPr lang="pl-PL" dirty="0"/>
              <a:t> – szukanie podobieństw i różnic pomiędzy obiektami.</a:t>
            </a:r>
          </a:p>
          <a:p>
            <a:pPr marL="0" indent="0">
              <a:buNone/>
            </a:pPr>
            <a:endParaRPr lang="pl-PL" dirty="0"/>
          </a:p>
          <a:p>
            <a:endParaRPr lang="pl-PL" dirty="0"/>
          </a:p>
          <a:p>
            <a:pPr>
              <a:buNone/>
            </a:pPr>
            <a:endParaRPr lang="pl-PL" dirty="0"/>
          </a:p>
        </p:txBody>
      </p:sp>
      <p:sp>
        <p:nvSpPr>
          <p:cNvPr id="4" name="Symbol zastępczy numeru slajdu 3"/>
          <p:cNvSpPr>
            <a:spLocks noGrp="1"/>
          </p:cNvSpPr>
          <p:nvPr>
            <p:ph type="sldNum" sz="quarter" idx="4294967295"/>
          </p:nvPr>
        </p:nvSpPr>
        <p:spPr/>
        <p:txBody>
          <a:bodyPr/>
          <a:lstStyle/>
          <a:p>
            <a:fld id="{926A4B1B-54DF-4B40-A71A-19DEC8137B4C}" type="slidenum">
              <a:rPr lang="pl-PL" smtClean="0">
                <a:solidFill>
                  <a:prstClr val="black"/>
                </a:solidFill>
              </a:rPr>
              <a:pPr/>
              <a:t>18</a:t>
            </a:fld>
            <a:endParaRPr lang="pl-PL" dirty="0">
              <a:solidFill>
                <a:prstClr val="black"/>
              </a:solidFill>
            </a:endParaRPr>
          </a:p>
        </p:txBody>
      </p:sp>
      <p:sp>
        <p:nvSpPr>
          <p:cNvPr id="6" name="Tytuł 1"/>
          <p:cNvSpPr>
            <a:spLocks noGrp="1"/>
          </p:cNvSpPr>
          <p:nvPr>
            <p:ph type="title"/>
          </p:nvPr>
        </p:nvSpPr>
        <p:spPr>
          <a:xfrm>
            <a:off x="683568" y="116631"/>
            <a:ext cx="6408712" cy="817063"/>
          </a:xfrm>
        </p:spPr>
        <p:txBody>
          <a:bodyPr/>
          <a:lstStyle/>
          <a:p>
            <a:pPr algn="ctr"/>
            <a:r>
              <a:rPr lang="pl-PL" sz="3600" b="1" dirty="0"/>
              <a:t>Rodzaje myślenia</a:t>
            </a:r>
          </a:p>
        </p:txBody>
      </p:sp>
    </p:spTree>
    <p:extLst>
      <p:ext uri="{BB962C8B-B14F-4D97-AF65-F5344CB8AC3E}">
        <p14:creationId xmlns:p14="http://schemas.microsoft.com/office/powerpoint/2010/main" val="169527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Text Box 15"/>
          <p:cNvSpPr txBox="1">
            <a:spLocks noChangeArrowheads="1"/>
          </p:cNvSpPr>
          <p:nvPr/>
        </p:nvSpPr>
        <p:spPr bwMode="auto">
          <a:xfrm>
            <a:off x="1476375" y="692150"/>
            <a:ext cx="2089150"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pPr>
              <a:spcBef>
                <a:spcPct val="50000"/>
              </a:spcBef>
            </a:pPr>
            <a:r>
              <a:rPr lang="pl-PL" sz="1800" dirty="0">
                <a:solidFill>
                  <a:prstClr val="black"/>
                </a:solidFill>
                <a:latin typeface="Constantia" panose="02030602050306030303" pitchFamily="18" charset="0"/>
              </a:rPr>
              <a:t>OKREŚLENIE PROBLEMU BADAWCZEGO</a:t>
            </a:r>
          </a:p>
        </p:txBody>
      </p:sp>
      <p:sp>
        <p:nvSpPr>
          <p:cNvPr id="6160" name="Text Box 16"/>
          <p:cNvSpPr txBox="1">
            <a:spLocks noChangeArrowheads="1"/>
          </p:cNvSpPr>
          <p:nvPr/>
        </p:nvSpPr>
        <p:spPr bwMode="auto">
          <a:xfrm>
            <a:off x="1476375" y="1916113"/>
            <a:ext cx="208915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pPr>
              <a:spcBef>
                <a:spcPct val="50000"/>
              </a:spcBef>
            </a:pPr>
            <a:r>
              <a:rPr lang="pl-PL" sz="1800">
                <a:solidFill>
                  <a:prstClr val="black"/>
                </a:solidFill>
                <a:latin typeface="Constantia" panose="02030602050306030303" pitchFamily="18" charset="0"/>
              </a:rPr>
              <a:t>POSTAWIENIE HIPOTEZY</a:t>
            </a:r>
          </a:p>
        </p:txBody>
      </p:sp>
      <p:sp>
        <p:nvSpPr>
          <p:cNvPr id="6161" name="Text Box 17"/>
          <p:cNvSpPr txBox="1">
            <a:spLocks noChangeArrowheads="1"/>
          </p:cNvSpPr>
          <p:nvPr/>
        </p:nvSpPr>
        <p:spPr bwMode="auto">
          <a:xfrm>
            <a:off x="1476375" y="2852738"/>
            <a:ext cx="2089150" cy="925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pPr>
              <a:spcBef>
                <a:spcPct val="50000"/>
              </a:spcBef>
            </a:pPr>
            <a:r>
              <a:rPr lang="pl-PL" sz="1800" dirty="0">
                <a:solidFill>
                  <a:prstClr val="black"/>
                </a:solidFill>
                <a:latin typeface="Constantia" panose="02030602050306030303" pitchFamily="18" charset="0"/>
              </a:rPr>
              <a:t>WYBÓR METODY BADAWCZEJ</a:t>
            </a:r>
          </a:p>
        </p:txBody>
      </p:sp>
      <p:sp>
        <p:nvSpPr>
          <p:cNvPr id="6162" name="Text Box 18"/>
          <p:cNvSpPr txBox="1">
            <a:spLocks noChangeArrowheads="1"/>
          </p:cNvSpPr>
          <p:nvPr/>
        </p:nvSpPr>
        <p:spPr bwMode="auto">
          <a:xfrm>
            <a:off x="1187450" y="4076700"/>
            <a:ext cx="273685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pPr>
              <a:spcBef>
                <a:spcPct val="50000"/>
              </a:spcBef>
            </a:pPr>
            <a:r>
              <a:rPr lang="pl-PL" sz="1800">
                <a:solidFill>
                  <a:prstClr val="black"/>
                </a:solidFill>
                <a:latin typeface="Constantia" panose="02030602050306030303" pitchFamily="18" charset="0"/>
              </a:rPr>
              <a:t>PRZEPROWADZENIE DOŚWIADCZENIA</a:t>
            </a:r>
          </a:p>
        </p:txBody>
      </p:sp>
      <p:sp>
        <p:nvSpPr>
          <p:cNvPr id="6163" name="Text Box 19"/>
          <p:cNvSpPr txBox="1">
            <a:spLocks noChangeArrowheads="1"/>
          </p:cNvSpPr>
          <p:nvPr/>
        </p:nvSpPr>
        <p:spPr bwMode="auto">
          <a:xfrm>
            <a:off x="1187450" y="5013325"/>
            <a:ext cx="2663825"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pPr>
              <a:spcBef>
                <a:spcPct val="50000"/>
              </a:spcBef>
            </a:pPr>
            <a:r>
              <a:rPr lang="pl-PL" sz="1800">
                <a:solidFill>
                  <a:prstClr val="black"/>
                </a:solidFill>
                <a:latin typeface="Constantia" panose="02030602050306030303" pitchFamily="18" charset="0"/>
              </a:rPr>
              <a:t>WYNIK POTWIERDZAJĄCY HIPOTEZĘ</a:t>
            </a:r>
          </a:p>
        </p:txBody>
      </p:sp>
      <p:sp>
        <p:nvSpPr>
          <p:cNvPr id="6164" name="Text Box 20"/>
          <p:cNvSpPr txBox="1">
            <a:spLocks noChangeArrowheads="1"/>
          </p:cNvSpPr>
          <p:nvPr/>
        </p:nvSpPr>
        <p:spPr bwMode="auto">
          <a:xfrm>
            <a:off x="1476375" y="6165850"/>
            <a:ext cx="662463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pPr>
              <a:spcBef>
                <a:spcPct val="50000"/>
              </a:spcBef>
            </a:pPr>
            <a:r>
              <a:rPr lang="pl-PL" sz="1800">
                <a:solidFill>
                  <a:prstClr val="black"/>
                </a:solidFill>
                <a:latin typeface="Constantia" panose="02030602050306030303" pitchFamily="18" charset="0"/>
              </a:rPr>
              <a:t>ROZWIĄZANIE PROBLEMU BADAWCZEGO</a:t>
            </a:r>
          </a:p>
        </p:txBody>
      </p:sp>
      <p:sp>
        <p:nvSpPr>
          <p:cNvPr id="6165" name="Text Box 21"/>
          <p:cNvSpPr txBox="1">
            <a:spLocks noChangeArrowheads="1"/>
          </p:cNvSpPr>
          <p:nvPr/>
        </p:nvSpPr>
        <p:spPr bwMode="auto">
          <a:xfrm>
            <a:off x="5940425" y="2060575"/>
            <a:ext cx="208915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pPr>
              <a:spcBef>
                <a:spcPct val="50000"/>
              </a:spcBef>
            </a:pPr>
            <a:r>
              <a:rPr lang="pl-PL" sz="1800">
                <a:solidFill>
                  <a:prstClr val="black"/>
                </a:solidFill>
                <a:latin typeface="Constantia" panose="02030602050306030303" pitchFamily="18" charset="0"/>
              </a:rPr>
              <a:t>ODRZUCENIE HIPOTEZY</a:t>
            </a:r>
          </a:p>
        </p:txBody>
      </p:sp>
      <p:sp>
        <p:nvSpPr>
          <p:cNvPr id="6166" name="Text Box 22"/>
          <p:cNvSpPr txBox="1">
            <a:spLocks noChangeArrowheads="1"/>
          </p:cNvSpPr>
          <p:nvPr/>
        </p:nvSpPr>
        <p:spPr bwMode="auto">
          <a:xfrm>
            <a:off x="5867400" y="4149725"/>
            <a:ext cx="208915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pPr>
              <a:spcBef>
                <a:spcPct val="50000"/>
              </a:spcBef>
            </a:pPr>
            <a:r>
              <a:rPr lang="pl-PL" sz="1800">
                <a:solidFill>
                  <a:prstClr val="black"/>
                </a:solidFill>
                <a:latin typeface="Constantia" panose="02030602050306030303" pitchFamily="18" charset="0"/>
              </a:rPr>
              <a:t>WYNIK PRZECZY HIPOTEZIE</a:t>
            </a:r>
          </a:p>
        </p:txBody>
      </p:sp>
      <p:sp>
        <p:nvSpPr>
          <p:cNvPr id="6170" name="AutoShape 26"/>
          <p:cNvSpPr>
            <a:spLocks noChangeArrowheads="1"/>
          </p:cNvSpPr>
          <p:nvPr/>
        </p:nvSpPr>
        <p:spPr bwMode="auto">
          <a:xfrm>
            <a:off x="2339975" y="1628775"/>
            <a:ext cx="360363" cy="2873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endParaRPr lang="pl-PL" sz="1800">
              <a:solidFill>
                <a:prstClr val="black"/>
              </a:solidFill>
              <a:latin typeface="Constantia" panose="02030602050306030303" pitchFamily="18" charset="0"/>
            </a:endParaRPr>
          </a:p>
        </p:txBody>
      </p:sp>
      <p:sp>
        <p:nvSpPr>
          <p:cNvPr id="6171" name="AutoShape 27"/>
          <p:cNvSpPr>
            <a:spLocks noChangeArrowheads="1"/>
          </p:cNvSpPr>
          <p:nvPr/>
        </p:nvSpPr>
        <p:spPr bwMode="auto">
          <a:xfrm>
            <a:off x="2339975" y="2565400"/>
            <a:ext cx="360363" cy="2873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endParaRPr lang="pl-PL" sz="1800">
              <a:solidFill>
                <a:prstClr val="black"/>
              </a:solidFill>
              <a:latin typeface="Constantia" panose="02030602050306030303" pitchFamily="18" charset="0"/>
            </a:endParaRPr>
          </a:p>
        </p:txBody>
      </p:sp>
      <p:sp>
        <p:nvSpPr>
          <p:cNvPr id="6172" name="AutoShape 28"/>
          <p:cNvSpPr>
            <a:spLocks noChangeArrowheads="1"/>
          </p:cNvSpPr>
          <p:nvPr/>
        </p:nvSpPr>
        <p:spPr bwMode="auto">
          <a:xfrm>
            <a:off x="2339975" y="3789363"/>
            <a:ext cx="360363" cy="2873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endParaRPr lang="pl-PL" sz="1800">
              <a:solidFill>
                <a:prstClr val="black"/>
              </a:solidFill>
              <a:latin typeface="Constantia" panose="02030602050306030303" pitchFamily="18" charset="0"/>
            </a:endParaRPr>
          </a:p>
        </p:txBody>
      </p:sp>
      <p:sp>
        <p:nvSpPr>
          <p:cNvPr id="6173" name="AutoShape 29"/>
          <p:cNvSpPr>
            <a:spLocks noChangeArrowheads="1"/>
          </p:cNvSpPr>
          <p:nvPr/>
        </p:nvSpPr>
        <p:spPr bwMode="auto">
          <a:xfrm>
            <a:off x="2339975" y="4724400"/>
            <a:ext cx="360363" cy="2873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endParaRPr lang="pl-PL" sz="1800">
              <a:solidFill>
                <a:prstClr val="black"/>
              </a:solidFill>
              <a:latin typeface="Constantia" panose="02030602050306030303" pitchFamily="18" charset="0"/>
            </a:endParaRPr>
          </a:p>
        </p:txBody>
      </p:sp>
      <p:sp>
        <p:nvSpPr>
          <p:cNvPr id="6174" name="AutoShape 30"/>
          <p:cNvSpPr>
            <a:spLocks noChangeArrowheads="1"/>
          </p:cNvSpPr>
          <p:nvPr/>
        </p:nvSpPr>
        <p:spPr bwMode="auto">
          <a:xfrm>
            <a:off x="2339975" y="5949950"/>
            <a:ext cx="360363" cy="2873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endParaRPr lang="pl-PL" sz="1800">
              <a:solidFill>
                <a:prstClr val="black"/>
              </a:solidFill>
              <a:latin typeface="Constantia" panose="02030602050306030303" pitchFamily="18" charset="0"/>
            </a:endParaRPr>
          </a:p>
        </p:txBody>
      </p:sp>
      <p:sp>
        <p:nvSpPr>
          <p:cNvPr id="6175" name="AutoShape 31"/>
          <p:cNvSpPr>
            <a:spLocks noChangeArrowheads="1"/>
          </p:cNvSpPr>
          <p:nvPr/>
        </p:nvSpPr>
        <p:spPr bwMode="auto">
          <a:xfrm rot="10800000">
            <a:off x="3563938" y="2133600"/>
            <a:ext cx="2376487" cy="287338"/>
          </a:xfrm>
          <a:prstGeom prst="rightArrow">
            <a:avLst>
              <a:gd name="adj1" fmla="val 50000"/>
              <a:gd name="adj2" fmla="val 206768"/>
            </a:avLst>
          </a:prstGeom>
          <a:solidFill>
            <a:schemeClr val="accent1"/>
          </a:solidFill>
          <a:ln w="9525">
            <a:solidFill>
              <a:schemeClr val="tx1"/>
            </a:solidFill>
            <a:miter lim="800000"/>
            <a:headEnd/>
            <a:tailEnd/>
          </a:ln>
        </p:spPr>
        <p:txBody>
          <a:bodyPr wrap="none" anchor="ct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endParaRPr lang="pl-PL" sz="1800">
              <a:solidFill>
                <a:prstClr val="black"/>
              </a:solidFill>
              <a:latin typeface="Constantia" panose="02030602050306030303" pitchFamily="18" charset="0"/>
            </a:endParaRPr>
          </a:p>
        </p:txBody>
      </p:sp>
      <p:sp>
        <p:nvSpPr>
          <p:cNvPr id="6176" name="AutoShape 32"/>
          <p:cNvSpPr>
            <a:spLocks noChangeArrowheads="1"/>
          </p:cNvSpPr>
          <p:nvPr/>
        </p:nvSpPr>
        <p:spPr bwMode="auto">
          <a:xfrm>
            <a:off x="3924300" y="4292600"/>
            <a:ext cx="1943100" cy="360363"/>
          </a:xfrm>
          <a:prstGeom prst="rightArrow">
            <a:avLst>
              <a:gd name="adj1" fmla="val 50000"/>
              <a:gd name="adj2" fmla="val 134802"/>
            </a:avLst>
          </a:prstGeom>
          <a:solidFill>
            <a:schemeClr val="accent1"/>
          </a:solidFill>
          <a:ln w="9525">
            <a:solidFill>
              <a:schemeClr val="tx1"/>
            </a:solidFill>
            <a:miter lim="800000"/>
            <a:headEnd/>
            <a:tailEnd/>
          </a:ln>
        </p:spPr>
        <p:txBody>
          <a:bodyPr wrap="none" anchor="ct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endParaRPr lang="pl-PL" sz="1800">
              <a:solidFill>
                <a:prstClr val="black"/>
              </a:solidFill>
              <a:latin typeface="Constantia" panose="02030602050306030303" pitchFamily="18" charset="0"/>
            </a:endParaRPr>
          </a:p>
        </p:txBody>
      </p:sp>
      <p:sp>
        <p:nvSpPr>
          <p:cNvPr id="6177" name="AutoShape 33"/>
          <p:cNvSpPr>
            <a:spLocks noChangeArrowheads="1"/>
          </p:cNvSpPr>
          <p:nvPr/>
        </p:nvSpPr>
        <p:spPr bwMode="auto">
          <a:xfrm>
            <a:off x="6804025" y="2781300"/>
            <a:ext cx="360363" cy="1368425"/>
          </a:xfrm>
          <a:prstGeom prst="upArrow">
            <a:avLst>
              <a:gd name="adj1" fmla="val 50000"/>
              <a:gd name="adj2" fmla="val 94934"/>
            </a:avLst>
          </a:prstGeom>
          <a:solidFill>
            <a:schemeClr val="accent1"/>
          </a:solidFill>
          <a:ln w="9525">
            <a:solidFill>
              <a:schemeClr val="tx1"/>
            </a:solidFill>
            <a:miter lim="800000"/>
            <a:headEnd/>
            <a:tailEnd/>
          </a:ln>
        </p:spPr>
        <p:txBody>
          <a:bodyPr wrap="none" anchor="ctr"/>
          <a:lstStyle>
            <a:lvl1pPr>
              <a:defRPr sz="3600">
                <a:solidFill>
                  <a:schemeClr val="tx2"/>
                </a:solidFill>
                <a:latin typeface="Myriad Pro" pitchFamily="34" charset="0"/>
              </a:defRPr>
            </a:lvl1pPr>
            <a:lvl2pPr marL="742950" indent="-285750">
              <a:defRPr sz="3600">
                <a:solidFill>
                  <a:schemeClr val="tx2"/>
                </a:solidFill>
                <a:latin typeface="Myriad Pro" pitchFamily="34" charset="0"/>
              </a:defRPr>
            </a:lvl2pPr>
            <a:lvl3pPr marL="1143000" indent="-228600">
              <a:defRPr sz="3600">
                <a:solidFill>
                  <a:schemeClr val="tx2"/>
                </a:solidFill>
                <a:latin typeface="Myriad Pro" pitchFamily="34" charset="0"/>
              </a:defRPr>
            </a:lvl3pPr>
            <a:lvl4pPr marL="1600200" indent="-228600">
              <a:defRPr sz="3600">
                <a:solidFill>
                  <a:schemeClr val="tx2"/>
                </a:solidFill>
                <a:latin typeface="Myriad Pro" pitchFamily="34" charset="0"/>
              </a:defRPr>
            </a:lvl4pPr>
            <a:lvl5pPr marL="2057400" indent="-228600">
              <a:defRPr sz="3600">
                <a:solidFill>
                  <a:schemeClr val="tx2"/>
                </a:solidFill>
                <a:latin typeface="Myriad Pro" pitchFamily="34" charset="0"/>
              </a:defRPr>
            </a:lvl5pPr>
            <a:lvl6pPr marL="2514600" indent="-228600" algn="ctr" eaLnBrk="0" fontAlgn="base" hangingPunct="0">
              <a:spcBef>
                <a:spcPct val="0"/>
              </a:spcBef>
              <a:spcAft>
                <a:spcPct val="0"/>
              </a:spcAft>
              <a:defRPr sz="3600">
                <a:solidFill>
                  <a:schemeClr val="tx2"/>
                </a:solidFill>
                <a:latin typeface="Myriad Pro" pitchFamily="34" charset="0"/>
              </a:defRPr>
            </a:lvl6pPr>
            <a:lvl7pPr marL="2971800" indent="-228600" algn="ctr" eaLnBrk="0" fontAlgn="base" hangingPunct="0">
              <a:spcBef>
                <a:spcPct val="0"/>
              </a:spcBef>
              <a:spcAft>
                <a:spcPct val="0"/>
              </a:spcAft>
              <a:defRPr sz="3600">
                <a:solidFill>
                  <a:schemeClr val="tx2"/>
                </a:solidFill>
                <a:latin typeface="Myriad Pro" pitchFamily="34" charset="0"/>
              </a:defRPr>
            </a:lvl7pPr>
            <a:lvl8pPr marL="3429000" indent="-228600" algn="ctr" eaLnBrk="0" fontAlgn="base" hangingPunct="0">
              <a:spcBef>
                <a:spcPct val="0"/>
              </a:spcBef>
              <a:spcAft>
                <a:spcPct val="0"/>
              </a:spcAft>
              <a:defRPr sz="3600">
                <a:solidFill>
                  <a:schemeClr val="tx2"/>
                </a:solidFill>
                <a:latin typeface="Myriad Pro" pitchFamily="34" charset="0"/>
              </a:defRPr>
            </a:lvl8pPr>
            <a:lvl9pPr marL="3886200" indent="-228600" algn="ctr" eaLnBrk="0" fontAlgn="base" hangingPunct="0">
              <a:spcBef>
                <a:spcPct val="0"/>
              </a:spcBef>
              <a:spcAft>
                <a:spcPct val="0"/>
              </a:spcAft>
              <a:defRPr sz="3600">
                <a:solidFill>
                  <a:schemeClr val="tx2"/>
                </a:solidFill>
                <a:latin typeface="Myriad Pro" pitchFamily="34" charset="0"/>
              </a:defRPr>
            </a:lvl9pPr>
          </a:lstStyle>
          <a:p>
            <a:endParaRPr lang="pl-PL" sz="1800">
              <a:solidFill>
                <a:prstClr val="black"/>
              </a:solidFill>
              <a:latin typeface="Constantia" panose="02030602050306030303" pitchFamily="18" charset="0"/>
            </a:endParaRPr>
          </a:p>
        </p:txBody>
      </p:sp>
      <p:sp>
        <p:nvSpPr>
          <p:cNvPr id="2" name="pole tekstowe 1"/>
          <p:cNvSpPr txBox="1"/>
          <p:nvPr/>
        </p:nvSpPr>
        <p:spPr>
          <a:xfrm>
            <a:off x="467544" y="25381"/>
            <a:ext cx="7056784" cy="507831"/>
          </a:xfrm>
          <a:prstGeom prst="rect">
            <a:avLst/>
          </a:prstGeom>
          <a:noFill/>
        </p:spPr>
        <p:txBody>
          <a:bodyPr wrap="square" rtlCol="0">
            <a:spAutoFit/>
          </a:bodyPr>
          <a:lstStyle/>
          <a:p>
            <a:r>
              <a:rPr lang="pl-PL" sz="2700" b="1" dirty="0">
                <a:solidFill>
                  <a:srgbClr val="FF0000"/>
                </a:solidFill>
              </a:rPr>
              <a:t>Jak przebiega naukowy eksperyment badawczy?</a:t>
            </a:r>
          </a:p>
        </p:txBody>
      </p:sp>
    </p:spTree>
    <p:extLst>
      <p:ext uri="{BB962C8B-B14F-4D97-AF65-F5344CB8AC3E}">
        <p14:creationId xmlns:p14="http://schemas.microsoft.com/office/powerpoint/2010/main" val="1154509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9"/>
                                        </p:tgtEl>
                                        <p:attrNameLst>
                                          <p:attrName>style.visibility</p:attrName>
                                        </p:attrNameLst>
                                      </p:cBhvr>
                                      <p:to>
                                        <p:strVal val="visible"/>
                                      </p:to>
                                    </p:set>
                                    <p:animEffect transition="in" filter="box(in)">
                                      <p:cBhvr>
                                        <p:cTn id="7" dur="500"/>
                                        <p:tgtEl>
                                          <p:spTgt spid="61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70"/>
                                        </p:tgtEl>
                                        <p:attrNameLst>
                                          <p:attrName>style.visibility</p:attrName>
                                        </p:attrNameLst>
                                      </p:cBhvr>
                                      <p:to>
                                        <p:strVal val="visible"/>
                                      </p:to>
                                    </p:set>
                                    <p:animEffect transition="in" filter="box(in)">
                                      <p:cBhvr>
                                        <p:cTn id="12" dur="500"/>
                                        <p:tgtEl>
                                          <p:spTgt spid="6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60"/>
                                        </p:tgtEl>
                                        <p:attrNameLst>
                                          <p:attrName>style.visibility</p:attrName>
                                        </p:attrNameLst>
                                      </p:cBhvr>
                                      <p:to>
                                        <p:strVal val="visible"/>
                                      </p:to>
                                    </p:set>
                                    <p:animEffect transition="in" filter="box(in)">
                                      <p:cBhvr>
                                        <p:cTn id="17" dur="500"/>
                                        <p:tgtEl>
                                          <p:spTgt spid="61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71"/>
                                        </p:tgtEl>
                                        <p:attrNameLst>
                                          <p:attrName>style.visibility</p:attrName>
                                        </p:attrNameLst>
                                      </p:cBhvr>
                                      <p:to>
                                        <p:strVal val="visible"/>
                                      </p:to>
                                    </p:set>
                                    <p:animEffect transition="in" filter="box(in)">
                                      <p:cBhvr>
                                        <p:cTn id="22" dur="500"/>
                                        <p:tgtEl>
                                          <p:spTgt spid="61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61"/>
                                        </p:tgtEl>
                                        <p:attrNameLst>
                                          <p:attrName>style.visibility</p:attrName>
                                        </p:attrNameLst>
                                      </p:cBhvr>
                                      <p:to>
                                        <p:strVal val="visible"/>
                                      </p:to>
                                    </p:set>
                                    <p:animEffect transition="in" filter="box(in)">
                                      <p:cBhvr>
                                        <p:cTn id="27" dur="500"/>
                                        <p:tgtEl>
                                          <p:spTgt spid="61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172"/>
                                        </p:tgtEl>
                                        <p:attrNameLst>
                                          <p:attrName>style.visibility</p:attrName>
                                        </p:attrNameLst>
                                      </p:cBhvr>
                                      <p:to>
                                        <p:strVal val="visible"/>
                                      </p:to>
                                    </p:set>
                                    <p:animEffect transition="in" filter="box(in)">
                                      <p:cBhvr>
                                        <p:cTn id="32" dur="500"/>
                                        <p:tgtEl>
                                          <p:spTgt spid="61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162"/>
                                        </p:tgtEl>
                                        <p:attrNameLst>
                                          <p:attrName>style.visibility</p:attrName>
                                        </p:attrNameLst>
                                      </p:cBhvr>
                                      <p:to>
                                        <p:strVal val="visible"/>
                                      </p:to>
                                    </p:set>
                                    <p:animEffect transition="in" filter="box(in)">
                                      <p:cBhvr>
                                        <p:cTn id="37" dur="500"/>
                                        <p:tgtEl>
                                          <p:spTgt spid="616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176"/>
                                        </p:tgtEl>
                                        <p:attrNameLst>
                                          <p:attrName>style.visibility</p:attrName>
                                        </p:attrNameLst>
                                      </p:cBhvr>
                                      <p:to>
                                        <p:strVal val="visible"/>
                                      </p:to>
                                    </p:set>
                                    <p:animEffect transition="in" filter="box(in)">
                                      <p:cBhvr>
                                        <p:cTn id="42" dur="500"/>
                                        <p:tgtEl>
                                          <p:spTgt spid="61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166"/>
                                        </p:tgtEl>
                                        <p:attrNameLst>
                                          <p:attrName>style.visibility</p:attrName>
                                        </p:attrNameLst>
                                      </p:cBhvr>
                                      <p:to>
                                        <p:strVal val="visible"/>
                                      </p:to>
                                    </p:set>
                                    <p:animEffect transition="in" filter="box(in)">
                                      <p:cBhvr>
                                        <p:cTn id="47" dur="500"/>
                                        <p:tgtEl>
                                          <p:spTgt spid="616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177"/>
                                        </p:tgtEl>
                                        <p:attrNameLst>
                                          <p:attrName>style.visibility</p:attrName>
                                        </p:attrNameLst>
                                      </p:cBhvr>
                                      <p:to>
                                        <p:strVal val="visible"/>
                                      </p:to>
                                    </p:set>
                                    <p:animEffect transition="in" filter="box(in)">
                                      <p:cBhvr>
                                        <p:cTn id="52" dur="500"/>
                                        <p:tgtEl>
                                          <p:spTgt spid="617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6165"/>
                                        </p:tgtEl>
                                        <p:attrNameLst>
                                          <p:attrName>style.visibility</p:attrName>
                                        </p:attrNameLst>
                                      </p:cBhvr>
                                      <p:to>
                                        <p:strVal val="visible"/>
                                      </p:to>
                                    </p:set>
                                    <p:animEffect transition="in" filter="box(in)">
                                      <p:cBhvr>
                                        <p:cTn id="57" dur="500"/>
                                        <p:tgtEl>
                                          <p:spTgt spid="616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175"/>
                                        </p:tgtEl>
                                        <p:attrNameLst>
                                          <p:attrName>style.visibility</p:attrName>
                                        </p:attrNameLst>
                                      </p:cBhvr>
                                      <p:to>
                                        <p:strVal val="visible"/>
                                      </p:to>
                                    </p:set>
                                    <p:animEffect transition="in" filter="box(in)">
                                      <p:cBhvr>
                                        <p:cTn id="62" dur="500"/>
                                        <p:tgtEl>
                                          <p:spTgt spid="617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6173"/>
                                        </p:tgtEl>
                                        <p:attrNameLst>
                                          <p:attrName>style.visibility</p:attrName>
                                        </p:attrNameLst>
                                      </p:cBhvr>
                                      <p:to>
                                        <p:strVal val="visible"/>
                                      </p:to>
                                    </p:set>
                                    <p:animEffect transition="in" filter="box(in)">
                                      <p:cBhvr>
                                        <p:cTn id="67" dur="500"/>
                                        <p:tgtEl>
                                          <p:spTgt spid="617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63"/>
                                        </p:tgtEl>
                                        <p:attrNameLst>
                                          <p:attrName>style.visibility</p:attrName>
                                        </p:attrNameLst>
                                      </p:cBhvr>
                                      <p:to>
                                        <p:strVal val="visible"/>
                                      </p:to>
                                    </p:set>
                                    <p:animEffect transition="in" filter="box(in)">
                                      <p:cBhvr>
                                        <p:cTn id="72" dur="500"/>
                                        <p:tgtEl>
                                          <p:spTgt spid="616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174"/>
                                        </p:tgtEl>
                                        <p:attrNameLst>
                                          <p:attrName>style.visibility</p:attrName>
                                        </p:attrNameLst>
                                      </p:cBhvr>
                                      <p:to>
                                        <p:strVal val="visible"/>
                                      </p:to>
                                    </p:set>
                                    <p:animEffect transition="in" filter="box(in)">
                                      <p:cBhvr>
                                        <p:cTn id="77" dur="500"/>
                                        <p:tgtEl>
                                          <p:spTgt spid="617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164"/>
                                        </p:tgtEl>
                                        <p:attrNameLst>
                                          <p:attrName>style.visibility</p:attrName>
                                        </p:attrNameLst>
                                      </p:cBhvr>
                                      <p:to>
                                        <p:strVal val="visible"/>
                                      </p:to>
                                    </p:set>
                                    <p:animEffect transition="in" filter="box(in)">
                                      <p:cBhvr>
                                        <p:cTn id="82" dur="500"/>
                                        <p:tgtEl>
                                          <p:spTgt spid="6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animBg="1"/>
      <p:bldP spid="6160" grpId="0" animBg="1"/>
      <p:bldP spid="6161" grpId="0" animBg="1"/>
      <p:bldP spid="6162" grpId="0" animBg="1"/>
      <p:bldP spid="6163" grpId="0" animBg="1"/>
      <p:bldP spid="6164" grpId="0" animBg="1"/>
      <p:bldP spid="6165" grpId="0" animBg="1"/>
      <p:bldP spid="6166" grpId="0" animBg="1"/>
      <p:bldP spid="6170" grpId="0" animBg="1"/>
      <p:bldP spid="6171" grpId="0" animBg="1"/>
      <p:bldP spid="6172" grpId="0" animBg="1"/>
      <p:bldP spid="6173" grpId="0" animBg="1"/>
      <p:bldP spid="6174" grpId="0" animBg="1"/>
      <p:bldP spid="6175" grpId="0" animBg="1"/>
      <p:bldP spid="6176" grpId="0" animBg="1"/>
      <p:bldP spid="61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a:xfrm>
            <a:off x="539552" y="1196752"/>
            <a:ext cx="8604448" cy="5472608"/>
          </a:xfrm>
        </p:spPr>
        <p:txBody>
          <a:bodyPr>
            <a:normAutofit/>
          </a:bodyPr>
          <a:lstStyle/>
          <a:p>
            <a:pPr lvl="0">
              <a:spcAft>
                <a:spcPts val="600"/>
              </a:spcAft>
            </a:pPr>
            <a:r>
              <a:rPr lang="pl-PL" dirty="0"/>
              <a:t>Kompetencje kluczowe w zaleceniach Rady </a:t>
            </a:r>
            <a:r>
              <a:rPr lang="pl-PL" dirty="0" smtClean="0"/>
              <a:t>UE.</a:t>
            </a:r>
            <a:endParaRPr lang="pl-PL" b="1" dirty="0"/>
          </a:p>
          <a:p>
            <a:pPr lvl="0">
              <a:spcAft>
                <a:spcPts val="600"/>
              </a:spcAft>
            </a:pPr>
            <a:r>
              <a:rPr lang="pl-PL" dirty="0"/>
              <a:t>Umiejętności kluczowe w preambule podstaw </a:t>
            </a:r>
            <a:r>
              <a:rPr lang="pl-PL" dirty="0" smtClean="0"/>
              <a:t>programowych.</a:t>
            </a:r>
            <a:endParaRPr lang="pl-PL" b="1" dirty="0"/>
          </a:p>
          <a:p>
            <a:pPr lvl="0">
              <a:spcAft>
                <a:spcPts val="600"/>
              </a:spcAft>
            </a:pPr>
            <a:r>
              <a:rPr lang="pl-PL" dirty="0"/>
              <a:t>Doświadczalne wymagania ogólne i szczegółowe w podstawach przedmiotów </a:t>
            </a:r>
            <a:r>
              <a:rPr lang="pl-PL" dirty="0" smtClean="0"/>
              <a:t>przyrodniczych.</a:t>
            </a:r>
            <a:endParaRPr lang="pl-PL" b="1" dirty="0"/>
          </a:p>
          <a:p>
            <a:pPr lvl="0">
              <a:spcAft>
                <a:spcPts val="600"/>
              </a:spcAft>
            </a:pPr>
            <a:r>
              <a:rPr lang="pl-PL" dirty="0"/>
              <a:t>Jakie formy samodzielnego myślenia możemy kształcić doświadczalnie? </a:t>
            </a:r>
            <a:endParaRPr lang="pl-PL" b="1" dirty="0"/>
          </a:p>
          <a:p>
            <a:pPr lvl="0">
              <a:spcAft>
                <a:spcPts val="600"/>
              </a:spcAft>
            </a:pPr>
            <a:r>
              <a:rPr lang="pl-PL" dirty="0"/>
              <a:t>Przykłady doświadczalnych zadań kształcących logiczne i twórcze myślenie z astronomii, biologii, fizyki i </a:t>
            </a:r>
            <a:r>
              <a:rPr lang="pl-PL" dirty="0" smtClean="0"/>
              <a:t>geografii.</a:t>
            </a:r>
            <a:endParaRPr lang="pl-PL" b="1" dirty="0"/>
          </a:p>
          <a:p>
            <a:pPr lvl="0">
              <a:spcAft>
                <a:spcPts val="600"/>
              </a:spcAft>
            </a:pPr>
            <a:r>
              <a:rPr lang="pl-PL" dirty="0"/>
              <a:t>Badawcze projekty, zajęcia terenowe, wizyty w centrach nauki, ośrodkach edukacji przyrodniczej i laboratoriach </a:t>
            </a:r>
            <a:r>
              <a:rPr lang="pl-PL" dirty="0" smtClean="0"/>
              <a:t>naukowych.</a:t>
            </a:r>
            <a:endParaRPr lang="pl-PL" b="1" dirty="0"/>
          </a:p>
          <a:p>
            <a:pPr lvl="0"/>
            <a:r>
              <a:rPr lang="pl-PL" dirty="0"/>
              <a:t>Nowe źródło pomocy dydaktycznych – </a:t>
            </a:r>
            <a:r>
              <a:rPr lang="pl-PL" dirty="0" smtClean="0"/>
              <a:t>ASTROMEDIA.PL.</a:t>
            </a:r>
            <a:endParaRPr lang="pl-PL" b="1" dirty="0"/>
          </a:p>
          <a:p>
            <a:endParaRPr lang="pl-PL" dirty="0"/>
          </a:p>
        </p:txBody>
      </p:sp>
      <p:sp>
        <p:nvSpPr>
          <p:cNvPr id="5" name="Tytuł 4"/>
          <p:cNvSpPr>
            <a:spLocks noGrp="1"/>
          </p:cNvSpPr>
          <p:nvPr>
            <p:ph type="title"/>
          </p:nvPr>
        </p:nvSpPr>
        <p:spPr/>
        <p:txBody>
          <a:bodyPr/>
          <a:lstStyle/>
          <a:p>
            <a:pPr algn="ctr"/>
            <a:r>
              <a:rPr lang="pl-PL" sz="3200" b="1" dirty="0"/>
              <a:t>Program wystąpienia</a:t>
            </a:r>
            <a:endParaRPr lang="pl-PL" sz="3200" dirty="0"/>
          </a:p>
        </p:txBody>
      </p:sp>
      <p:sp>
        <p:nvSpPr>
          <p:cNvPr id="2" name="Symbol zastępczy numeru slajdu 1"/>
          <p:cNvSpPr>
            <a:spLocks noGrp="1"/>
          </p:cNvSpPr>
          <p:nvPr>
            <p:ph type="sldNum" sz="quarter" idx="11"/>
          </p:nvPr>
        </p:nvSpPr>
        <p:spPr/>
        <p:txBody>
          <a:bodyPr/>
          <a:lstStyle/>
          <a:p>
            <a:fld id="{926A4B1B-54DF-4B40-A71A-19DEC8137B4C}" type="slidenum">
              <a:rPr lang="pl-PL" smtClean="0"/>
              <a:pPr/>
              <a:t>2</a:t>
            </a:fld>
            <a:endParaRPr lang="pl-PL" dirty="0"/>
          </a:p>
        </p:txBody>
      </p:sp>
    </p:spTree>
    <p:extLst>
      <p:ext uri="{BB962C8B-B14F-4D97-AF65-F5344CB8AC3E}">
        <p14:creationId xmlns:p14="http://schemas.microsoft.com/office/powerpoint/2010/main" val="3403591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96752"/>
            <a:ext cx="8784976" cy="5256584"/>
          </a:xfrm>
        </p:spPr>
        <p:txBody>
          <a:bodyPr/>
          <a:lstStyle/>
          <a:p>
            <a:pPr>
              <a:spcAft>
                <a:spcPts val="600"/>
              </a:spcAft>
            </a:pPr>
            <a:r>
              <a:rPr lang="pl-PL" b="1" dirty="0">
                <a:solidFill>
                  <a:srgbClr val="00B050"/>
                </a:solidFill>
              </a:rPr>
              <a:t>1. Porządkowanie, dzielenie na kategorie.</a:t>
            </a:r>
          </a:p>
          <a:p>
            <a:pPr>
              <a:spcAft>
                <a:spcPts val="600"/>
              </a:spcAft>
            </a:pPr>
            <a:r>
              <a:rPr lang="pl-PL" b="1" dirty="0">
                <a:solidFill>
                  <a:srgbClr val="00B050"/>
                </a:solidFill>
              </a:rPr>
              <a:t>2. Porównywanie, znajdowanie podobieństw i różnic.</a:t>
            </a:r>
          </a:p>
          <a:p>
            <a:pPr>
              <a:spcAft>
                <a:spcPts val="600"/>
              </a:spcAft>
            </a:pPr>
            <a:r>
              <a:rPr lang="pl-PL" b="1" dirty="0">
                <a:solidFill>
                  <a:srgbClr val="00B050"/>
                </a:solidFill>
              </a:rPr>
              <a:t>3. Opisywanie obiektu lub zjawiska.</a:t>
            </a:r>
          </a:p>
          <a:p>
            <a:pPr>
              <a:spcAft>
                <a:spcPts val="600"/>
              </a:spcAft>
            </a:pPr>
            <a:r>
              <a:rPr lang="pl-PL" b="1" dirty="0">
                <a:solidFill>
                  <a:srgbClr val="00B050"/>
                </a:solidFill>
              </a:rPr>
              <a:t>4. Przewidywanie przebiegu zjawiska lub zachowania się obiektu.</a:t>
            </a:r>
          </a:p>
          <a:p>
            <a:pPr>
              <a:spcAft>
                <a:spcPts val="600"/>
              </a:spcAft>
            </a:pPr>
            <a:r>
              <a:rPr lang="pl-PL" b="1" dirty="0">
                <a:solidFill>
                  <a:srgbClr val="00B050"/>
                </a:solidFill>
              </a:rPr>
              <a:t>5. Wyjaśnianie przebiegu zjawiska lub zachowania się obiektu.</a:t>
            </a:r>
          </a:p>
          <a:p>
            <a:pPr>
              <a:spcAft>
                <a:spcPts val="600"/>
              </a:spcAft>
            </a:pPr>
            <a:r>
              <a:rPr lang="pl-PL" b="1" dirty="0">
                <a:solidFill>
                  <a:srgbClr val="00B050"/>
                </a:solidFill>
              </a:rPr>
              <a:t>6. Rozwiązywanie problemów:</a:t>
            </a:r>
          </a:p>
          <a:p>
            <a:pPr>
              <a:spcAft>
                <a:spcPts val="600"/>
              </a:spcAft>
            </a:pPr>
            <a:r>
              <a:rPr lang="pl-PL" b="1" dirty="0">
                <a:solidFill>
                  <a:srgbClr val="00B050"/>
                </a:solidFill>
              </a:rPr>
              <a:t>6a) analizowanie problemów,</a:t>
            </a:r>
          </a:p>
          <a:p>
            <a:pPr>
              <a:spcAft>
                <a:spcPts val="600"/>
              </a:spcAft>
            </a:pPr>
            <a:r>
              <a:rPr lang="pl-PL" b="1" dirty="0">
                <a:solidFill>
                  <a:srgbClr val="00B050"/>
                </a:solidFill>
              </a:rPr>
              <a:t>6b) znajdowanie rozwiązań i pomysłów,</a:t>
            </a:r>
          </a:p>
          <a:p>
            <a:pPr>
              <a:spcAft>
                <a:spcPts val="600"/>
              </a:spcAft>
            </a:pPr>
            <a:r>
              <a:rPr lang="pl-PL" b="1" dirty="0">
                <a:solidFill>
                  <a:srgbClr val="00B050"/>
                </a:solidFill>
              </a:rPr>
              <a:t>6c) wdrażanie pomysłów (tworzenie modeli lub prototypów),</a:t>
            </a:r>
          </a:p>
          <a:p>
            <a:pPr>
              <a:spcAft>
                <a:spcPts val="600"/>
              </a:spcAft>
            </a:pPr>
            <a:r>
              <a:rPr lang="pl-PL" b="1" dirty="0">
                <a:solidFill>
                  <a:srgbClr val="00B050"/>
                </a:solidFill>
              </a:rPr>
              <a:t>6d) ocenianie, wartościowanie pomysłów, modeli lub prototypów.</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20</a:t>
            </a:fld>
            <a:endParaRPr lang="pl-PL" dirty="0"/>
          </a:p>
        </p:txBody>
      </p:sp>
      <p:sp>
        <p:nvSpPr>
          <p:cNvPr id="6" name="Tytuł 1"/>
          <p:cNvSpPr>
            <a:spLocks noGrp="1"/>
          </p:cNvSpPr>
          <p:nvPr>
            <p:ph type="title"/>
          </p:nvPr>
        </p:nvSpPr>
        <p:spPr>
          <a:xfrm>
            <a:off x="683568" y="35201"/>
            <a:ext cx="6408712" cy="601038"/>
          </a:xfrm>
        </p:spPr>
        <p:txBody>
          <a:bodyPr/>
          <a:lstStyle/>
          <a:p>
            <a:pPr lvl="0" algn="ctr">
              <a:spcAft>
                <a:spcPts val="600"/>
              </a:spcAft>
            </a:pPr>
            <a:r>
              <a:rPr lang="pl-PL" sz="3200" b="1" dirty="0"/>
              <a:t>Jakie formy samodzielnego myślenia możemy kształcić doświadczalnie? </a:t>
            </a:r>
          </a:p>
        </p:txBody>
      </p:sp>
    </p:spTree>
    <p:extLst>
      <p:ext uri="{BB962C8B-B14F-4D97-AF65-F5344CB8AC3E}">
        <p14:creationId xmlns:p14="http://schemas.microsoft.com/office/powerpoint/2010/main" val="2809403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96230" y="959111"/>
            <a:ext cx="8532440" cy="5760640"/>
          </a:xfrm>
        </p:spPr>
        <p:txBody>
          <a:bodyPr/>
          <a:lstStyle/>
          <a:p>
            <a:pPr marL="0" indent="0">
              <a:lnSpc>
                <a:spcPct val="150000"/>
              </a:lnSpc>
              <a:buNone/>
            </a:pPr>
            <a:r>
              <a:rPr lang="pl-PL" sz="2000" dirty="0">
                <a:solidFill>
                  <a:schemeClr val="tx2"/>
                </a:solidFill>
              </a:rPr>
              <a:t>1.Skala twardości minerałów, rodzaje chmur, podział metali (przewodnictwo Q)</a:t>
            </a:r>
          </a:p>
          <a:p>
            <a:pPr marL="0" indent="0">
              <a:lnSpc>
                <a:spcPct val="150000"/>
              </a:lnSpc>
              <a:buNone/>
            </a:pPr>
            <a:r>
              <a:rPr lang="pl-PL" sz="2000" dirty="0">
                <a:solidFill>
                  <a:schemeClr val="tx2"/>
                </a:solidFill>
              </a:rPr>
              <a:t>2.Porównania: dwa ptasie pióra, dwie skały, dwie chmury, dwa ruchy  itp.</a:t>
            </a:r>
          </a:p>
          <a:p>
            <a:pPr marL="0" indent="0">
              <a:lnSpc>
                <a:spcPct val="150000"/>
              </a:lnSpc>
              <a:buNone/>
            </a:pPr>
            <a:r>
              <a:rPr lang="pl-PL" sz="2000" dirty="0">
                <a:solidFill>
                  <a:schemeClr val="tx2"/>
                </a:solidFill>
              </a:rPr>
              <a:t>3.Ścięgna poruszające palcem dłoni (porównanie modelu i rzeczywistego palca)</a:t>
            </a:r>
          </a:p>
          <a:p>
            <a:pPr marL="0" indent="0">
              <a:lnSpc>
                <a:spcPct val="150000"/>
              </a:lnSpc>
              <a:buNone/>
            </a:pPr>
            <a:r>
              <a:rPr lang="pl-PL" sz="2000" dirty="0">
                <a:solidFill>
                  <a:schemeClr val="tx2"/>
                </a:solidFill>
              </a:rPr>
              <a:t>4.Opisywanie obiektu (generator termoelektryczny, termometr Galileusza, luneta Galileusza), zjawiska (dźwięk monety poruszającej się w baloniku, zachowanie się bani Herona itd.)</a:t>
            </a:r>
          </a:p>
          <a:p>
            <a:pPr marL="0" indent="0">
              <a:lnSpc>
                <a:spcPct val="150000"/>
              </a:lnSpc>
              <a:buNone/>
            </a:pPr>
            <a:r>
              <a:rPr lang="pl-PL" sz="2000" dirty="0">
                <a:solidFill>
                  <a:schemeClr val="tx2"/>
                </a:solidFill>
              </a:rPr>
              <a:t>5.Przewidywanie przebiegu zjawiska (np. metalowa puszka i naelektryzowana rurka, styropianowa kulka w szklance z wodą, </a:t>
            </a:r>
          </a:p>
          <a:p>
            <a:pPr marL="0" indent="0">
              <a:lnSpc>
                <a:spcPct val="150000"/>
              </a:lnSpc>
              <a:buNone/>
            </a:pPr>
            <a:r>
              <a:rPr lang="pl-PL" sz="2000" dirty="0">
                <a:solidFill>
                  <a:schemeClr val="tx2"/>
                </a:solidFill>
              </a:rPr>
              <a:t>6.Wyjaśnianie zasady działania tzw. termometru miłości, diody LED, higrometru</a:t>
            </a:r>
          </a:p>
          <a:p>
            <a:pPr marL="0" indent="0">
              <a:buNone/>
            </a:pPr>
            <a:r>
              <a:rPr lang="pl-PL" sz="2000" b="1" dirty="0">
                <a:solidFill>
                  <a:schemeClr val="tx2"/>
                </a:solidFill>
              </a:rPr>
              <a:t>7.Rozwiązywanie problemu: Badanie generatora termoelektrycznego TEC: </a:t>
            </a:r>
          </a:p>
          <a:p>
            <a:pPr marL="457200" indent="-457200" algn="r">
              <a:buAutoNum type="alphaLcParenR"/>
            </a:pPr>
            <a:r>
              <a:rPr lang="pl-PL" sz="2000" b="1" dirty="0">
                <a:solidFill>
                  <a:srgbClr val="0070C0"/>
                </a:solidFill>
              </a:rPr>
              <a:t>Czy generator termoelektryczny może być ogniwem elektrycznym ?</a:t>
            </a:r>
          </a:p>
          <a:p>
            <a:pPr marL="457200" indent="-457200" algn="r">
              <a:buAutoNum type="alphaLcParenR"/>
            </a:pPr>
            <a:r>
              <a:rPr lang="pl-PL" sz="2000" b="1" dirty="0">
                <a:solidFill>
                  <a:srgbClr val="0070C0"/>
                </a:solidFill>
              </a:rPr>
              <a:t>Czy generator termoelektryczny może być chłodziarką ?</a:t>
            </a:r>
          </a:p>
          <a:p>
            <a:pPr marL="457200" indent="-457200">
              <a:lnSpc>
                <a:spcPct val="150000"/>
              </a:lnSpc>
              <a:buAutoNum type="arabicPeriod"/>
            </a:pPr>
            <a:endParaRPr lang="pl-PL" sz="2000" dirty="0">
              <a:solidFill>
                <a:schemeClr val="tx2"/>
              </a:solidFill>
            </a:endParaRPr>
          </a:p>
          <a:p>
            <a:pPr>
              <a:lnSpc>
                <a:spcPct val="150000"/>
              </a:lnSpc>
            </a:pPr>
            <a:endParaRPr lang="pl-PL" sz="2000" b="1" dirty="0">
              <a:solidFill>
                <a:schemeClr val="tx2"/>
              </a:solidFill>
            </a:endParaRPr>
          </a:p>
          <a:p>
            <a:pPr>
              <a:lnSpc>
                <a:spcPct val="150000"/>
              </a:lnSpc>
            </a:pPr>
            <a:endParaRPr lang="pl-PL" sz="2000" b="1" dirty="0">
              <a:solidFill>
                <a:schemeClr val="tx2"/>
              </a:solidFill>
            </a:endParaRPr>
          </a:p>
          <a:p>
            <a:pPr>
              <a:buNone/>
            </a:pPr>
            <a:endParaRPr lang="pl-PL" dirty="0"/>
          </a:p>
          <a:p>
            <a:pPr>
              <a:buNone/>
            </a:pPr>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21</a:t>
            </a:fld>
            <a:endParaRPr lang="pl-PL" dirty="0"/>
          </a:p>
        </p:txBody>
      </p:sp>
      <p:sp>
        <p:nvSpPr>
          <p:cNvPr id="6" name="Tytuł 1"/>
          <p:cNvSpPr>
            <a:spLocks noGrp="1"/>
          </p:cNvSpPr>
          <p:nvPr>
            <p:ph type="title"/>
          </p:nvPr>
        </p:nvSpPr>
        <p:spPr>
          <a:xfrm>
            <a:off x="596230" y="18823"/>
            <a:ext cx="6712074" cy="937034"/>
          </a:xfrm>
        </p:spPr>
        <p:txBody>
          <a:bodyPr/>
          <a:lstStyle/>
          <a:p>
            <a:pPr algn="ctr"/>
            <a:r>
              <a:rPr lang="pl-PL" sz="2800" b="1" dirty="0"/>
              <a:t>Obserwacje, doświadczenia i eksperymenty</a:t>
            </a:r>
            <a:br>
              <a:rPr lang="pl-PL" sz="2800" b="1" dirty="0"/>
            </a:br>
            <a:r>
              <a:rPr lang="pl-PL" sz="2800" b="1" dirty="0"/>
              <a:t>(przykłady )</a:t>
            </a:r>
          </a:p>
        </p:txBody>
      </p:sp>
    </p:spTree>
    <p:extLst>
      <p:ext uri="{BB962C8B-B14F-4D97-AF65-F5344CB8AC3E}">
        <p14:creationId xmlns:p14="http://schemas.microsoft.com/office/powerpoint/2010/main" val="3387940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p:txBody>
          <a:bodyPr/>
          <a:lstStyle/>
          <a:p>
            <a:fld id="{926A4B1B-54DF-4B40-A71A-19DEC8137B4C}" type="slidenum">
              <a:rPr lang="pl-PL" smtClean="0"/>
              <a:pPr/>
              <a:t>22</a:t>
            </a:fld>
            <a:endParaRPr lang="pl-PL" dirty="0"/>
          </a:p>
        </p:txBody>
      </p:sp>
      <p:sp>
        <p:nvSpPr>
          <p:cNvPr id="6" name="Tytuł 1"/>
          <p:cNvSpPr>
            <a:spLocks noGrp="1"/>
          </p:cNvSpPr>
          <p:nvPr>
            <p:ph type="title"/>
          </p:nvPr>
        </p:nvSpPr>
        <p:spPr>
          <a:xfrm>
            <a:off x="683568" y="116631"/>
            <a:ext cx="7128792" cy="817063"/>
          </a:xfrm>
        </p:spPr>
        <p:txBody>
          <a:bodyPr/>
          <a:lstStyle/>
          <a:p>
            <a:pPr algn="ctr"/>
            <a:r>
              <a:rPr lang="pl-PL" b="1" dirty="0"/>
              <a:t>Skala twardości Mohsa</a:t>
            </a:r>
            <a:br>
              <a:rPr lang="pl-PL" b="1" dirty="0"/>
            </a:br>
            <a:endParaRPr lang="pl-PL" b="1" dirty="0"/>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1124744"/>
            <a:ext cx="4866718" cy="5591753"/>
          </a:xfrm>
          <a:prstGeom prst="rect">
            <a:avLst/>
          </a:prstGeom>
        </p:spPr>
      </p:pic>
      <p:sp>
        <p:nvSpPr>
          <p:cNvPr id="3" name="AutoShape 2" descr="Minerały, kamienie szlachetne, skały. Hochleitn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30" name="Picture 6" descr="Spotkania z przyrodą. Minerały, kamienie szlachetne, skały - Meb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3667977"/>
            <a:ext cx="2940803" cy="264134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Skala twardości Mohsa - kolekcja 9 okazów (bez diamentu) | skały i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34" name="Picture 10" descr="Skala twardości Mohsa - kolekcja 10 okazów (z diamentem) | skały i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05" y="1300920"/>
            <a:ext cx="3163907" cy="217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601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19583" y="1235469"/>
            <a:ext cx="2677070" cy="3570542"/>
          </a:xfrm>
        </p:spPr>
      </p:pic>
      <p:sp>
        <p:nvSpPr>
          <p:cNvPr id="4" name="Symbol zastępczy numeru slajdu 3"/>
          <p:cNvSpPr>
            <a:spLocks noGrp="1"/>
          </p:cNvSpPr>
          <p:nvPr>
            <p:ph type="sldNum" sz="quarter" idx="11"/>
          </p:nvPr>
        </p:nvSpPr>
        <p:spPr/>
        <p:txBody>
          <a:bodyPr/>
          <a:lstStyle/>
          <a:p>
            <a:fld id="{926A4B1B-54DF-4B40-A71A-19DEC8137B4C}" type="slidenum">
              <a:rPr lang="pl-PL" smtClean="0"/>
              <a:pPr/>
              <a:t>23</a:t>
            </a:fld>
            <a:endParaRPr lang="pl-PL" dirty="0"/>
          </a:p>
        </p:txBody>
      </p:sp>
      <p:sp>
        <p:nvSpPr>
          <p:cNvPr id="6" name="Tytuł 1"/>
          <p:cNvSpPr>
            <a:spLocks noGrp="1"/>
          </p:cNvSpPr>
          <p:nvPr>
            <p:ph type="title"/>
          </p:nvPr>
        </p:nvSpPr>
        <p:spPr>
          <a:xfrm>
            <a:off x="683568" y="188640"/>
            <a:ext cx="6408712" cy="745054"/>
          </a:xfrm>
        </p:spPr>
        <p:txBody>
          <a:bodyPr/>
          <a:lstStyle/>
          <a:p>
            <a:pPr algn="ctr"/>
            <a:r>
              <a:rPr lang="pl-PL" sz="3200" b="1" dirty="0"/>
              <a:t>Model ścięgien palca</a:t>
            </a:r>
          </a:p>
        </p:txBody>
      </p:sp>
      <p:sp>
        <p:nvSpPr>
          <p:cNvPr id="7" name="pole tekstowe 6"/>
          <p:cNvSpPr txBox="1"/>
          <p:nvPr/>
        </p:nvSpPr>
        <p:spPr>
          <a:xfrm>
            <a:off x="683568" y="1286148"/>
            <a:ext cx="3948104" cy="4524315"/>
          </a:xfrm>
          <a:prstGeom prst="rect">
            <a:avLst/>
          </a:prstGeom>
          <a:noFill/>
        </p:spPr>
        <p:txBody>
          <a:bodyPr wrap="square" rtlCol="0">
            <a:spAutoFit/>
          </a:bodyPr>
          <a:lstStyle/>
          <a:p>
            <a:r>
              <a:rPr lang="pl-PL" b="1" dirty="0"/>
              <a:t>Zerwanie ścięgna prostownika palca</a:t>
            </a:r>
          </a:p>
          <a:p>
            <a:endParaRPr lang="pl-PL" b="1" dirty="0"/>
          </a:p>
          <a:p>
            <a:pPr algn="just"/>
            <a:r>
              <a:rPr lang="pl-PL" dirty="0"/>
              <a:t>2 tygodnie temu zerwałam ścięgno prostownika środkowego palca u ręki. Nie był to jakiś duży uraz, palec mi utknął, a ja popchnęłam rękę. Nie bolało, poczułam coś w rodzaju mrowienia i nie mogłam wyprostować palca. Wyglądał jak haczyk. Pojechałam do przychodni, zrobili zdjęcie RTG, by wykluczyć złamanie. Lekarz stwierdził zerwanie ścięgna prostownika, zalecił kupić aparat </a:t>
            </a:r>
            <a:r>
              <a:rPr lang="pl-PL" dirty="0" err="1"/>
              <a:t>Stacka</a:t>
            </a:r>
            <a:r>
              <a:rPr lang="pl-PL" dirty="0"/>
              <a:t> i nosić 6 tygodni bez zdejmowania ani na chwilę. Czy to ścięgno „samo” się zrośnie bez żadnego </a:t>
            </a:r>
            <a:r>
              <a:rPr lang="pl-PL" dirty="0" smtClean="0"/>
              <a:t>zabiegu/szycia?</a:t>
            </a:r>
            <a:endParaRPr lang="pl-PL" dirty="0"/>
          </a:p>
        </p:txBody>
      </p:sp>
      <p:pic>
        <p:nvPicPr>
          <p:cNvPr id="4098" name="Picture 2" descr="https://www.orteo.pl/img/uploads/armedical/ar_063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537" y="4928405"/>
            <a:ext cx="2750672" cy="18084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Znalezione obrazy dla zapytania Model ścięgna palca dło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759" y="1871280"/>
            <a:ext cx="1952625"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63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1193" y="1122732"/>
            <a:ext cx="5760640" cy="5400600"/>
          </a:xfrm>
        </p:spPr>
        <p:txBody>
          <a:bodyPr/>
          <a:lstStyle/>
          <a:p>
            <a:pPr marL="0" indent="0">
              <a:buNone/>
            </a:pPr>
            <a:r>
              <a:rPr lang="pl-PL" sz="2000" b="1" dirty="0"/>
              <a:t>Budowa termoskopu Galileusza</a:t>
            </a:r>
          </a:p>
          <a:p>
            <a:pPr marL="0" indent="0" algn="just">
              <a:buNone/>
            </a:pPr>
            <a:r>
              <a:rPr lang="pl-PL" sz="2000" dirty="0"/>
              <a:t>Najważniejszą częścią termoskopu jest przezroczysty zbiornik (najczęściej </a:t>
            </a:r>
            <a:r>
              <a:rPr lang="pl-PL" sz="2000" dirty="0">
                <a:solidFill>
                  <a:srgbClr val="002060"/>
                </a:solidFill>
              </a:rPr>
              <a:t>szklany)</a:t>
            </a:r>
            <a:r>
              <a:rPr lang="pl-PL" sz="2000" dirty="0">
                <a:solidFill>
                  <a:schemeClr val="tx1"/>
                </a:solidFill>
              </a:rPr>
              <a:t> </a:t>
            </a:r>
            <a:r>
              <a:rPr lang="pl-PL" sz="2000" dirty="0"/>
              <a:t>wypełniony przezroczystą cieczą. W zbiorniku znajduje się pewna liczba szczelnie zamkniętych pływaków, których masa </a:t>
            </a:r>
            <a:r>
              <a:rPr lang="pl-PL" sz="2000" dirty="0" smtClean="0"/>
              <a:t/>
            </a:r>
            <a:br>
              <a:rPr lang="pl-PL" sz="2000" dirty="0" smtClean="0"/>
            </a:br>
            <a:r>
              <a:rPr lang="pl-PL" sz="2000" dirty="0" smtClean="0"/>
              <a:t>i </a:t>
            </a:r>
            <a:r>
              <a:rPr lang="pl-PL" sz="2000" dirty="0"/>
              <a:t>objętość są tak dobrane, by każdy pływak przy innej temperaturze pozostawał w równowadze hydrostatycznej – tonąc dla temperatur wyższych </a:t>
            </a:r>
            <a:r>
              <a:rPr lang="pl-PL" sz="2000" dirty="0" smtClean="0"/>
              <a:t/>
            </a:r>
            <a:br>
              <a:rPr lang="pl-PL" sz="2000" dirty="0" smtClean="0"/>
            </a:br>
            <a:r>
              <a:rPr lang="pl-PL" sz="2000" dirty="0" smtClean="0"/>
              <a:t>i </a:t>
            </a:r>
            <a:r>
              <a:rPr lang="pl-PL" sz="2000" dirty="0"/>
              <a:t>wypływając na wierzch naczynia dla niższych. Dla ułatwienia odczytu pływaki mogą być wyposażone w etykietki z zapisanymi temperaturami wypływania lub różnić się kolorami, często pochodzącymi od wypełniającej pływak zabarwionej cieczy. Zbiornik zazwyczaj jest zamknięty, co zapobiega wylewaniu się płynu podczas przenoszenia, a przede wszystkim, pozwala uniknąć zanieczyszczenia płynu, które mogłoby zniekształcić wskazania termoskopu.</a:t>
            </a:r>
          </a:p>
          <a:p>
            <a:pPr marL="0" indent="0">
              <a:buNone/>
            </a:pPr>
            <a:endParaRPr lang="pl-PL" b="1"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24</a:t>
            </a:fld>
            <a:endParaRPr lang="pl-PL" dirty="0"/>
          </a:p>
        </p:txBody>
      </p:sp>
      <p:sp>
        <p:nvSpPr>
          <p:cNvPr id="6" name="Tytuł 1"/>
          <p:cNvSpPr>
            <a:spLocks noGrp="1"/>
          </p:cNvSpPr>
          <p:nvPr>
            <p:ph type="title"/>
          </p:nvPr>
        </p:nvSpPr>
        <p:spPr>
          <a:xfrm>
            <a:off x="683568" y="188640"/>
            <a:ext cx="6408712" cy="745054"/>
          </a:xfrm>
        </p:spPr>
        <p:txBody>
          <a:bodyPr/>
          <a:lstStyle/>
          <a:p>
            <a:pPr algn="ctr"/>
            <a:r>
              <a:rPr lang="pl-PL" sz="3200" b="1" dirty="0"/>
              <a:t>Termoskop Galileusza</a:t>
            </a:r>
          </a:p>
        </p:txBody>
      </p:sp>
      <p:pic>
        <p:nvPicPr>
          <p:cNvPr id="5122" name="Picture 2" descr="Znalezione obrazy dla zapytania termometr galileusza jak dział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0039" y="188640"/>
            <a:ext cx="1423070" cy="633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106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p:txBody>
          <a:bodyPr/>
          <a:lstStyle/>
          <a:p>
            <a:fld id="{926A4B1B-54DF-4B40-A71A-19DEC8137B4C}" type="slidenum">
              <a:rPr lang="pl-PL" smtClean="0"/>
              <a:pPr/>
              <a:t>25</a:t>
            </a:fld>
            <a:endParaRPr lang="pl-PL" dirty="0"/>
          </a:p>
        </p:txBody>
      </p:sp>
      <p:sp>
        <p:nvSpPr>
          <p:cNvPr id="6" name="Tytuł 1"/>
          <p:cNvSpPr>
            <a:spLocks noGrp="1"/>
          </p:cNvSpPr>
          <p:nvPr>
            <p:ph type="title"/>
          </p:nvPr>
        </p:nvSpPr>
        <p:spPr>
          <a:xfrm>
            <a:off x="683568" y="260648"/>
            <a:ext cx="6624736" cy="673046"/>
          </a:xfrm>
        </p:spPr>
        <p:txBody>
          <a:bodyPr/>
          <a:lstStyle/>
          <a:p>
            <a:pPr algn="ctr"/>
            <a:r>
              <a:rPr lang="pl-PL" sz="3200" b="1" dirty="0">
                <a:solidFill>
                  <a:schemeClr val="tx2"/>
                </a:solidFill>
              </a:rPr>
              <a:t>Budujemy lunetę Galileusza</a:t>
            </a:r>
          </a:p>
        </p:txBody>
      </p:sp>
      <p:pic>
        <p:nvPicPr>
          <p:cNvPr id="6146" name="Picture 2" descr="https://www.sklep-astromedia.pl/userdata/gfx/601/Luneta-Galileusza-po-zlozeniu.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284984"/>
            <a:ext cx="3888432" cy="3102628"/>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683568" y="1196752"/>
            <a:ext cx="8460432" cy="2246769"/>
          </a:xfrm>
          <a:prstGeom prst="rect">
            <a:avLst/>
          </a:prstGeom>
          <a:noFill/>
        </p:spPr>
        <p:txBody>
          <a:bodyPr wrap="square" rtlCol="0">
            <a:spAutoFit/>
          </a:bodyPr>
          <a:lstStyle/>
          <a:p>
            <a:pPr algn="just"/>
            <a:r>
              <a:rPr lang="pl-PL" sz="2000" b="1" dirty="0"/>
              <a:t>Luneta Galileusza</a:t>
            </a:r>
            <a:r>
              <a:rPr lang="pl-PL" sz="2000" dirty="0"/>
              <a:t> (inaczej </a:t>
            </a:r>
            <a:r>
              <a:rPr lang="pl-PL" sz="2000" i="1" dirty="0"/>
              <a:t>luneta ziemska)</a:t>
            </a:r>
            <a:r>
              <a:rPr lang="pl-PL" sz="2000" dirty="0"/>
              <a:t> – przyrząd optyczny służący do obserwowania przedmiotów znacznie oddalonych od obserwatora. Luneta Galileusza daje powiększony obraz prosty, w przeciwieństwie do lunety Keplera, która daje obraz odwrócony. Składa się z dużego obiektywu (soczewki skupiającej) i okularu o ujemnej ogniskowej obrazowej, znajdującego się w takiej odległości od obiektywu, że ognisko obrazowe obiektywu pokrywa się </a:t>
            </a:r>
            <a:r>
              <a:rPr lang="pl-PL" sz="2000" dirty="0" smtClean="0"/>
              <a:t/>
            </a:r>
            <a:br>
              <a:rPr lang="pl-PL" sz="2000" dirty="0" smtClean="0"/>
            </a:br>
            <a:r>
              <a:rPr lang="pl-PL" sz="2000" dirty="0" smtClean="0"/>
              <a:t>z </a:t>
            </a:r>
            <a:r>
              <a:rPr lang="pl-PL" sz="2000" dirty="0"/>
              <a:t>ogniskiem przedmiotowym okularu.</a:t>
            </a:r>
          </a:p>
        </p:txBody>
      </p:sp>
      <p:sp>
        <p:nvSpPr>
          <p:cNvPr id="7" name="AutoShape 4" descr="Znalezione obrazy dla zapytania luneta galileusz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6150" name="Picture 6" descr="Znalezione obrazy dla zapytania luneta galileus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3703603"/>
            <a:ext cx="42862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92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4056" y="116632"/>
            <a:ext cx="6732240" cy="908720"/>
          </a:xfrm>
        </p:spPr>
        <p:txBody>
          <a:bodyPr/>
          <a:lstStyle/>
          <a:p>
            <a:pPr algn="ctr"/>
            <a:r>
              <a:rPr lang="pl-PL" sz="2600" b="1" dirty="0"/>
              <a:t>Ogniwo termoelektryczne.</a:t>
            </a:r>
            <a:br>
              <a:rPr lang="pl-PL" sz="2600" b="1" dirty="0"/>
            </a:br>
            <a:r>
              <a:rPr lang="pl-PL" sz="2600" b="1" dirty="0"/>
              <a:t>Zjawisko </a:t>
            </a:r>
            <a:r>
              <a:rPr lang="pl-PL" sz="2600" b="1" dirty="0" err="1"/>
              <a:t>Seebecka</a:t>
            </a:r>
            <a:r>
              <a:rPr lang="pl-PL" sz="2600" b="1" dirty="0"/>
              <a:t>. Efekt </a:t>
            </a:r>
            <a:r>
              <a:rPr lang="pl-PL" sz="2600" b="1" dirty="0" err="1"/>
              <a:t>Peltiera</a:t>
            </a:r>
            <a:endParaRPr lang="pl-PL" sz="2600" b="1" dirty="0"/>
          </a:p>
        </p:txBody>
      </p:sp>
      <p:sp>
        <p:nvSpPr>
          <p:cNvPr id="3" name="Symbol zastępczy zawartości 2"/>
          <p:cNvSpPr>
            <a:spLocks noGrp="1"/>
          </p:cNvSpPr>
          <p:nvPr>
            <p:ph idx="1"/>
          </p:nvPr>
        </p:nvSpPr>
        <p:spPr>
          <a:xfrm>
            <a:off x="611559" y="1412776"/>
            <a:ext cx="8532441" cy="5030019"/>
          </a:xfrm>
        </p:spPr>
        <p:txBody>
          <a:bodyPr>
            <a:normAutofit/>
          </a:bodyPr>
          <a:lstStyle/>
          <a:p>
            <a:pPr marL="0" indent="0">
              <a:buNone/>
            </a:pPr>
            <a:r>
              <a:rPr lang="pl-PL" b="1" dirty="0"/>
              <a:t>Zjawisko </a:t>
            </a:r>
            <a:r>
              <a:rPr lang="pl-PL" b="1" dirty="0" err="1"/>
              <a:t>Seebecka</a:t>
            </a:r>
            <a:r>
              <a:rPr lang="pl-PL" dirty="0"/>
              <a:t> – zjawisko termoelektryczne polegające na powstawaniu siły elektromotorycznej (napięcia) w obwodzie zawierającym dwa różne metale lub półprzewodniki, gdy ich złącza znajdują się w różnych temperaturach.</a:t>
            </a:r>
          </a:p>
          <a:p>
            <a:pPr marL="0" indent="0">
              <a:buNone/>
            </a:pPr>
            <a:r>
              <a:rPr lang="pl-PL" b="1" dirty="0"/>
              <a:t>Efekt </a:t>
            </a:r>
            <a:r>
              <a:rPr lang="pl-PL" b="1" dirty="0" err="1"/>
              <a:t>Peltiera</a:t>
            </a:r>
            <a:r>
              <a:rPr lang="pl-PL" dirty="0"/>
              <a:t> – zjawisko termoelektryczne w ciałach stałych, polegające na wydzielaniu lub pochłanianiu energii pod wpływem przepływu prądu elektrycznego przez złącze.</a:t>
            </a:r>
          </a:p>
          <a:p>
            <a:pPr marL="0" indent="0">
              <a:buNone/>
            </a:pPr>
            <a:r>
              <a:rPr lang="pl-PL" dirty="0"/>
              <a:t>W wyniku pochłaniania energii na jednym złączu i wydzielania energii na drugim pomiędzy złączami powstaje różnica temperatur. Zjawisko jest odwrotne do efektu </a:t>
            </a:r>
            <a:r>
              <a:rPr lang="pl-PL" dirty="0" err="1"/>
              <a:t>Seebecka</a:t>
            </a:r>
            <a:r>
              <a:rPr lang="pl-PL" dirty="0"/>
              <a:t>, po raz pierwszy zostało zaobserwowane w 1834 roku przez Jeana </a:t>
            </a:r>
            <a:r>
              <a:rPr lang="pl-PL" dirty="0" err="1"/>
              <a:t>Peltiera</a:t>
            </a:r>
            <a:r>
              <a:rPr lang="pl-PL" dirty="0"/>
              <a:t>.</a:t>
            </a:r>
          </a:p>
          <a:p>
            <a:pPr marL="0" indent="0">
              <a:buNone/>
            </a:pPr>
            <a:endParaRPr lang="pl-PL" sz="800" i="1" dirty="0"/>
          </a:p>
          <a:p>
            <a:pPr marL="0" indent="0">
              <a:buNone/>
            </a:pPr>
            <a:r>
              <a:rPr lang="pl-PL" sz="2000" i="1" dirty="0"/>
              <a:t>Zastosowania: </a:t>
            </a:r>
            <a:r>
              <a:rPr lang="pl-PL" sz="2000" b="1" i="1" dirty="0"/>
              <a:t>termopara, generator termoelektryczny, chłodziarka</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26</a:t>
            </a:fld>
            <a:endParaRPr lang="pl-PL" dirty="0"/>
          </a:p>
        </p:txBody>
      </p:sp>
    </p:spTree>
    <p:extLst>
      <p:ext uri="{BB962C8B-B14F-4D97-AF65-F5344CB8AC3E}">
        <p14:creationId xmlns:p14="http://schemas.microsoft.com/office/powerpoint/2010/main" val="490483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6192686" cy="634082"/>
          </a:xfrm>
        </p:spPr>
        <p:txBody>
          <a:bodyPr/>
          <a:lstStyle/>
          <a:p>
            <a:r>
              <a:rPr lang="pl-PL" sz="3200" b="1" dirty="0"/>
              <a:t>Moduł </a:t>
            </a:r>
            <a:r>
              <a:rPr lang="pl-PL" sz="3200" b="1" dirty="0" err="1"/>
              <a:t>Peltiera</a:t>
            </a:r>
            <a:r>
              <a:rPr lang="pl-PL" sz="3200" b="1" dirty="0"/>
              <a:t> – ogrzewa i chłodzi</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27</a:t>
            </a:fld>
            <a:endParaRPr lang="pl-PL" dirty="0"/>
          </a:p>
        </p:txBody>
      </p:sp>
      <p:pic>
        <p:nvPicPr>
          <p:cNvPr id="7170" name="Picture 2" descr="budowa pelti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47" y="1270118"/>
            <a:ext cx="7683957" cy="489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636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6264694" cy="634082"/>
          </a:xfrm>
        </p:spPr>
        <p:txBody>
          <a:bodyPr/>
          <a:lstStyle/>
          <a:p>
            <a:r>
              <a:rPr lang="pl-PL" sz="2800" b="1" dirty="0"/>
              <a:t>Ogniwa </a:t>
            </a:r>
            <a:r>
              <a:rPr lang="pl-PL" sz="2800" b="1" dirty="0" err="1"/>
              <a:t>Peltiera</a:t>
            </a:r>
            <a:r>
              <a:rPr lang="pl-PL" sz="2800" b="1" dirty="0"/>
              <a:t> i zestawy z radiatorem</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28</a:t>
            </a:fld>
            <a:endParaRPr lang="pl-PL" dirty="0"/>
          </a:p>
        </p:txBody>
      </p:sp>
      <p:pic>
        <p:nvPicPr>
          <p:cNvPr id="8194" name="Picture 2" descr="https://botland.com.pl/61198-thickbox_default/radiator-z-wentylatorem-92mm-dla-ogniwa-peltiera-40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781" y="1510494"/>
            <a:ext cx="4318707" cy="431870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Ogniwo Peltiera TEC1-12706 12V / 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93353"/>
            <a:ext cx="4464496"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07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188640"/>
            <a:ext cx="6624736" cy="848408"/>
          </a:xfrm>
        </p:spPr>
        <p:txBody>
          <a:bodyPr/>
          <a:lstStyle/>
          <a:p>
            <a:pPr algn="ctr"/>
            <a:r>
              <a:rPr lang="pl-PL" sz="3200" b="1" dirty="0"/>
              <a:t>Współczesna bania Herona</a:t>
            </a:r>
          </a:p>
        </p:txBody>
      </p:sp>
      <p:pic>
        <p:nvPicPr>
          <p:cNvPr id="11266" name="Picture 2" descr="https://www.sklep-astromedia.pl/userdata/gfx/654/Wspolczesna-bania-Herona-po-zlozeni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545" y="1888671"/>
            <a:ext cx="4104455" cy="4104456"/>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611560" y="1052736"/>
            <a:ext cx="4320480" cy="5355312"/>
          </a:xfrm>
          <a:prstGeom prst="rect">
            <a:avLst/>
          </a:prstGeom>
          <a:noFill/>
        </p:spPr>
        <p:txBody>
          <a:bodyPr wrap="square" rtlCol="0">
            <a:spAutoFit/>
          </a:bodyPr>
          <a:lstStyle/>
          <a:p>
            <a:r>
              <a:rPr lang="pl-PL" b="1" dirty="0"/>
              <a:t>Co się dzieje?</a:t>
            </a:r>
          </a:p>
          <a:p>
            <a:pPr algn="just"/>
            <a:r>
              <a:rPr lang="pl-PL" dirty="0"/>
              <a:t>Po podgrzaniu spiralnej części rurki znajdująca się w niej woda zaczyna wrzeć     i zamieniać się w parę. Ponieważ para ma ok. 650 razy większą objętość niż woda, szybko wypycha resztki wody z rurki,             a odrzut wypływającej cieczy powoduje wirowanie korkowego krążka. Wytworzona para prawie natychmiast skrapla się na zimniejszych częściach rurki. Gwałtownie spada ciśnienie, przez co zasysana jest do wnętrza nowa porcja wody i proces się powtarza. Całość działa tak długo, jak długo pali się świeczka.</a:t>
            </a:r>
          </a:p>
          <a:p>
            <a:pPr algn="just"/>
            <a:r>
              <a:rPr lang="pl-PL" b="1" dirty="0"/>
              <a:t>Bania Herona </a:t>
            </a:r>
            <a:r>
              <a:rPr lang="pl-PL" dirty="0"/>
              <a:t>powstała w I wieku naszej ery. Dopiero w XVII-XVIII wieku przestała być zabawką, gdy najpierw Papin, a potem Newcomen i jeszcze później Watt zbudowali pierwsze przemysłowe silniki cieplne.</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29</a:t>
            </a:fld>
            <a:endParaRPr lang="pl-PL" dirty="0"/>
          </a:p>
        </p:txBody>
      </p:sp>
    </p:spTree>
    <p:extLst>
      <p:ext uri="{BB962C8B-B14F-4D97-AF65-F5344CB8AC3E}">
        <p14:creationId xmlns:p14="http://schemas.microsoft.com/office/powerpoint/2010/main" val="178108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1196752"/>
            <a:ext cx="8424936" cy="5112568"/>
          </a:xfrm>
        </p:spPr>
        <p:txBody>
          <a:bodyPr/>
          <a:lstStyle/>
          <a:p>
            <a:pPr>
              <a:lnSpc>
                <a:spcPct val="150000"/>
              </a:lnSpc>
            </a:pPr>
            <a:r>
              <a:rPr lang="pl-PL" b="1" dirty="0">
                <a:solidFill>
                  <a:srgbClr val="00B050"/>
                </a:solidFill>
              </a:rPr>
              <a:t>Pokazanie skuteczności nauczania z wykorzystaniem obserwacji, doświadczeń i eksperymentów w osiąganiu wymagań ogólnych i szczegółowych podstaw programowych przedmiotów przyrodniczych.</a:t>
            </a:r>
          </a:p>
          <a:p>
            <a:pPr>
              <a:lnSpc>
                <a:spcPct val="150000"/>
              </a:lnSpc>
            </a:pPr>
            <a:r>
              <a:rPr lang="pl-PL" b="1" dirty="0">
                <a:solidFill>
                  <a:srgbClr val="7030A0"/>
                </a:solidFill>
              </a:rPr>
              <a:t>Podkreślenie konieczności kształcenia kompetencji kluczowych przez wszystkich nauczycieli.</a:t>
            </a:r>
          </a:p>
          <a:p>
            <a:pPr>
              <a:lnSpc>
                <a:spcPct val="150000"/>
              </a:lnSpc>
            </a:pPr>
            <a:r>
              <a:rPr lang="pl-PL" b="1" dirty="0">
                <a:solidFill>
                  <a:srgbClr val="0070C0"/>
                </a:solidFill>
              </a:rPr>
              <a:t>Przedstawienie sposobów rozwijania umiejętności samodzielnego myślenia poprzez obserwacje, doświadczenia     i eksperymenty.</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3</a:t>
            </a:fld>
            <a:endParaRPr lang="pl-PL" dirty="0"/>
          </a:p>
        </p:txBody>
      </p:sp>
      <p:sp>
        <p:nvSpPr>
          <p:cNvPr id="6" name="Tytuł 1"/>
          <p:cNvSpPr>
            <a:spLocks noGrp="1"/>
          </p:cNvSpPr>
          <p:nvPr>
            <p:ph type="title"/>
          </p:nvPr>
        </p:nvSpPr>
        <p:spPr>
          <a:xfrm>
            <a:off x="683568" y="332656"/>
            <a:ext cx="6408712" cy="601038"/>
          </a:xfrm>
        </p:spPr>
        <p:txBody>
          <a:bodyPr/>
          <a:lstStyle/>
          <a:p>
            <a:pPr algn="ctr"/>
            <a:r>
              <a:rPr lang="pl-PL" sz="3600" b="1" dirty="0"/>
              <a:t>Cele do osiągnięcia</a:t>
            </a:r>
          </a:p>
        </p:txBody>
      </p:sp>
    </p:spTree>
    <p:extLst>
      <p:ext uri="{BB962C8B-B14F-4D97-AF65-F5344CB8AC3E}">
        <p14:creationId xmlns:p14="http://schemas.microsoft.com/office/powerpoint/2010/main" val="447085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332656"/>
            <a:ext cx="6840760" cy="634082"/>
          </a:xfrm>
        </p:spPr>
        <p:txBody>
          <a:bodyPr/>
          <a:lstStyle/>
          <a:p>
            <a:pPr algn="ctr"/>
            <a:r>
              <a:rPr lang="pl-PL" b="1" dirty="0"/>
              <a:t>ASTROMEDIA PL</a:t>
            </a:r>
          </a:p>
        </p:txBody>
      </p:sp>
      <p:sp>
        <p:nvSpPr>
          <p:cNvPr id="10" name="pole tekstowe 9"/>
          <p:cNvSpPr txBox="1"/>
          <p:nvPr/>
        </p:nvSpPr>
        <p:spPr>
          <a:xfrm>
            <a:off x="683568" y="2852936"/>
            <a:ext cx="4392488" cy="369332"/>
          </a:xfrm>
          <a:prstGeom prst="rect">
            <a:avLst/>
          </a:prstGeom>
          <a:noFill/>
        </p:spPr>
        <p:txBody>
          <a:bodyPr wrap="square" rtlCol="0">
            <a:spAutoFit/>
          </a:bodyPr>
          <a:lstStyle/>
          <a:p>
            <a:endParaRPr lang="pl-PL" dirty="0"/>
          </a:p>
        </p:txBody>
      </p:sp>
      <p:sp>
        <p:nvSpPr>
          <p:cNvPr id="5" name="Rectangle 2"/>
          <p:cNvSpPr>
            <a:spLocks noChangeArrowheads="1"/>
          </p:cNvSpPr>
          <p:nvPr/>
        </p:nvSpPr>
        <p:spPr bwMode="auto">
          <a:xfrm>
            <a:off x="0" y="-48399"/>
            <a:ext cx="24878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rgbClr val="32CD32"/>
                </a:solidFill>
                <a:effectLst/>
                <a:latin typeface="Arial" panose="020B0604020202020204" pitchFamily="34" charset="0"/>
              </a:rPr>
              <a:t> </a:t>
            </a:r>
            <a:endParaRPr kumimoji="0" lang="pl-PL" altLang="pl-PL"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Arial" panose="020B0604020202020204" pitchFamily="34" charset="0"/>
              </a:rPr>
              <a:t> </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4" name="pole tekstowe 3"/>
          <p:cNvSpPr txBox="1"/>
          <p:nvPr/>
        </p:nvSpPr>
        <p:spPr>
          <a:xfrm>
            <a:off x="755576" y="1052736"/>
            <a:ext cx="7848872" cy="5878532"/>
          </a:xfrm>
          <a:prstGeom prst="rect">
            <a:avLst/>
          </a:prstGeom>
          <a:noFill/>
        </p:spPr>
        <p:txBody>
          <a:bodyPr wrap="square" rtlCol="0">
            <a:spAutoFit/>
          </a:bodyPr>
          <a:lstStyle/>
          <a:p>
            <a:pPr>
              <a:spcAft>
                <a:spcPts val="1200"/>
              </a:spcAft>
            </a:pPr>
            <a:r>
              <a:rPr lang="pl-PL" sz="2400" b="1" dirty="0"/>
              <a:t>O firmie, której motto brzmi: </a:t>
            </a:r>
            <a:r>
              <a:rPr lang="pl-PL" sz="2400" b="1" dirty="0">
                <a:solidFill>
                  <a:srgbClr val="7030A0"/>
                </a:solidFill>
              </a:rPr>
              <a:t>Zbuduj, żeby zrozumieć</a:t>
            </a:r>
          </a:p>
          <a:p>
            <a:pPr algn="just">
              <a:spcAft>
                <a:spcPts val="1200"/>
              </a:spcAft>
            </a:pPr>
            <a:r>
              <a:rPr lang="pl-PL" sz="2000" dirty="0"/>
              <a:t>   Kiedy dostałem jako prezent zestaw do budowy silnika Stirlinga produkcji </a:t>
            </a:r>
            <a:r>
              <a:rPr lang="pl-PL" sz="2000" dirty="0" err="1"/>
              <a:t>AstroMedia</a:t>
            </a:r>
            <a:r>
              <a:rPr lang="pl-PL" sz="2000" dirty="0"/>
              <a:t>, byłem zachwycony.  Mogłem samemu zbudować działający silnik, doskonale się przy tym bawiąc. Przypomniałem sobie dziecięce lata, kiedy tworzyłem różne, mniej lub bardziej udane, konstrukcje </a:t>
            </a:r>
            <a:r>
              <a:rPr lang="pl-PL" sz="2000" dirty="0" smtClean="0"/>
              <a:t/>
            </a:r>
            <a:br>
              <a:rPr lang="pl-PL" sz="2000" dirty="0" smtClean="0"/>
            </a:br>
            <a:r>
              <a:rPr lang="pl-PL" sz="2000" dirty="0" smtClean="0"/>
              <a:t>z </a:t>
            </a:r>
            <a:r>
              <a:rPr lang="pl-PL" sz="2000" dirty="0"/>
              <a:t>przygodnych materiałów.</a:t>
            </a:r>
          </a:p>
          <a:p>
            <a:pPr algn="just"/>
            <a:r>
              <a:rPr lang="pl-PL" sz="2000" dirty="0"/>
              <a:t>   Gdy po jakimś czasie dokładniej zapoznałem się z katalogiem wyrobów </a:t>
            </a:r>
            <a:r>
              <a:rPr lang="pl-PL" sz="2000" dirty="0" err="1"/>
              <a:t>AstroMedia</a:t>
            </a:r>
            <a:r>
              <a:rPr lang="pl-PL" sz="2000" dirty="0"/>
              <a:t>, zrozumiałem, że chcę je pokazać innym polskim użytkownikom. Starszym oferując dużo zabawy, a młodszym przybliżają rozwiązania w nich zawarte, gdyż nic nie zastąpi samodzielnych doświadczeń i nic tak nie zaraża jak przykłady.</a:t>
            </a:r>
          </a:p>
          <a:p>
            <a:pPr algn="just"/>
            <a:r>
              <a:rPr lang="pl-PL" sz="2000" dirty="0"/>
              <a:t>Impuls do działania przyszedł w 2018 roku i w ten sposób powstał </a:t>
            </a:r>
            <a:r>
              <a:rPr lang="pl-PL" sz="2000" b="1" dirty="0"/>
              <a:t>sklep-astromedia.pl</a:t>
            </a:r>
            <a:r>
              <a:rPr lang="pl-PL" sz="2000" dirty="0"/>
              <a:t>, a ja zająłem się popularyzacją i dystrybucją zestawów </a:t>
            </a:r>
            <a:r>
              <a:rPr lang="pl-PL" sz="2000" dirty="0" err="1"/>
              <a:t>AstroMedia</a:t>
            </a:r>
            <a:r>
              <a:rPr lang="pl-PL" sz="2000" dirty="0"/>
              <a:t> w Polsce.</a:t>
            </a:r>
          </a:p>
          <a:p>
            <a:pPr algn="just"/>
            <a:r>
              <a:rPr lang="pl-PL" sz="2000" dirty="0"/>
              <a:t>Jeżeli chociaż w części podzielacie moją pasję, to zapraszam do zapoznania się z tymi inspirującymi zestawami.</a:t>
            </a:r>
          </a:p>
          <a:p>
            <a:pPr algn="r"/>
            <a:r>
              <a:rPr lang="pl-PL" sz="1600" dirty="0"/>
              <a:t>Łukasz Orliński</a:t>
            </a:r>
            <a:br>
              <a:rPr lang="pl-PL" sz="1600" dirty="0"/>
            </a:br>
            <a:r>
              <a:rPr lang="pl-PL" sz="1600" dirty="0" err="1"/>
              <a:t>AstroMedia</a:t>
            </a:r>
            <a:endParaRPr lang="pl-PL" sz="1600" dirty="0"/>
          </a:p>
        </p:txBody>
      </p:sp>
      <p:sp>
        <p:nvSpPr>
          <p:cNvPr id="6" name="AutoShape 2" descr="Znalezione obrazy dla zapytania Astromed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9220" name="Picture 4" descr="Znalezione obrazy dla zapytania Astromedi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6793"/>
            <a:ext cx="5544615" cy="731927"/>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numeru slajdu 2"/>
          <p:cNvSpPr>
            <a:spLocks noGrp="1"/>
          </p:cNvSpPr>
          <p:nvPr>
            <p:ph type="sldNum" sz="quarter" idx="11"/>
          </p:nvPr>
        </p:nvSpPr>
        <p:spPr/>
        <p:txBody>
          <a:bodyPr/>
          <a:lstStyle/>
          <a:p>
            <a:fld id="{926A4B1B-54DF-4B40-A71A-19DEC8137B4C}" type="slidenum">
              <a:rPr lang="pl-PL" smtClean="0"/>
              <a:pPr/>
              <a:t>30</a:t>
            </a:fld>
            <a:endParaRPr lang="pl-PL" dirty="0"/>
          </a:p>
        </p:txBody>
      </p:sp>
    </p:spTree>
    <p:extLst>
      <p:ext uri="{BB962C8B-B14F-4D97-AF65-F5344CB8AC3E}">
        <p14:creationId xmlns:p14="http://schemas.microsoft.com/office/powerpoint/2010/main" val="1013714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332656"/>
            <a:ext cx="6840760" cy="634082"/>
          </a:xfrm>
        </p:spPr>
        <p:txBody>
          <a:bodyPr/>
          <a:lstStyle/>
          <a:p>
            <a:pPr algn="ctr"/>
            <a:r>
              <a:rPr lang="pl-PL" b="1" dirty="0"/>
              <a:t>ASTROMEDIA PL</a:t>
            </a:r>
          </a:p>
        </p:txBody>
      </p:sp>
      <p:sp>
        <p:nvSpPr>
          <p:cNvPr id="10" name="pole tekstowe 9"/>
          <p:cNvSpPr txBox="1"/>
          <p:nvPr/>
        </p:nvSpPr>
        <p:spPr>
          <a:xfrm>
            <a:off x="3668952" y="5349280"/>
            <a:ext cx="4392488" cy="369332"/>
          </a:xfrm>
          <a:prstGeom prst="rect">
            <a:avLst/>
          </a:prstGeom>
          <a:noFill/>
        </p:spPr>
        <p:txBody>
          <a:bodyPr wrap="square" rtlCol="0">
            <a:spAutoFit/>
          </a:bodyPr>
          <a:lstStyle/>
          <a:p>
            <a:endParaRPr lang="pl-PL" dirty="0"/>
          </a:p>
        </p:txBody>
      </p:sp>
      <p:sp>
        <p:nvSpPr>
          <p:cNvPr id="5" name="Rectangle 2"/>
          <p:cNvSpPr>
            <a:spLocks noChangeArrowheads="1"/>
          </p:cNvSpPr>
          <p:nvPr/>
        </p:nvSpPr>
        <p:spPr bwMode="auto">
          <a:xfrm>
            <a:off x="0" y="-48399"/>
            <a:ext cx="24878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rgbClr val="32CD32"/>
                </a:solidFill>
                <a:effectLst/>
                <a:latin typeface="Arial" panose="020B0604020202020204" pitchFamily="34" charset="0"/>
              </a:rPr>
              <a:t> </a:t>
            </a:r>
            <a:endParaRPr kumimoji="0" lang="pl-PL" altLang="pl-PL"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Arial" panose="020B0604020202020204" pitchFamily="34" charset="0"/>
              </a:rPr>
              <a:t> </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4" name="pole tekstowe 3"/>
          <p:cNvSpPr txBox="1"/>
          <p:nvPr/>
        </p:nvSpPr>
        <p:spPr>
          <a:xfrm>
            <a:off x="755576" y="1124744"/>
            <a:ext cx="7848872" cy="369332"/>
          </a:xfrm>
          <a:prstGeom prst="rect">
            <a:avLst/>
          </a:prstGeom>
          <a:noFill/>
        </p:spPr>
        <p:txBody>
          <a:bodyPr wrap="square" rtlCol="0">
            <a:spAutoFit/>
          </a:bodyPr>
          <a:lstStyle/>
          <a:p>
            <a:endParaRPr lang="pl-PL" dirty="0"/>
          </a:p>
        </p:txBody>
      </p:sp>
      <p:sp>
        <p:nvSpPr>
          <p:cNvPr id="6" name="AutoShape 2" descr="Znalezione obrazy dla zapytania Astromed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9220" name="Picture 4" descr="Znalezione obrazy dla zapytania Astromedi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755" y="142556"/>
            <a:ext cx="5335469" cy="82571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Znalezione obrazy dla zapytania Astromedia skl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908" y="4123481"/>
            <a:ext cx="3717564" cy="247387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sklep-astromedia.pl/userdata/gfx/641/Reczny-spektroskop-po-zlozeni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018" y="3832096"/>
            <a:ext cx="3838453" cy="290099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Teleskop Newtona (pow 16 i 30 x); zestaw edukacyjny do samodzielnej budow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4940" y="112474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www.sklep-astromedia.pl/userdata/gfx/1041/Maszyna-elektrostatyczna---okladk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386" y="2112319"/>
            <a:ext cx="1611366" cy="229858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Duży kryształowy pryzmat &quot;Goethe&quot; (8 c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1230" y="1940418"/>
            <a:ext cx="2165356" cy="2165356"/>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677018" y="1252518"/>
            <a:ext cx="5767517" cy="523220"/>
          </a:xfrm>
          <a:prstGeom prst="rect">
            <a:avLst/>
          </a:prstGeom>
          <a:noFill/>
        </p:spPr>
        <p:txBody>
          <a:bodyPr wrap="square" rtlCol="0">
            <a:spAutoFit/>
          </a:bodyPr>
          <a:lstStyle/>
          <a:p>
            <a:r>
              <a:rPr lang="pl-PL" sz="2800" b="1" dirty="0"/>
              <a:t>Przykłady przyrządów i zestawów</a:t>
            </a:r>
          </a:p>
        </p:txBody>
      </p:sp>
      <p:sp>
        <p:nvSpPr>
          <p:cNvPr id="7" name="pole tekstowe 6"/>
          <p:cNvSpPr txBox="1"/>
          <p:nvPr/>
        </p:nvSpPr>
        <p:spPr>
          <a:xfrm>
            <a:off x="539552" y="6237312"/>
            <a:ext cx="4563356" cy="461665"/>
          </a:xfrm>
          <a:prstGeom prst="rect">
            <a:avLst/>
          </a:prstGeom>
          <a:noFill/>
        </p:spPr>
        <p:txBody>
          <a:bodyPr wrap="square" rtlCol="0">
            <a:spAutoFit/>
          </a:bodyPr>
          <a:lstStyle/>
          <a:p>
            <a:r>
              <a:rPr lang="pl-PL" sz="2400" dirty="0"/>
              <a:t>Źródło: </a:t>
            </a:r>
            <a:r>
              <a:rPr lang="pl-PL" sz="2400" b="1" dirty="0">
                <a:hlinkClick r:id="rId8"/>
              </a:rPr>
              <a:t>www</a:t>
            </a:r>
            <a:r>
              <a:rPr lang="pl-PL" sz="2400" dirty="0">
                <a:hlinkClick r:id="rId8"/>
              </a:rPr>
              <a:t>.</a:t>
            </a:r>
            <a:r>
              <a:rPr lang="pl-PL" sz="2400" b="1" dirty="0">
                <a:hlinkClick r:id="rId8"/>
              </a:rPr>
              <a:t>sklep-astromedia.pl</a:t>
            </a:r>
            <a:endParaRPr lang="pl-PL" sz="2400" dirty="0"/>
          </a:p>
        </p:txBody>
      </p:sp>
      <p:sp>
        <p:nvSpPr>
          <p:cNvPr id="8" name="Symbol zastępczy numeru slajdu 7"/>
          <p:cNvSpPr>
            <a:spLocks noGrp="1"/>
          </p:cNvSpPr>
          <p:nvPr>
            <p:ph type="sldNum" sz="quarter" idx="11"/>
          </p:nvPr>
        </p:nvSpPr>
        <p:spPr/>
        <p:txBody>
          <a:bodyPr/>
          <a:lstStyle/>
          <a:p>
            <a:fld id="{926A4B1B-54DF-4B40-A71A-19DEC8137B4C}" type="slidenum">
              <a:rPr lang="pl-PL" smtClean="0"/>
              <a:pPr/>
              <a:t>31</a:t>
            </a:fld>
            <a:endParaRPr lang="pl-PL" dirty="0"/>
          </a:p>
        </p:txBody>
      </p:sp>
    </p:spTree>
    <p:extLst>
      <p:ext uri="{BB962C8B-B14F-4D97-AF65-F5344CB8AC3E}">
        <p14:creationId xmlns:p14="http://schemas.microsoft.com/office/powerpoint/2010/main" val="1301570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97999"/>
            <a:ext cx="6336704" cy="792088"/>
          </a:xfrm>
        </p:spPr>
        <p:txBody>
          <a:bodyPr/>
          <a:lstStyle/>
          <a:p>
            <a:pPr algn="ctr"/>
            <a:r>
              <a:rPr lang="pl-PL" sz="3600" b="1" dirty="0">
                <a:solidFill>
                  <a:srgbClr val="00B050"/>
                </a:solidFill>
              </a:rPr>
              <a:t>Zapraszam do współpracy</a:t>
            </a:r>
          </a:p>
        </p:txBody>
      </p:sp>
      <p:sp>
        <p:nvSpPr>
          <p:cNvPr id="3" name="Symbol zastępczy zawartości 2"/>
          <p:cNvSpPr>
            <a:spLocks noGrp="1"/>
          </p:cNvSpPr>
          <p:nvPr>
            <p:ph idx="1"/>
          </p:nvPr>
        </p:nvSpPr>
        <p:spPr>
          <a:xfrm>
            <a:off x="683568" y="1124744"/>
            <a:ext cx="7931224" cy="5256583"/>
          </a:xfrm>
        </p:spPr>
        <p:txBody>
          <a:bodyPr/>
          <a:lstStyle/>
          <a:p>
            <a:pPr marL="0" indent="0">
              <a:buNone/>
            </a:pPr>
            <a:r>
              <a:rPr lang="pl-PL" sz="2800" b="1" dirty="0"/>
              <a:t>Zdzisław Nowak </a:t>
            </a:r>
            <a:r>
              <a:rPr lang="pl-PL" dirty="0"/>
              <a:t>– nauczyciel konsultant </a:t>
            </a:r>
          </a:p>
          <a:p>
            <a:pPr marL="0" indent="0">
              <a:buNone/>
            </a:pPr>
            <a:r>
              <a:rPr lang="pl-PL" dirty="0"/>
              <a:t>ds. edukacji przyrodniczej    </a:t>
            </a:r>
          </a:p>
          <a:p>
            <a:pPr marL="0" indent="0">
              <a:buNone/>
            </a:pPr>
            <a:r>
              <a:rPr lang="pl-PL" dirty="0"/>
              <a:t>i ekologicznej</a:t>
            </a:r>
          </a:p>
          <a:p>
            <a:pPr marL="0" indent="0">
              <a:buNone/>
            </a:pPr>
            <a:r>
              <a:rPr lang="pl-PL" sz="2800" b="1" dirty="0">
                <a:hlinkClick r:id="rId2"/>
              </a:rPr>
              <a:t>znowak@zcdn.edu.pl</a:t>
            </a:r>
            <a:endParaRPr lang="pl-PL" sz="2800" b="1" dirty="0"/>
          </a:p>
          <a:p>
            <a:pPr marL="0" indent="0">
              <a:buNone/>
            </a:pPr>
            <a:r>
              <a:rPr lang="pl-PL" b="1" dirty="0"/>
              <a:t>t</a:t>
            </a:r>
            <a:r>
              <a:rPr lang="pl-PL" b="1" dirty="0" smtClean="0"/>
              <a:t>el</a:t>
            </a:r>
            <a:r>
              <a:rPr lang="pl-PL" b="1" dirty="0"/>
              <a:t>. </a:t>
            </a:r>
            <a:r>
              <a:rPr lang="pl-PL" b="1" dirty="0" smtClean="0"/>
              <a:t>91 </a:t>
            </a:r>
            <a:r>
              <a:rPr lang="pl-PL" b="1" dirty="0"/>
              <a:t>43 50 656</a:t>
            </a:r>
          </a:p>
          <a:p>
            <a:pPr marL="0" indent="0">
              <a:buNone/>
            </a:pPr>
            <a:r>
              <a:rPr lang="pl-PL" b="1" dirty="0" smtClean="0"/>
              <a:t>kom. 608 025 431</a:t>
            </a:r>
          </a:p>
          <a:p>
            <a:pPr marL="0" indent="0">
              <a:buNone/>
            </a:pPr>
            <a:r>
              <a:rPr lang="pl-PL" b="1" dirty="0" smtClean="0"/>
              <a:t>Dyżur </a:t>
            </a:r>
            <a:r>
              <a:rPr lang="pl-PL" b="1" dirty="0"/>
              <a:t>w </a:t>
            </a:r>
            <a:r>
              <a:rPr lang="pl-PL" b="1" dirty="0" smtClean="0"/>
              <a:t>czwartki,  </a:t>
            </a:r>
            <a:r>
              <a:rPr lang="pl-PL" b="1" dirty="0"/>
              <a:t>g. </a:t>
            </a:r>
            <a:r>
              <a:rPr lang="pl-PL" b="1" dirty="0" smtClean="0"/>
              <a:t>15.00-17.00</a:t>
            </a:r>
            <a:endParaRPr lang="pl-PL" b="1" dirty="0"/>
          </a:p>
          <a:p>
            <a:pPr marL="0" indent="0">
              <a:buNone/>
            </a:pPr>
            <a:endParaRPr lang="pl-PL" dirty="0"/>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1435" y="1628800"/>
            <a:ext cx="3496323" cy="2340514"/>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403731"/>
            <a:ext cx="3544610" cy="2372838"/>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4438628"/>
            <a:ext cx="3496323" cy="2340514"/>
          </a:xfrm>
          <a:prstGeom prst="rect">
            <a:avLst/>
          </a:prstGeom>
        </p:spPr>
      </p:pic>
      <p:sp>
        <p:nvSpPr>
          <p:cNvPr id="4" name="Symbol zastępczy numeru slajdu 3"/>
          <p:cNvSpPr>
            <a:spLocks noGrp="1"/>
          </p:cNvSpPr>
          <p:nvPr>
            <p:ph type="sldNum" sz="quarter" idx="11"/>
          </p:nvPr>
        </p:nvSpPr>
        <p:spPr/>
        <p:txBody>
          <a:bodyPr/>
          <a:lstStyle/>
          <a:p>
            <a:fld id="{926A4B1B-54DF-4B40-A71A-19DEC8137B4C}" type="slidenum">
              <a:rPr lang="pl-PL" smtClean="0"/>
              <a:pPr/>
              <a:t>32</a:t>
            </a:fld>
            <a:endParaRPr lang="pl-PL" dirty="0"/>
          </a:p>
        </p:txBody>
      </p:sp>
    </p:spTree>
    <p:extLst>
      <p:ext uri="{BB962C8B-B14F-4D97-AF65-F5344CB8AC3E}">
        <p14:creationId xmlns:p14="http://schemas.microsoft.com/office/powerpoint/2010/main" val="4043968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1238346"/>
            <a:ext cx="8424936" cy="5112568"/>
          </a:xfrm>
        </p:spPr>
        <p:txBody>
          <a:bodyPr/>
          <a:lstStyle/>
          <a:p>
            <a:pPr marL="0" indent="0">
              <a:lnSpc>
                <a:spcPct val="150000"/>
              </a:lnSpc>
              <a:buNone/>
            </a:pPr>
            <a:r>
              <a:rPr lang="pl-PL" b="1" dirty="0">
                <a:solidFill>
                  <a:srgbClr val="C00000"/>
                </a:solidFill>
              </a:rPr>
              <a:t>                   Definicja umiejętności kluczowych</a:t>
            </a:r>
          </a:p>
          <a:p>
            <a:pPr marL="0" indent="0">
              <a:lnSpc>
                <a:spcPct val="150000"/>
              </a:lnSpc>
              <a:spcAft>
                <a:spcPts val="600"/>
              </a:spcAft>
              <a:buNone/>
            </a:pPr>
            <a:r>
              <a:rPr lang="pl-PL" sz="2000" b="1" dirty="0">
                <a:solidFill>
                  <a:schemeClr val="tx2"/>
                </a:solidFill>
              </a:rPr>
              <a:t>Do celów niniejszego zalecenia kompetencje są definiowane jako dynamiczne połączenie wiedzy, umiejętności i postaw, przy czym: </a:t>
            </a:r>
          </a:p>
          <a:p>
            <a:pPr marL="0" indent="0">
              <a:buNone/>
            </a:pPr>
            <a:r>
              <a:rPr lang="pl-PL" sz="2000" b="1" dirty="0">
                <a:solidFill>
                  <a:srgbClr val="0070C0"/>
                </a:solidFill>
              </a:rPr>
              <a:t>a) na wiedzę składają się fakty i liczby, pojęcia, idee i teorie, które są już </a:t>
            </a:r>
          </a:p>
          <a:p>
            <a:pPr marL="0" indent="0">
              <a:spcAft>
                <a:spcPts val="1200"/>
              </a:spcAft>
              <a:buNone/>
            </a:pPr>
            <a:r>
              <a:rPr lang="pl-PL" sz="2000" b="1" dirty="0">
                <a:solidFill>
                  <a:srgbClr val="0070C0"/>
                </a:solidFill>
              </a:rPr>
              <a:t>    ugruntowane i pomagają zrozumieć określoną dziedzinę lub zagadnienie; </a:t>
            </a:r>
          </a:p>
          <a:p>
            <a:pPr marL="0" indent="0">
              <a:buNone/>
            </a:pPr>
            <a:r>
              <a:rPr lang="pl-PL" sz="2000" b="1" dirty="0">
                <a:solidFill>
                  <a:srgbClr val="7030A0"/>
                </a:solidFill>
              </a:rPr>
              <a:t>b) umiejętności definiuje się jako zdolność i możliwość realizacji procesów i  </a:t>
            </a:r>
          </a:p>
          <a:p>
            <a:pPr marL="0" indent="0">
              <a:spcAft>
                <a:spcPts val="1200"/>
              </a:spcAft>
              <a:buNone/>
            </a:pPr>
            <a:r>
              <a:rPr lang="pl-PL" sz="2000" b="1" dirty="0">
                <a:solidFill>
                  <a:srgbClr val="7030A0"/>
                </a:solidFill>
              </a:rPr>
              <a:t>    korzystania z istniejącej wiedzy do osiągania wyników; </a:t>
            </a:r>
            <a:endParaRPr lang="pl-PL" sz="2000" b="1" dirty="0">
              <a:solidFill>
                <a:schemeClr val="tx2"/>
              </a:solidFill>
            </a:endParaRPr>
          </a:p>
          <a:p>
            <a:pPr marL="0" indent="0">
              <a:buNone/>
            </a:pPr>
            <a:r>
              <a:rPr lang="pl-PL" sz="2000" b="1" dirty="0">
                <a:solidFill>
                  <a:schemeClr val="tx2"/>
                </a:solidFill>
              </a:rPr>
              <a:t>c) postawy opisują gotowość i skłonność do działania lub reagowania na idee,  </a:t>
            </a:r>
          </a:p>
          <a:p>
            <a:pPr marL="0" indent="0">
              <a:buNone/>
            </a:pPr>
            <a:r>
              <a:rPr lang="pl-PL" sz="2000" b="1" dirty="0">
                <a:solidFill>
                  <a:schemeClr val="tx2"/>
                </a:solidFill>
              </a:rPr>
              <a:t>    osoby lub sytuacje.                                                              </a:t>
            </a:r>
          </a:p>
          <a:p>
            <a:pPr marL="0" indent="0">
              <a:buNone/>
            </a:pPr>
            <a:r>
              <a:rPr lang="pl-PL" sz="2000" b="1" dirty="0">
                <a:solidFill>
                  <a:schemeClr val="tx2"/>
                </a:solidFill>
              </a:rPr>
              <a:t>                                                                                                    </a:t>
            </a:r>
            <a:r>
              <a:rPr lang="pl-PL" sz="1600" b="1" dirty="0">
                <a:solidFill>
                  <a:srgbClr val="00B050"/>
                </a:solidFill>
              </a:rPr>
              <a:t>ZALECENIE RADY </a:t>
            </a:r>
          </a:p>
          <a:p>
            <a:pPr marL="0" indent="0" algn="ctr">
              <a:buNone/>
            </a:pPr>
            <a:r>
              <a:rPr lang="pl-PL" sz="1600" b="1" dirty="0">
                <a:solidFill>
                  <a:srgbClr val="00B050"/>
                </a:solidFill>
              </a:rPr>
              <a:t>                                                                                                         z dnia 22 maja 2018 r. </a:t>
            </a:r>
          </a:p>
          <a:p>
            <a:pPr marL="0" indent="0" algn="ctr">
              <a:buNone/>
            </a:pPr>
            <a:r>
              <a:rPr lang="pl-PL" sz="1600" b="1" dirty="0">
                <a:solidFill>
                  <a:srgbClr val="00B050"/>
                </a:solidFill>
              </a:rPr>
              <a:t>                                                                                                         w sprawie kompetencji kluczowych, </a:t>
            </a:r>
          </a:p>
          <a:p>
            <a:pPr marL="0" indent="0" algn="ctr">
              <a:buNone/>
            </a:pPr>
            <a:r>
              <a:rPr lang="pl-PL" sz="1600" b="1" dirty="0">
                <a:solidFill>
                  <a:srgbClr val="00B050"/>
                </a:solidFill>
              </a:rPr>
              <a:t>                                                                                                          w procesie uczenia się przez całe życie </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4</a:t>
            </a:fld>
            <a:endParaRPr lang="pl-PL" dirty="0"/>
          </a:p>
        </p:txBody>
      </p:sp>
      <p:sp>
        <p:nvSpPr>
          <p:cNvPr id="6" name="Tytuł 1"/>
          <p:cNvSpPr>
            <a:spLocks noGrp="1"/>
          </p:cNvSpPr>
          <p:nvPr>
            <p:ph type="title"/>
          </p:nvPr>
        </p:nvSpPr>
        <p:spPr>
          <a:xfrm>
            <a:off x="683568" y="116632"/>
            <a:ext cx="6408712" cy="817062"/>
          </a:xfrm>
        </p:spPr>
        <p:txBody>
          <a:bodyPr/>
          <a:lstStyle/>
          <a:p>
            <a:pPr lvl="0" algn="ctr">
              <a:spcAft>
                <a:spcPts val="600"/>
              </a:spcAft>
            </a:pPr>
            <a:r>
              <a:rPr lang="pl-PL" sz="2800" b="1" dirty="0"/>
              <a:t>Kompetencje kluczowe w zaleceniach Rady UE </a:t>
            </a:r>
          </a:p>
        </p:txBody>
      </p:sp>
    </p:spTree>
    <p:extLst>
      <p:ext uri="{BB962C8B-B14F-4D97-AF65-F5344CB8AC3E}">
        <p14:creationId xmlns:p14="http://schemas.microsoft.com/office/powerpoint/2010/main" val="95011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1052736"/>
            <a:ext cx="8532440" cy="5256584"/>
          </a:xfrm>
        </p:spPr>
        <p:txBody>
          <a:bodyPr/>
          <a:lstStyle/>
          <a:p>
            <a:pPr marL="0" indent="0">
              <a:lnSpc>
                <a:spcPct val="150000"/>
              </a:lnSpc>
              <a:buNone/>
            </a:pPr>
            <a:r>
              <a:rPr lang="pl-PL" sz="2200" dirty="0">
                <a:solidFill>
                  <a:schemeClr val="tx2"/>
                </a:solidFill>
              </a:rPr>
              <a:t>Definicja umiejętności kluczowych cd.</a:t>
            </a:r>
          </a:p>
          <a:p>
            <a:pPr marL="0" indent="0" algn="just">
              <a:lnSpc>
                <a:spcPct val="150000"/>
              </a:lnSpc>
              <a:buNone/>
            </a:pPr>
            <a:r>
              <a:rPr lang="pl-PL" sz="2200" b="1" dirty="0" smtClean="0">
                <a:solidFill>
                  <a:srgbClr val="7030A0"/>
                </a:solidFill>
              </a:rPr>
              <a:t>	Kompetencje </a:t>
            </a:r>
            <a:r>
              <a:rPr lang="pl-PL" sz="2200" b="1" dirty="0">
                <a:solidFill>
                  <a:srgbClr val="7030A0"/>
                </a:solidFill>
              </a:rPr>
              <a:t>kluczowe to te kompetencje, których wszyscy potrzebują do samorealizacji i rozwoju osobistego, zatrudnienia, włączenia społecznego, zrównoważonego stylu życia, udanego życia      w pokojowych społeczeństwach, kierowania życiem w sposób prozdrowotny i aktywnego obywatelstwa. Rozwija się je </a:t>
            </a:r>
            <a:r>
              <a:rPr lang="pl-PL" sz="2200" b="1" dirty="0" smtClean="0">
                <a:solidFill>
                  <a:srgbClr val="7030A0"/>
                </a:solidFill>
              </a:rPr>
              <a:t/>
            </a:r>
            <a:br>
              <a:rPr lang="pl-PL" sz="2200" b="1" dirty="0" smtClean="0">
                <a:solidFill>
                  <a:srgbClr val="7030A0"/>
                </a:solidFill>
              </a:rPr>
            </a:br>
            <a:r>
              <a:rPr lang="pl-PL" sz="2200" b="1" dirty="0" smtClean="0">
                <a:solidFill>
                  <a:srgbClr val="7030A0"/>
                </a:solidFill>
              </a:rPr>
              <a:t>w </a:t>
            </a:r>
            <a:r>
              <a:rPr lang="pl-PL" sz="2200" b="1" dirty="0">
                <a:solidFill>
                  <a:srgbClr val="7030A0"/>
                </a:solidFill>
              </a:rPr>
              <a:t>perspektywie uczenia się przez całe życie, począwszy od wczesnego dzieciństwa przez całe dorosłe życie, za pomocą uczenia się formalnego, </a:t>
            </a:r>
            <a:r>
              <a:rPr lang="pl-PL" sz="2200" b="1" dirty="0" err="1">
                <a:solidFill>
                  <a:srgbClr val="7030A0"/>
                </a:solidFill>
              </a:rPr>
              <a:t>pozaformalnego</a:t>
            </a:r>
            <a:r>
              <a:rPr lang="pl-PL" sz="2200" b="1" dirty="0">
                <a:solidFill>
                  <a:srgbClr val="7030A0"/>
                </a:solidFill>
              </a:rPr>
              <a:t> i nieformalnego, we wszystkich kontekstach, w tym     w rodzinie, szkole, miejscu pracy, sąsiedztwie i innych społecznościach. </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5</a:t>
            </a:fld>
            <a:endParaRPr lang="pl-PL" dirty="0"/>
          </a:p>
        </p:txBody>
      </p:sp>
      <p:sp>
        <p:nvSpPr>
          <p:cNvPr id="6" name="Tytuł 1"/>
          <p:cNvSpPr>
            <a:spLocks noGrp="1"/>
          </p:cNvSpPr>
          <p:nvPr>
            <p:ph type="title"/>
          </p:nvPr>
        </p:nvSpPr>
        <p:spPr>
          <a:xfrm>
            <a:off x="683568" y="116632"/>
            <a:ext cx="6408712" cy="817062"/>
          </a:xfrm>
        </p:spPr>
        <p:txBody>
          <a:bodyPr/>
          <a:lstStyle/>
          <a:p>
            <a:pPr lvl="0" algn="ctr">
              <a:spcAft>
                <a:spcPts val="600"/>
              </a:spcAft>
            </a:pPr>
            <a:r>
              <a:rPr lang="pl-PL" sz="2800" b="1" dirty="0"/>
              <a:t>Kompetencje kluczowe w zaleceniach Rady UE </a:t>
            </a:r>
          </a:p>
        </p:txBody>
      </p:sp>
    </p:spTree>
    <p:extLst>
      <p:ext uri="{BB962C8B-B14F-4D97-AF65-F5344CB8AC3E}">
        <p14:creationId xmlns:p14="http://schemas.microsoft.com/office/powerpoint/2010/main" val="162471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7583" y="1094788"/>
            <a:ext cx="8183435" cy="5256584"/>
          </a:xfrm>
        </p:spPr>
        <p:txBody>
          <a:bodyPr/>
          <a:lstStyle/>
          <a:p>
            <a:pPr marL="0" indent="0">
              <a:lnSpc>
                <a:spcPct val="150000"/>
              </a:lnSpc>
              <a:buNone/>
            </a:pPr>
            <a:r>
              <a:rPr lang="pl-PL" sz="2200" b="1" dirty="0">
                <a:solidFill>
                  <a:srgbClr val="0070C0"/>
                </a:solidFill>
              </a:rPr>
              <a:t>W ramach odniesienia ustanowiono </a:t>
            </a:r>
            <a:r>
              <a:rPr lang="pl-PL" sz="2200" b="1" dirty="0">
                <a:solidFill>
                  <a:srgbClr val="C00000"/>
                </a:solidFill>
              </a:rPr>
              <a:t>osiem</a:t>
            </a:r>
            <a:r>
              <a:rPr lang="pl-PL" sz="2200" b="1" dirty="0">
                <a:solidFill>
                  <a:srgbClr val="0070C0"/>
                </a:solidFill>
              </a:rPr>
              <a:t> kompetencji kluczowych: </a:t>
            </a:r>
          </a:p>
          <a:p>
            <a:pPr marL="0" indent="0">
              <a:lnSpc>
                <a:spcPct val="150000"/>
              </a:lnSpc>
              <a:buNone/>
            </a:pPr>
            <a:r>
              <a:rPr lang="pl-PL" sz="2000" b="1" dirty="0">
                <a:solidFill>
                  <a:srgbClr val="7030A0"/>
                </a:solidFill>
              </a:rPr>
              <a:t>— kompetencje w zakresie rozumienia i tworzenia informacji, </a:t>
            </a:r>
          </a:p>
          <a:p>
            <a:pPr marL="0" indent="0">
              <a:lnSpc>
                <a:spcPct val="150000"/>
              </a:lnSpc>
              <a:buNone/>
            </a:pPr>
            <a:r>
              <a:rPr lang="pl-PL" sz="2000" b="1" dirty="0">
                <a:solidFill>
                  <a:srgbClr val="7030A0"/>
                </a:solidFill>
              </a:rPr>
              <a:t>— kompetencje w zakresie wielojęzyczności, </a:t>
            </a:r>
          </a:p>
          <a:p>
            <a:pPr marL="0" indent="0">
              <a:lnSpc>
                <a:spcPct val="150000"/>
              </a:lnSpc>
              <a:buNone/>
            </a:pPr>
            <a:r>
              <a:rPr lang="pl-PL" sz="2000" b="1" dirty="0">
                <a:solidFill>
                  <a:srgbClr val="00B050"/>
                </a:solidFill>
              </a:rPr>
              <a:t>— kompetencje matematyczne oraz kompetencje w zakresie nauk </a:t>
            </a:r>
          </a:p>
          <a:p>
            <a:pPr marL="0" indent="0">
              <a:lnSpc>
                <a:spcPct val="150000"/>
              </a:lnSpc>
              <a:buNone/>
            </a:pPr>
            <a:r>
              <a:rPr lang="pl-PL" sz="2000" b="1" dirty="0">
                <a:solidFill>
                  <a:srgbClr val="00B050"/>
                </a:solidFill>
              </a:rPr>
              <a:t>     przyrodniczych, technologii i inżynierii, </a:t>
            </a:r>
          </a:p>
          <a:p>
            <a:pPr marL="0" indent="0">
              <a:lnSpc>
                <a:spcPct val="150000"/>
              </a:lnSpc>
              <a:buNone/>
            </a:pPr>
            <a:r>
              <a:rPr lang="pl-PL" sz="2000" b="1" dirty="0">
                <a:solidFill>
                  <a:srgbClr val="7030A0"/>
                </a:solidFill>
              </a:rPr>
              <a:t>— kompetencje cyfrowe,</a:t>
            </a:r>
          </a:p>
          <a:p>
            <a:pPr marL="0" indent="0">
              <a:lnSpc>
                <a:spcPct val="150000"/>
              </a:lnSpc>
              <a:buNone/>
            </a:pPr>
            <a:r>
              <a:rPr lang="pl-PL" sz="2000" b="1" dirty="0">
                <a:solidFill>
                  <a:srgbClr val="7030A0"/>
                </a:solidFill>
              </a:rPr>
              <a:t>— kompetencje osobiste, społeczne i w zakresie umiejętności uczenia się, </a:t>
            </a:r>
          </a:p>
          <a:p>
            <a:pPr marL="0" indent="0">
              <a:lnSpc>
                <a:spcPct val="150000"/>
              </a:lnSpc>
              <a:buNone/>
            </a:pPr>
            <a:r>
              <a:rPr lang="pl-PL" sz="2000" b="1" dirty="0">
                <a:solidFill>
                  <a:srgbClr val="7030A0"/>
                </a:solidFill>
              </a:rPr>
              <a:t>— kompetencje obywatelskie, </a:t>
            </a:r>
          </a:p>
          <a:p>
            <a:pPr marL="0" indent="0">
              <a:lnSpc>
                <a:spcPct val="150000"/>
              </a:lnSpc>
              <a:buNone/>
            </a:pPr>
            <a:r>
              <a:rPr lang="pl-PL" sz="2000" b="1" dirty="0">
                <a:solidFill>
                  <a:srgbClr val="7030A0"/>
                </a:solidFill>
              </a:rPr>
              <a:t>— kompetencje w zakresie przedsiębiorczości, </a:t>
            </a:r>
          </a:p>
          <a:p>
            <a:pPr marL="0" indent="0">
              <a:lnSpc>
                <a:spcPct val="150000"/>
              </a:lnSpc>
              <a:buNone/>
            </a:pPr>
            <a:r>
              <a:rPr lang="pl-PL" sz="2000" b="1" dirty="0">
                <a:solidFill>
                  <a:srgbClr val="7030A0"/>
                </a:solidFill>
              </a:rPr>
              <a:t>— kompetencje w zakresie świadomości i ekspresji kulturalnej. </a:t>
            </a:r>
          </a:p>
          <a:p>
            <a:pPr marL="0" indent="0">
              <a:lnSpc>
                <a:spcPct val="150000"/>
              </a:lnSpc>
              <a:buNone/>
            </a:pPr>
            <a:endParaRPr lang="pl-PL" sz="2200" b="1" dirty="0">
              <a:solidFill>
                <a:srgbClr val="7030A0"/>
              </a:solidFill>
            </a:endParaRP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6</a:t>
            </a:fld>
            <a:endParaRPr lang="pl-PL" dirty="0"/>
          </a:p>
        </p:txBody>
      </p:sp>
      <p:sp>
        <p:nvSpPr>
          <p:cNvPr id="6" name="Tytuł 1"/>
          <p:cNvSpPr>
            <a:spLocks noGrp="1"/>
          </p:cNvSpPr>
          <p:nvPr>
            <p:ph type="title"/>
          </p:nvPr>
        </p:nvSpPr>
        <p:spPr>
          <a:xfrm>
            <a:off x="683568" y="116632"/>
            <a:ext cx="6408712" cy="817062"/>
          </a:xfrm>
        </p:spPr>
        <p:txBody>
          <a:bodyPr/>
          <a:lstStyle/>
          <a:p>
            <a:pPr lvl="0" algn="ctr">
              <a:spcAft>
                <a:spcPts val="600"/>
              </a:spcAft>
            </a:pPr>
            <a:r>
              <a:rPr lang="pl-PL" sz="2800" b="1" dirty="0"/>
              <a:t>Kompetencje kluczowe w zaleceniach Rady UE </a:t>
            </a:r>
          </a:p>
        </p:txBody>
      </p:sp>
    </p:spTree>
    <p:extLst>
      <p:ext uri="{BB962C8B-B14F-4D97-AF65-F5344CB8AC3E}">
        <p14:creationId xmlns:p14="http://schemas.microsoft.com/office/powerpoint/2010/main" val="360041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908720"/>
            <a:ext cx="8604448" cy="5256584"/>
          </a:xfrm>
        </p:spPr>
        <p:txBody>
          <a:bodyPr/>
          <a:lstStyle/>
          <a:p>
            <a:pPr marL="0" indent="0" algn="just">
              <a:lnSpc>
                <a:spcPct val="150000"/>
              </a:lnSpc>
              <a:spcBef>
                <a:spcPts val="0"/>
              </a:spcBef>
              <a:buNone/>
            </a:pPr>
            <a:r>
              <a:rPr lang="pl-PL" b="1" dirty="0" smtClean="0">
                <a:solidFill>
                  <a:srgbClr val="FF0000"/>
                </a:solidFill>
              </a:rPr>
              <a:t>(B)</a:t>
            </a:r>
            <a:r>
              <a:rPr lang="pl-PL" b="1" dirty="0" smtClean="0">
                <a:solidFill>
                  <a:srgbClr val="0070C0"/>
                </a:solidFill>
              </a:rPr>
              <a:t> </a:t>
            </a:r>
          </a:p>
          <a:p>
            <a:pPr marL="0" indent="0" algn="just">
              <a:lnSpc>
                <a:spcPct val="150000"/>
              </a:lnSpc>
              <a:spcBef>
                <a:spcPts val="0"/>
              </a:spcBef>
              <a:buNone/>
            </a:pPr>
            <a:r>
              <a:rPr lang="pl-PL" sz="2200" b="1" dirty="0" smtClean="0">
                <a:solidFill>
                  <a:srgbClr val="0070C0"/>
                </a:solidFill>
              </a:rPr>
              <a:t>Kompetencje </a:t>
            </a:r>
            <a:r>
              <a:rPr lang="pl-PL" sz="2200" b="1" dirty="0">
                <a:solidFill>
                  <a:srgbClr val="0070C0"/>
                </a:solidFill>
              </a:rPr>
              <a:t>w zakresie nauk przyrodniczych dotyczą zdolności </a:t>
            </a:r>
            <a:r>
              <a:rPr lang="pl-PL" sz="2200" b="1" dirty="0" smtClean="0">
                <a:solidFill>
                  <a:srgbClr val="0070C0"/>
                </a:solidFill>
              </a:rPr>
              <a:t>i </a:t>
            </a:r>
            <a:r>
              <a:rPr lang="pl-PL" sz="2200" b="1" dirty="0">
                <a:solidFill>
                  <a:srgbClr val="0070C0"/>
                </a:solidFill>
              </a:rPr>
              <a:t>chęci wyjaśniania świata przyrody z wykorzystaniem istniejącego zasobu wiedzy i stosowanych metod, w tym </a:t>
            </a:r>
            <a:r>
              <a:rPr lang="pl-PL" sz="2200" b="1" dirty="0" smtClean="0">
                <a:solidFill>
                  <a:srgbClr val="0070C0"/>
                </a:solidFill>
              </a:rPr>
              <a:t>obserwacji </a:t>
            </a:r>
            <a:r>
              <a:rPr lang="pl-PL" sz="2200" b="1" dirty="0">
                <a:solidFill>
                  <a:srgbClr val="0070C0"/>
                </a:solidFill>
              </a:rPr>
              <a:t>i eksperymentów, </a:t>
            </a:r>
            <a:r>
              <a:rPr lang="pl-PL" sz="2200" b="1" dirty="0" smtClean="0">
                <a:solidFill>
                  <a:srgbClr val="0070C0"/>
                </a:solidFill>
              </a:rPr>
              <a:t/>
            </a:r>
            <a:br>
              <a:rPr lang="pl-PL" sz="2200" b="1" dirty="0" smtClean="0">
                <a:solidFill>
                  <a:srgbClr val="0070C0"/>
                </a:solidFill>
              </a:rPr>
            </a:br>
            <a:r>
              <a:rPr lang="pl-PL" sz="2200" b="1" dirty="0" smtClean="0">
                <a:solidFill>
                  <a:srgbClr val="0070C0"/>
                </a:solidFill>
              </a:rPr>
              <a:t>w </a:t>
            </a:r>
            <a:r>
              <a:rPr lang="pl-PL" sz="2200" b="1" dirty="0">
                <a:solidFill>
                  <a:srgbClr val="0070C0"/>
                </a:solidFill>
              </a:rPr>
              <a:t>celu formułowania pytań i wyciągania wniosków opartych na dowodach. Kompetencje </a:t>
            </a:r>
            <a:r>
              <a:rPr lang="pl-PL" sz="2200" b="1" dirty="0" smtClean="0">
                <a:solidFill>
                  <a:srgbClr val="0070C0"/>
                </a:solidFill>
              </a:rPr>
              <a:t>techniczne </a:t>
            </a:r>
            <a:r>
              <a:rPr lang="pl-PL" sz="2200" b="1" dirty="0">
                <a:solidFill>
                  <a:srgbClr val="0070C0"/>
                </a:solidFill>
              </a:rPr>
              <a:t>i inżynierskie to stosowanie tej wiedzy i metod w odpowiedzi na postrzegane ludzkie potrzeby lub wymagania. </a:t>
            </a:r>
            <a:r>
              <a:rPr lang="pl-PL" sz="2200" b="1" dirty="0" smtClean="0">
                <a:solidFill>
                  <a:srgbClr val="0070C0"/>
                </a:solidFill>
              </a:rPr>
              <a:t>Kompetencje </a:t>
            </a:r>
            <a:r>
              <a:rPr lang="pl-PL" sz="2200" b="1" dirty="0">
                <a:solidFill>
                  <a:srgbClr val="0070C0"/>
                </a:solidFill>
              </a:rPr>
              <a:t>w zakresie nauk przyrodniczych, technologii </a:t>
            </a:r>
            <a:r>
              <a:rPr lang="pl-PL" sz="2200" b="1" dirty="0" smtClean="0">
                <a:solidFill>
                  <a:srgbClr val="0070C0"/>
                </a:solidFill>
              </a:rPr>
              <a:t/>
            </a:r>
            <a:br>
              <a:rPr lang="pl-PL" sz="2200" b="1" dirty="0" smtClean="0">
                <a:solidFill>
                  <a:srgbClr val="0070C0"/>
                </a:solidFill>
              </a:rPr>
            </a:br>
            <a:r>
              <a:rPr lang="pl-PL" sz="2200" b="1" dirty="0" smtClean="0">
                <a:solidFill>
                  <a:srgbClr val="0070C0"/>
                </a:solidFill>
              </a:rPr>
              <a:t>i </a:t>
            </a:r>
            <a:r>
              <a:rPr lang="pl-PL" sz="2200" b="1" dirty="0">
                <a:solidFill>
                  <a:srgbClr val="0070C0"/>
                </a:solidFill>
              </a:rPr>
              <a:t>inżynierii obejmują rozumienie zmian powodowanych przez działalność człowieka  oraz rozumienie swojej odpowiedzialności jako obywatela.</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7</a:t>
            </a:fld>
            <a:endParaRPr lang="pl-PL" dirty="0"/>
          </a:p>
        </p:txBody>
      </p:sp>
      <p:sp>
        <p:nvSpPr>
          <p:cNvPr id="6" name="Tytuł 1"/>
          <p:cNvSpPr>
            <a:spLocks noGrp="1"/>
          </p:cNvSpPr>
          <p:nvPr>
            <p:ph type="title"/>
          </p:nvPr>
        </p:nvSpPr>
        <p:spPr>
          <a:xfrm>
            <a:off x="210006" y="116632"/>
            <a:ext cx="7272808" cy="933694"/>
          </a:xfrm>
        </p:spPr>
        <p:txBody>
          <a:bodyPr/>
          <a:lstStyle/>
          <a:p>
            <a:pPr algn="ctr"/>
            <a:r>
              <a:rPr lang="pl-PL" sz="2200" b="1" dirty="0">
                <a:solidFill>
                  <a:srgbClr val="7030A0"/>
                </a:solidFill>
              </a:rPr>
              <a:t>Kompetencje matematyczne </a:t>
            </a:r>
            <a:r>
              <a:rPr lang="pl-PL" sz="2200" b="1" dirty="0">
                <a:solidFill>
                  <a:srgbClr val="FF0000"/>
                </a:solidFill>
              </a:rPr>
              <a:t>(A)</a:t>
            </a:r>
            <a:r>
              <a:rPr lang="pl-PL" sz="2200" b="1" dirty="0">
                <a:solidFill>
                  <a:srgbClr val="7030A0"/>
                </a:solidFill>
              </a:rPr>
              <a:t> oraz kompetencje w zakresie nauk przyrodniczych, technologii i inżynierii </a:t>
            </a:r>
            <a:r>
              <a:rPr lang="pl-PL" sz="2200" b="1" dirty="0">
                <a:solidFill>
                  <a:srgbClr val="FF0000"/>
                </a:solidFill>
              </a:rPr>
              <a:t>(B)</a:t>
            </a:r>
            <a:r>
              <a:rPr lang="pl-PL" sz="2200" b="1" dirty="0">
                <a:solidFill>
                  <a:srgbClr val="7030A0"/>
                </a:solidFill>
              </a:rPr>
              <a:t> </a:t>
            </a:r>
          </a:p>
        </p:txBody>
      </p:sp>
    </p:spTree>
    <p:extLst>
      <p:ext uri="{BB962C8B-B14F-4D97-AF65-F5344CB8AC3E}">
        <p14:creationId xmlns:p14="http://schemas.microsoft.com/office/powerpoint/2010/main" val="52323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1277350"/>
            <a:ext cx="8208912" cy="5256584"/>
          </a:xfrm>
        </p:spPr>
        <p:txBody>
          <a:bodyPr/>
          <a:lstStyle/>
          <a:p>
            <a:pPr marL="0" indent="0">
              <a:buNone/>
            </a:pPr>
            <a:r>
              <a:rPr lang="pl-PL" b="1" dirty="0">
                <a:solidFill>
                  <a:srgbClr val="00B050"/>
                </a:solidFill>
              </a:rPr>
              <a:t>                                               </a:t>
            </a:r>
            <a:r>
              <a:rPr lang="pl-PL" b="1" dirty="0">
                <a:solidFill>
                  <a:srgbClr val="00B0F0"/>
                </a:solidFill>
              </a:rPr>
              <a:t>Wiedza (B)</a:t>
            </a:r>
          </a:p>
          <a:p>
            <a:pPr marL="0" indent="0" algn="just">
              <a:buNone/>
            </a:pPr>
            <a:r>
              <a:rPr lang="pl-PL" b="1" dirty="0">
                <a:solidFill>
                  <a:srgbClr val="00B050"/>
                </a:solidFill>
              </a:rPr>
              <a:t>W przypadku nauk przyrodniczych, technologii i inżynierii, niezbędna wiedza obejmuje główne zasady </a:t>
            </a:r>
            <a:r>
              <a:rPr lang="pl-PL" b="1" dirty="0">
                <a:solidFill>
                  <a:srgbClr val="002060"/>
                </a:solidFill>
              </a:rPr>
              <a:t>i prawa </a:t>
            </a:r>
            <a:r>
              <a:rPr lang="pl-PL" b="1" dirty="0">
                <a:solidFill>
                  <a:srgbClr val="00B050"/>
                </a:solidFill>
              </a:rPr>
              <a:t>rządzące światem przyrody, podstawowe pojęcia naukowe, teorie, zasady i metody, technologię oraz produkty i procesy technologiczne,  a także rozumienie wpływu nauki, technologii, inżynierii i ogólnie działalności człowieka na świat przyrody. Kompetencje te powinny umożliwiać lepsze rozumienie korzyści, ograniczeń i zagrożeń dla ogółu społeczeństwa wynikających z teorii i zastosowań naukowych oraz technologii (w odniesieniu do podejmowania decyzji, wartości, kwestii moralnych, kultury itp.).</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8</a:t>
            </a:fld>
            <a:endParaRPr lang="pl-PL" dirty="0"/>
          </a:p>
        </p:txBody>
      </p:sp>
      <p:sp>
        <p:nvSpPr>
          <p:cNvPr id="6" name="Tytuł 1"/>
          <p:cNvSpPr>
            <a:spLocks noGrp="1"/>
          </p:cNvSpPr>
          <p:nvPr>
            <p:ph type="title"/>
          </p:nvPr>
        </p:nvSpPr>
        <p:spPr>
          <a:xfrm>
            <a:off x="285850" y="156112"/>
            <a:ext cx="7200800" cy="933694"/>
          </a:xfrm>
        </p:spPr>
        <p:txBody>
          <a:bodyPr/>
          <a:lstStyle/>
          <a:p>
            <a:pPr algn="ctr"/>
            <a:r>
              <a:rPr lang="pl-PL" sz="2200" b="1" dirty="0">
                <a:solidFill>
                  <a:srgbClr val="7030A0"/>
                </a:solidFill>
              </a:rPr>
              <a:t>Kompetencje matematyczne </a:t>
            </a:r>
            <a:r>
              <a:rPr lang="pl-PL" sz="2200" b="1" dirty="0">
                <a:solidFill>
                  <a:srgbClr val="00B0F0"/>
                </a:solidFill>
              </a:rPr>
              <a:t>(A)</a:t>
            </a:r>
            <a:r>
              <a:rPr lang="pl-PL" sz="2200" b="1" dirty="0">
                <a:solidFill>
                  <a:srgbClr val="7030A0"/>
                </a:solidFill>
              </a:rPr>
              <a:t> oraz kompetencje w zakresie nauk przyrodniczych, technologii i inżynierii </a:t>
            </a:r>
            <a:r>
              <a:rPr lang="pl-PL" sz="2200" b="1" dirty="0">
                <a:solidFill>
                  <a:srgbClr val="00B0F0"/>
                </a:solidFill>
              </a:rPr>
              <a:t>(B)</a:t>
            </a:r>
            <a:r>
              <a:rPr lang="pl-PL" sz="2200" b="1" dirty="0">
                <a:solidFill>
                  <a:srgbClr val="7030A0"/>
                </a:solidFill>
              </a:rPr>
              <a:t> </a:t>
            </a:r>
          </a:p>
        </p:txBody>
      </p:sp>
    </p:spTree>
    <p:extLst>
      <p:ext uri="{BB962C8B-B14F-4D97-AF65-F5344CB8AC3E}">
        <p14:creationId xmlns:p14="http://schemas.microsoft.com/office/powerpoint/2010/main" val="27514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1281796"/>
            <a:ext cx="8424936" cy="5600240"/>
          </a:xfrm>
        </p:spPr>
        <p:txBody>
          <a:bodyPr/>
          <a:lstStyle/>
          <a:p>
            <a:pPr marL="0" indent="0">
              <a:buNone/>
            </a:pPr>
            <a:r>
              <a:rPr lang="pl-PL" b="1" dirty="0">
                <a:solidFill>
                  <a:srgbClr val="00B0F0"/>
                </a:solidFill>
              </a:rPr>
              <a:t>                                         </a:t>
            </a:r>
            <a:r>
              <a:rPr lang="pl-PL" sz="2800" b="1" dirty="0">
                <a:solidFill>
                  <a:srgbClr val="00B0F0"/>
                </a:solidFill>
              </a:rPr>
              <a:t>Umiejętności (B)</a:t>
            </a:r>
          </a:p>
          <a:p>
            <a:pPr marL="0" indent="0" algn="just">
              <a:buNone/>
            </a:pPr>
            <a:r>
              <a:rPr lang="pl-PL" sz="2300" b="1" dirty="0">
                <a:solidFill>
                  <a:srgbClr val="00B050"/>
                </a:solidFill>
              </a:rPr>
              <a:t>Umiejętności obejmują rozumienie nauki jako procesu badawczego prowadzonego za pomocą konkretnych metod, w tym obserwacji     i kontrolowanych eksperymentów, zdolność do wykorzystywania logicznego i racjonalnego myślenia do weryfikowania hipotez,          </a:t>
            </a:r>
            <a:r>
              <a:rPr lang="pl-PL" sz="2300" b="1" dirty="0">
                <a:solidFill>
                  <a:srgbClr val="C00000"/>
                </a:solidFill>
              </a:rPr>
              <a:t>a także gotowość do rezygnacji z własnych przekonań, jeżeli są one sprzeczne z nowymi odkryciami naukowymi</a:t>
            </a:r>
            <a:r>
              <a:rPr lang="pl-PL" sz="2300" b="1" dirty="0">
                <a:solidFill>
                  <a:srgbClr val="00B050"/>
                </a:solidFill>
              </a:rPr>
              <a:t>. Obejmuje to zdolność do wykorzystywania i posługiwania się narzędziami i urządzeniami technicznymi oraz danymi naukowymi do osiągnięcia celu, bądź podjęcia decyzji lub wyciągnięcia wniosku na podstawie dowodów. Niezbędna jest również zdolność do rozpoznania zasadniczych cech postępowania naukowego oraz zdolność przedstawiania wniosków   i sposobów rozumowania, które do tych wniosków doprowadziły.</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9</a:t>
            </a:fld>
            <a:endParaRPr lang="pl-PL" dirty="0"/>
          </a:p>
        </p:txBody>
      </p:sp>
      <p:sp>
        <p:nvSpPr>
          <p:cNvPr id="6" name="Tytuł 1"/>
          <p:cNvSpPr>
            <a:spLocks noGrp="1"/>
          </p:cNvSpPr>
          <p:nvPr>
            <p:ph type="title"/>
          </p:nvPr>
        </p:nvSpPr>
        <p:spPr>
          <a:xfrm>
            <a:off x="395536" y="0"/>
            <a:ext cx="7056784" cy="933694"/>
          </a:xfrm>
        </p:spPr>
        <p:txBody>
          <a:bodyPr/>
          <a:lstStyle/>
          <a:p>
            <a:pPr algn="ctr"/>
            <a:r>
              <a:rPr lang="pl-PL" b="1" dirty="0">
                <a:solidFill>
                  <a:srgbClr val="7030A0"/>
                </a:solidFill>
              </a:rPr>
              <a:t>Kompetencje matematyczne oraz kompetencje w zakresie nauk przyrodniczych, technologii i inżynierii </a:t>
            </a:r>
          </a:p>
        </p:txBody>
      </p:sp>
    </p:spTree>
    <p:extLst>
      <p:ext uri="{BB962C8B-B14F-4D97-AF65-F5344CB8AC3E}">
        <p14:creationId xmlns:p14="http://schemas.microsoft.com/office/powerpoint/2010/main" val="162168300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7284</TotalTime>
  <Words>1919</Words>
  <Application>Microsoft Office PowerPoint</Application>
  <PresentationFormat>Pokaz na ekranie (4:3)</PresentationFormat>
  <Paragraphs>223</Paragraphs>
  <Slides>32</Slides>
  <Notes>5</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32</vt:i4>
      </vt:variant>
    </vt:vector>
  </HeadingPairs>
  <TitlesOfParts>
    <vt:vector size="38" baseType="lpstr">
      <vt:lpstr>Arial</vt:lpstr>
      <vt:lpstr>ArialMT</vt:lpstr>
      <vt:lpstr>Calibri</vt:lpstr>
      <vt:lpstr>Constantia</vt:lpstr>
      <vt:lpstr>Motyw pakietu Office</vt:lpstr>
      <vt:lpstr>1_Motyw pakietu Office</vt:lpstr>
      <vt:lpstr>Konferencja Nauczanie doświadczalne Rola centrów nauki w edukacji pozaformalnej (Szczecin, 7 marca 2020 r.)   Kształcenie kompetencji kluczowych uczniów poprzez eksperymenty astronomiczne i fizyczne   Zdzisław Nowak  </vt:lpstr>
      <vt:lpstr>Program wystąpienia</vt:lpstr>
      <vt:lpstr>Cele do osiągnięcia</vt:lpstr>
      <vt:lpstr>Kompetencje kluczowe w zaleceniach Rady UE </vt:lpstr>
      <vt:lpstr>Kompetencje kluczowe w zaleceniach Rady UE </vt:lpstr>
      <vt:lpstr>Kompetencje kluczowe w zaleceniach Rady UE </vt:lpstr>
      <vt:lpstr>Kompetencje matematyczne (A) oraz kompetencje w zakresie nauk przyrodniczych, technologii i inżynierii (B) </vt:lpstr>
      <vt:lpstr>Kompetencje matematyczne (A) oraz kompetencje w zakresie nauk przyrodniczych, technologii i inżynierii (B) </vt:lpstr>
      <vt:lpstr>Kompetencje matematyczne oraz kompetencje w zakresie nauk przyrodniczych, technologii i inżynierii </vt:lpstr>
      <vt:lpstr>Kompetencje matematyczne oraz kompetencje w zakresie nauk przyrodniczych, technologii i inżynierii </vt:lpstr>
      <vt:lpstr>Nowa podstawa programowa w szkole podstawowej np. przyroda</vt:lpstr>
      <vt:lpstr>    Nowa podstawa programowa dla fizyki w szkole podstawowej</vt:lpstr>
      <vt:lpstr>    Nowa podstawa programowa dla fizyki  w szkole podstawowej cd.</vt:lpstr>
      <vt:lpstr>    Nowa podstawa programowa dla biologii                  w szkole podstawowej</vt:lpstr>
      <vt:lpstr>    Nowa podstawa programowa dla chemii  w szkole podstawowej </vt:lpstr>
      <vt:lpstr>Nowa podstawa programowa geografii  w szkole podstawowej</vt:lpstr>
      <vt:lpstr>Definicje myślenia </vt:lpstr>
      <vt:lpstr>Rodzaje myślenia</vt:lpstr>
      <vt:lpstr>Prezentacja programu PowerPoint</vt:lpstr>
      <vt:lpstr>Jakie formy samodzielnego myślenia możemy kształcić doświadczalnie? </vt:lpstr>
      <vt:lpstr>Obserwacje, doświadczenia i eksperymenty (przykłady )</vt:lpstr>
      <vt:lpstr>Skala twardości Mohsa </vt:lpstr>
      <vt:lpstr>Model ścięgien palca</vt:lpstr>
      <vt:lpstr>Termoskop Galileusza</vt:lpstr>
      <vt:lpstr>Budujemy lunetę Galileusza</vt:lpstr>
      <vt:lpstr>Ogniwo termoelektryczne. Zjawisko Seebecka. Efekt Peltiera</vt:lpstr>
      <vt:lpstr>Moduł Peltiera – ogrzewa i chłodzi</vt:lpstr>
      <vt:lpstr>Ogniwa Peltiera i zestawy z radiatorem</vt:lpstr>
      <vt:lpstr>Współczesna bania Herona</vt:lpstr>
      <vt:lpstr>ASTROMEDIA PL</vt:lpstr>
      <vt:lpstr>ASTROMEDIA PL</vt:lpstr>
      <vt:lpstr>Zapraszam do współpracy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Piotr Lachowicz</dc:creator>
  <cp:lastModifiedBy>Grzegorz Sadłowski</cp:lastModifiedBy>
  <cp:revision>358</cp:revision>
  <dcterms:created xsi:type="dcterms:W3CDTF">2013-04-05T08:46:17Z</dcterms:created>
  <dcterms:modified xsi:type="dcterms:W3CDTF">2020-04-16T11:34:41Z</dcterms:modified>
</cp:coreProperties>
</file>