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9"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6858000" type="screen4x3"/>
  <p:notesSz cx="7559675" cy="106918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latin typeface="Arial"/>
            </a:endParaRPr>
          </a:p>
        </p:txBody>
      </p:sp>
      <p:sp>
        <p:nvSpPr>
          <p:cNvPr id="2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pl-PL" sz="3200" b="0" strike="noStrike" spc="-1">
              <a:latin typeface="Arial"/>
            </a:endParaRPr>
          </a:p>
        </p:txBody>
      </p:sp>
      <p:sp>
        <p:nvSpPr>
          <p:cNvPr id="2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latin typeface="Arial"/>
            </a:endParaRPr>
          </a:p>
        </p:txBody>
      </p:sp>
      <p:sp>
        <p:nvSpPr>
          <p:cNvPr id="3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pl-PL" sz="3200" b="0" strike="noStrike" spc="-1">
              <a:latin typeface="Arial"/>
            </a:endParaRPr>
          </a:p>
        </p:txBody>
      </p:sp>
      <p:sp>
        <p:nvSpPr>
          <p:cNvPr id="3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pl-PL" sz="3200" b="0" strike="noStrike" spc="-1">
              <a:latin typeface="Arial"/>
            </a:endParaRPr>
          </a:p>
        </p:txBody>
      </p:sp>
      <p:sp>
        <p:nvSpPr>
          <p:cNvPr id="3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pl-PL" sz="3200" b="0" strike="noStrike" spc="-1">
              <a:latin typeface="Arial"/>
            </a:endParaRPr>
          </a:p>
        </p:txBody>
      </p:sp>
      <p:sp>
        <p:nvSpPr>
          <p:cNvPr id="3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latin typeface="Arial"/>
            </a:endParaRPr>
          </a:p>
        </p:txBody>
      </p:sp>
      <p:sp>
        <p:nvSpPr>
          <p:cNvPr id="36"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pl-PL" sz="3200" b="0" strike="noStrike" spc="-1">
              <a:latin typeface="Arial"/>
            </a:endParaRPr>
          </a:p>
        </p:txBody>
      </p:sp>
      <p:sp>
        <p:nvSpPr>
          <p:cNvPr id="37"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pl-PL" sz="3200" b="0" strike="noStrike" spc="-1">
              <a:latin typeface="Arial"/>
            </a:endParaRPr>
          </a:p>
        </p:txBody>
      </p:sp>
      <p:sp>
        <p:nvSpPr>
          <p:cNvPr id="38"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pl-PL" sz="3200" b="0" strike="noStrike" spc="-1">
              <a:latin typeface="Arial"/>
            </a:endParaRPr>
          </a:p>
        </p:txBody>
      </p:sp>
      <p:sp>
        <p:nvSpPr>
          <p:cNvPr id="39"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pl-PL" sz="3200" b="0" strike="noStrike" spc="-1">
              <a:latin typeface="Arial"/>
            </a:endParaRPr>
          </a:p>
        </p:txBody>
      </p:sp>
      <p:sp>
        <p:nvSpPr>
          <p:cNvPr id="40"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pl-PL" sz="3200" b="0" strike="noStrike" spc="-1">
              <a:latin typeface="Arial"/>
            </a:endParaRPr>
          </a:p>
        </p:txBody>
      </p:sp>
      <p:sp>
        <p:nvSpPr>
          <p:cNvPr id="41"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9"/>
            <a:ext cx="7973977" cy="1470025"/>
          </a:xfrm>
          <a:prstGeom prst="rect">
            <a:avLst/>
          </a:prstGeom>
        </p:spPr>
        <p:txBody>
          <a:bodyPr/>
          <a:lstStyle>
            <a:lvl1pPr algn="ctr">
              <a:defRPr sz="3000">
                <a:solidFill>
                  <a:srgbClr val="C00000"/>
                </a:solidFill>
              </a:defRPr>
            </a:lvl1pPr>
          </a:lstStyle>
          <a:p>
            <a:r>
              <a:rPr lang="pl-PL" dirty="0"/>
              <a:t>Kliknij, aby edytować styl</a:t>
            </a:r>
          </a:p>
        </p:txBody>
      </p:sp>
      <p:sp>
        <p:nvSpPr>
          <p:cNvPr id="3" name="Podtytuł 2"/>
          <p:cNvSpPr>
            <a:spLocks noGrp="1"/>
          </p:cNvSpPr>
          <p:nvPr>
            <p:ph type="subTitle" idx="1"/>
          </p:nvPr>
        </p:nvSpPr>
        <p:spPr>
          <a:xfrm>
            <a:off x="683569" y="3886200"/>
            <a:ext cx="7976209" cy="1752600"/>
          </a:xfrm>
          <a:prstGeom prst="rect">
            <a:avLst/>
          </a:prstGeom>
        </p:spPr>
        <p:txBody>
          <a:bodyPr/>
          <a:lstStyle>
            <a:lvl1pPr marL="0" indent="0" algn="ctr">
              <a:buNone/>
              <a:defRPr>
                <a:solidFill>
                  <a:srgbClr val="00447A"/>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pl-PL" dirty="0"/>
              <a:t>Kliknij, aby edytować styl wzorca podtytułu</a:t>
            </a:r>
          </a:p>
        </p:txBody>
      </p:sp>
      <p:sp>
        <p:nvSpPr>
          <p:cNvPr id="7" name="Prostokąt 6"/>
          <p:cNvSpPr/>
          <p:nvPr userDrawn="1"/>
        </p:nvSpPr>
        <p:spPr>
          <a:xfrm>
            <a:off x="683570" y="6294442"/>
            <a:ext cx="5760095"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a:p>
        </p:txBody>
      </p:sp>
      <p:sp>
        <p:nvSpPr>
          <p:cNvPr id="8" name="Prostokąt 7"/>
          <p:cNvSpPr/>
          <p:nvPr userDrawn="1"/>
        </p:nvSpPr>
        <p:spPr>
          <a:xfrm>
            <a:off x="6659563" y="6294442"/>
            <a:ext cx="2000214" cy="73025"/>
          </a:xfrm>
          <a:prstGeom prst="rect">
            <a:avLst/>
          </a:prstGeom>
          <a:solidFill>
            <a:srgbClr val="004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a:p>
        </p:txBody>
      </p:sp>
      <p:pic>
        <p:nvPicPr>
          <p:cNvPr id="4" name="Obraz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5521" y="300838"/>
            <a:ext cx="2304256" cy="794797"/>
          </a:xfrm>
          <a:prstGeom prst="rect">
            <a:avLst/>
          </a:prstGeom>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569" y="428237"/>
            <a:ext cx="1334594" cy="540000"/>
          </a:xfrm>
          <a:prstGeom prst="rect">
            <a:avLst/>
          </a:prstGeom>
        </p:spPr>
      </p:pic>
    </p:spTree>
    <p:extLst>
      <p:ext uri="{BB962C8B-B14F-4D97-AF65-F5344CB8AC3E}">
        <p14:creationId xmlns:p14="http://schemas.microsoft.com/office/powerpoint/2010/main" val="18290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latin typeface="Arial"/>
            </a:endParaRPr>
          </a:p>
        </p:txBody>
      </p:sp>
      <p:sp>
        <p:nvSpPr>
          <p:cNvPr id="7"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latin typeface="Arial"/>
            </a:endParaRPr>
          </a:p>
        </p:txBody>
      </p:sp>
      <p:sp>
        <p:nvSpPr>
          <p:cNvPr id="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latin typeface="Arial"/>
            </a:endParaRPr>
          </a:p>
        </p:txBody>
      </p:sp>
      <p:sp>
        <p:nvSpPr>
          <p:cNvPr id="1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pl-PL" sz="3200" b="0" strike="noStrike" spc="-1">
              <a:latin typeface="Arial"/>
            </a:endParaRPr>
          </a:p>
        </p:txBody>
      </p:sp>
      <p:sp>
        <p:nvSpPr>
          <p:cNvPr id="1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latin typeface="Arial"/>
            </a:endParaRPr>
          </a:p>
        </p:txBody>
      </p:sp>
      <p:sp>
        <p:nvSpPr>
          <p:cNvPr id="1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pl-PL" sz="3200" b="0" strike="noStrike" spc="-1">
              <a:latin typeface="Arial"/>
            </a:endParaRPr>
          </a:p>
        </p:txBody>
      </p:sp>
      <p:sp>
        <p:nvSpPr>
          <p:cNvPr id="1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pl-PL" sz="3200" b="0" strike="noStrike" spc="-1">
              <a:latin typeface="Arial"/>
            </a:endParaRPr>
          </a:p>
        </p:txBody>
      </p:sp>
      <p:sp>
        <p:nvSpPr>
          <p:cNvPr id="1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latin typeface="Arial"/>
            </a:endParaRPr>
          </a:p>
        </p:txBody>
      </p:sp>
      <p:sp>
        <p:nvSpPr>
          <p:cNvPr id="2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pl-PL"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pl-PL" sz="3200" b="0" strike="noStrike" spc="-1">
              <a:latin typeface="Arial"/>
            </a:endParaRPr>
          </a:p>
        </p:txBody>
      </p:sp>
      <p:sp>
        <p:nvSpPr>
          <p:cNvPr id="2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latin typeface="Arial"/>
            </a:endParaRPr>
          </a:p>
        </p:txBody>
      </p:sp>
      <p:sp>
        <p:nvSpPr>
          <p:cNvPr id="2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pl-PL" sz="3200" b="0" strike="noStrike" spc="-1">
              <a:latin typeface="Arial"/>
            </a:endParaRPr>
          </a:p>
        </p:txBody>
      </p:sp>
      <p:sp>
        <p:nvSpPr>
          <p:cNvPr id="2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pl-PL" sz="3200" b="0" strike="noStrike" spc="-1">
              <a:latin typeface="Arial"/>
            </a:endParaRPr>
          </a:p>
        </p:txBody>
      </p:sp>
      <p:sp>
        <p:nvSpPr>
          <p:cNvPr id="2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Obraz 3"/>
          <p:cNvPicPr/>
          <p:nvPr/>
        </p:nvPicPr>
        <p:blipFill>
          <a:blip r:embed="rId15" cstate="print"/>
          <a:stretch/>
        </p:blipFill>
        <p:spPr>
          <a:xfrm>
            <a:off x="0" y="0"/>
            <a:ext cx="580320" cy="6857280"/>
          </a:xfrm>
          <a:prstGeom prst="rect">
            <a:avLst/>
          </a:prstGeom>
          <a:ln>
            <a:noFill/>
          </a:ln>
        </p:spPr>
      </p:pic>
      <p:sp>
        <p:nvSpPr>
          <p:cNvPr id="7" name="CustomShape 1"/>
          <p:cNvSpPr/>
          <p:nvPr/>
        </p:nvSpPr>
        <p:spPr>
          <a:xfrm>
            <a:off x="899640" y="1043640"/>
            <a:ext cx="5688000" cy="45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pic>
        <p:nvPicPr>
          <p:cNvPr id="2" name="Obraz 10"/>
          <p:cNvPicPr/>
          <p:nvPr/>
        </p:nvPicPr>
        <p:blipFill>
          <a:blip r:embed="rId16" cstate="print"/>
          <a:stretch/>
        </p:blipFill>
        <p:spPr>
          <a:xfrm>
            <a:off x="7280280" y="368640"/>
            <a:ext cx="1333800" cy="539280"/>
          </a:xfrm>
          <a:prstGeom prst="rect">
            <a:avLst/>
          </a:prstGeom>
          <a:ln>
            <a:noFill/>
          </a:ln>
        </p:spPr>
      </p:pic>
      <p:pic>
        <p:nvPicPr>
          <p:cNvPr id="3" name="Obraz 12"/>
          <p:cNvPicPr/>
          <p:nvPr/>
        </p:nvPicPr>
        <p:blipFill>
          <a:blip r:embed="rId17" cstate="print"/>
          <a:stretch/>
        </p:blipFill>
        <p:spPr>
          <a:xfrm>
            <a:off x="827640" y="6264000"/>
            <a:ext cx="1564920" cy="539280"/>
          </a:xfrm>
          <a:prstGeom prst="rect">
            <a:avLst/>
          </a:prstGeom>
          <a:ln>
            <a:noFill/>
          </a:ln>
        </p:spPr>
      </p:pic>
      <p:sp>
        <p:nvSpPr>
          <p:cNvPr id="4" name="PlaceHolder 2"/>
          <p:cNvSpPr>
            <a:spLocks noGrp="1"/>
          </p:cNvSpPr>
          <p:nvPr>
            <p:ph type="title"/>
          </p:nvPr>
        </p:nvSpPr>
        <p:spPr>
          <a:xfrm>
            <a:off x="457200" y="273600"/>
            <a:ext cx="8229240" cy="1144800"/>
          </a:xfrm>
          <a:prstGeom prst="rect">
            <a:avLst/>
          </a:prstGeom>
        </p:spPr>
        <p:txBody>
          <a:bodyPr lIns="0" tIns="0" rIns="0" bIns="0" anchor="ctr"/>
          <a:lstStyle/>
          <a:p>
            <a:pPr algn="ctr"/>
            <a:r>
              <a:rPr lang="pl-PL" sz="4400" b="0" strike="noStrike" spc="-1">
                <a:latin typeface="Arial"/>
              </a:rPr>
              <a:t>Kliknij, aby edytować format tekstu tytułu</a:t>
            </a:r>
          </a:p>
        </p:txBody>
      </p:sp>
      <p:sp>
        <p:nvSpPr>
          <p:cNvPr id="5" name="PlaceHolder 3"/>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jim.org/polskananiebiesko/"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UHKKXG0ivRE" TargetMode="External"/><Relationship Id="rId2" Type="http://schemas.openxmlformats.org/officeDocument/2006/relationships/hyperlink" Target="https://www.youtube.com/watch?v=vBxGaAj9ke4" TargetMode="Externa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hyperlink" Target="https://www.youtube.com/watch?v=7y7v_ePzMcE" TargetMode="External"/><Relationship Id="rId4" Type="http://schemas.openxmlformats.org/officeDocument/2006/relationships/hyperlink" Target="https://www.youtube.com/watch?v=QLv-dvLCgA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714348" y="1214422"/>
            <a:ext cx="7973977" cy="1470025"/>
          </a:xfrm>
        </p:spPr>
        <p:txBody>
          <a:bodyPr/>
          <a:lstStyle/>
          <a:p>
            <a:r>
              <a:rPr lang="pl-PL" sz="3200" b="1" spc="-1" dirty="0" smtClean="0">
                <a:solidFill>
                  <a:srgbClr val="CE181E"/>
                </a:solidFill>
                <a:latin typeface="Calibri"/>
              </a:rPr>
              <a:t>Na niebiesko dla autyzmu!</a:t>
            </a:r>
            <a:br>
              <a:rPr lang="pl-PL" sz="3200" b="1" spc="-1" dirty="0" smtClean="0">
                <a:solidFill>
                  <a:srgbClr val="CE181E"/>
                </a:solidFill>
                <a:latin typeface="Calibri"/>
              </a:rPr>
            </a:br>
            <a:r>
              <a:rPr lang="pl-PL" sz="3200" b="1" spc="-1" dirty="0" smtClean="0">
                <a:solidFill>
                  <a:srgbClr val="CE181E"/>
                </a:solidFill>
                <a:latin typeface="Calibri"/>
              </a:rPr>
              <a:t>Kwiecień miesiącem wiedzy na temat autyzmu</a:t>
            </a:r>
            <a:endParaRPr lang="pl-PL" dirty="0"/>
          </a:p>
        </p:txBody>
      </p:sp>
      <p:sp>
        <p:nvSpPr>
          <p:cNvPr id="5" name="Prostokąt 4"/>
          <p:cNvSpPr/>
          <p:nvPr/>
        </p:nvSpPr>
        <p:spPr>
          <a:xfrm>
            <a:off x="4143372" y="3286124"/>
            <a:ext cx="4572000" cy="2467342"/>
          </a:xfrm>
          <a:prstGeom prst="rect">
            <a:avLst/>
          </a:prstGeom>
        </p:spPr>
        <p:txBody>
          <a:bodyPr>
            <a:spAutoFit/>
          </a:bodyPr>
          <a:lstStyle/>
          <a:p>
            <a:pPr algn="r">
              <a:lnSpc>
                <a:spcPct val="100000"/>
              </a:lnSpc>
              <a:spcBef>
                <a:spcPts val="479"/>
              </a:spcBef>
            </a:pPr>
            <a:r>
              <a:rPr lang="pl-PL" b="1" strike="noStrike" spc="-1" dirty="0" smtClean="0">
                <a:solidFill>
                  <a:srgbClr val="355269"/>
                </a:solidFill>
                <a:latin typeface="Calibri"/>
                <a:ea typeface="Microsoft YaHei"/>
              </a:rPr>
              <a:t>Weronika </a:t>
            </a:r>
            <a:r>
              <a:rPr lang="pl-PL" b="1" strike="noStrike" spc="-1" dirty="0" err="1" smtClean="0">
                <a:solidFill>
                  <a:srgbClr val="355269"/>
                </a:solidFill>
                <a:latin typeface="Calibri"/>
                <a:ea typeface="Microsoft YaHei"/>
              </a:rPr>
              <a:t>Dwojakowska</a:t>
            </a:r>
            <a:r>
              <a:rPr lang="pl-PL" b="1" strike="noStrike" spc="-1" dirty="0" smtClean="0">
                <a:solidFill>
                  <a:srgbClr val="355269"/>
                </a:solidFill>
                <a:latin typeface="Calibri"/>
                <a:ea typeface="Microsoft YaHei"/>
              </a:rPr>
              <a:t> </a:t>
            </a:r>
            <a:r>
              <a:rPr lang="pl-PL" b="0" strike="noStrike" spc="-1" dirty="0" smtClean="0">
                <a:solidFill>
                  <a:srgbClr val="355269"/>
                </a:solidFill>
                <a:latin typeface="Calibri"/>
                <a:ea typeface="Microsoft YaHei"/>
              </a:rPr>
              <a:t>– </a:t>
            </a:r>
            <a:r>
              <a:rPr lang="pl-PL" b="0" strike="noStrike" spc="-1" dirty="0" smtClean="0">
                <a:solidFill>
                  <a:srgbClr val="355269"/>
                </a:solidFill>
                <a:latin typeface="Calibri"/>
              </a:rPr>
              <a:t>nauczycielka konsultantka  ds. kształcenia specjalnego, terapeutka w Specjalnym Ośrodku </a:t>
            </a:r>
            <a:r>
              <a:rPr lang="pl-PL" b="0" strike="noStrike" spc="-1" dirty="0" smtClean="0">
                <a:solidFill>
                  <a:srgbClr val="355269"/>
                </a:solidFill>
                <a:latin typeface="Calibri"/>
              </a:rPr>
              <a:t/>
            </a:r>
            <a:br>
              <a:rPr lang="pl-PL" b="0" strike="noStrike" spc="-1" dirty="0" smtClean="0">
                <a:solidFill>
                  <a:srgbClr val="355269"/>
                </a:solidFill>
                <a:latin typeface="Calibri"/>
              </a:rPr>
            </a:br>
            <a:r>
              <a:rPr lang="pl-PL" b="0" strike="noStrike" spc="-1" dirty="0" smtClean="0">
                <a:solidFill>
                  <a:srgbClr val="355269"/>
                </a:solidFill>
                <a:latin typeface="Calibri"/>
              </a:rPr>
              <a:t>Szkolno-Wychowawczym </a:t>
            </a:r>
            <a:r>
              <a:rPr lang="pl-PL" b="0" strike="noStrike" spc="-1" dirty="0" smtClean="0">
                <a:solidFill>
                  <a:srgbClr val="355269"/>
                </a:solidFill>
                <a:latin typeface="Calibri"/>
              </a:rPr>
              <a:t>w Tanowie  </a:t>
            </a:r>
            <a:endParaRPr lang="pl-PL" spc="-1" dirty="0"/>
          </a:p>
          <a:p>
            <a:pPr algn="r">
              <a:lnSpc>
                <a:spcPct val="100000"/>
              </a:lnSpc>
              <a:spcBef>
                <a:spcPts val="479"/>
              </a:spcBef>
            </a:pPr>
            <a:endParaRPr lang="pl-PL" b="1" strike="noStrike" spc="-1" dirty="0" smtClean="0">
              <a:solidFill>
                <a:srgbClr val="355269"/>
              </a:solidFill>
              <a:latin typeface="Calibri"/>
              <a:ea typeface="Microsoft YaHei"/>
            </a:endParaRPr>
          </a:p>
          <a:p>
            <a:pPr algn="r">
              <a:lnSpc>
                <a:spcPct val="100000"/>
              </a:lnSpc>
              <a:spcBef>
                <a:spcPts val="479"/>
              </a:spcBef>
            </a:pPr>
            <a:r>
              <a:rPr lang="pl-PL" b="1" strike="noStrike" spc="-1" dirty="0" smtClean="0">
                <a:solidFill>
                  <a:srgbClr val="355269"/>
                </a:solidFill>
                <a:latin typeface="Calibri"/>
                <a:ea typeface="Microsoft YaHei"/>
              </a:rPr>
              <a:t>Agnieszka Stelmaszyk </a:t>
            </a:r>
            <a:r>
              <a:rPr lang="pl-PL" b="0" strike="noStrike" spc="-1" dirty="0" smtClean="0">
                <a:solidFill>
                  <a:srgbClr val="355269"/>
                </a:solidFill>
                <a:latin typeface="Calibri"/>
                <a:ea typeface="Microsoft YaHei"/>
              </a:rPr>
              <a:t>– nauczycielka </a:t>
            </a:r>
            <a:r>
              <a:rPr lang="pl-PL" b="0" strike="noStrike" spc="-1" dirty="0" smtClean="0">
                <a:solidFill>
                  <a:srgbClr val="355269"/>
                </a:solidFill>
                <a:latin typeface="Calibri"/>
                <a:ea typeface="Microsoft YaHei"/>
              </a:rPr>
              <a:t/>
            </a:r>
            <a:br>
              <a:rPr lang="pl-PL" b="0" strike="noStrike" spc="-1" dirty="0" smtClean="0">
                <a:solidFill>
                  <a:srgbClr val="355269"/>
                </a:solidFill>
                <a:latin typeface="Calibri"/>
                <a:ea typeface="Microsoft YaHei"/>
              </a:rPr>
            </a:br>
            <a:r>
              <a:rPr lang="pl-PL" b="0" strike="noStrike" spc="-1" dirty="0" smtClean="0">
                <a:solidFill>
                  <a:srgbClr val="355269"/>
                </a:solidFill>
                <a:latin typeface="Calibri"/>
              </a:rPr>
              <a:t>w </a:t>
            </a:r>
            <a:r>
              <a:rPr lang="pl-PL" b="0" strike="noStrike" spc="-1" dirty="0" smtClean="0">
                <a:solidFill>
                  <a:srgbClr val="355269"/>
                </a:solidFill>
                <a:latin typeface="Calibri"/>
              </a:rPr>
              <a:t>Specjalnym Ośrodku </a:t>
            </a:r>
            <a:r>
              <a:rPr lang="pl-PL" b="0" strike="noStrike" spc="-1" dirty="0" smtClean="0">
                <a:solidFill>
                  <a:srgbClr val="355269"/>
                </a:solidFill>
                <a:latin typeface="Calibri"/>
              </a:rPr>
              <a:t/>
            </a:r>
            <a:br>
              <a:rPr lang="pl-PL" b="0" strike="noStrike" spc="-1" dirty="0" smtClean="0">
                <a:solidFill>
                  <a:srgbClr val="355269"/>
                </a:solidFill>
                <a:latin typeface="Calibri"/>
              </a:rPr>
            </a:br>
            <a:r>
              <a:rPr lang="pl-PL" b="0" strike="noStrike" spc="-1" dirty="0" smtClean="0">
                <a:solidFill>
                  <a:srgbClr val="355269"/>
                </a:solidFill>
                <a:latin typeface="Calibri"/>
              </a:rPr>
              <a:t>Szkolno-Wychowawczym </a:t>
            </a:r>
            <a:r>
              <a:rPr lang="pl-PL" b="0" strike="noStrike" spc="-1" dirty="0" smtClean="0">
                <a:solidFill>
                  <a:srgbClr val="355269"/>
                </a:solidFill>
                <a:latin typeface="Calibri"/>
              </a:rPr>
              <a:t>w Tanowie</a:t>
            </a:r>
            <a:r>
              <a:rPr lang="pl-PL" sz="2000" b="1" strike="noStrike" spc="-1" dirty="0" smtClean="0">
                <a:solidFill>
                  <a:srgbClr val="CE181E"/>
                </a:solidFill>
                <a:latin typeface="Calibri"/>
              </a:rPr>
              <a:t>  </a:t>
            </a:r>
            <a:endParaRPr lang="pl-PL" sz="2000" spc="-1" dirty="0"/>
          </a:p>
        </p:txBody>
      </p:sp>
      <p:pic>
        <p:nvPicPr>
          <p:cNvPr id="6" name="Obraz 7"/>
          <p:cNvPicPr/>
          <p:nvPr/>
        </p:nvPicPr>
        <p:blipFill>
          <a:blip r:embed="rId2" cstate="print"/>
          <a:stretch/>
        </p:blipFill>
        <p:spPr>
          <a:xfrm>
            <a:off x="1357290" y="3071810"/>
            <a:ext cx="2214578" cy="3019216"/>
          </a:xfrm>
          <a:prstGeom prst="rect">
            <a:avLst/>
          </a:prstGeom>
          <a:ln>
            <a:noFill/>
          </a:ln>
        </p:spPr>
      </p:pic>
    </p:spTree>
    <p:extLst>
      <p:ext uri="{BB962C8B-B14F-4D97-AF65-F5344CB8AC3E}">
        <p14:creationId xmlns:p14="http://schemas.microsoft.com/office/powerpoint/2010/main" val="113282906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899640" y="274680"/>
            <a:ext cx="5688000" cy="633240"/>
          </a:xfrm>
          <a:prstGeom prst="rect">
            <a:avLst/>
          </a:prstGeom>
          <a:noFill/>
          <a:ln>
            <a:noFill/>
          </a:ln>
        </p:spPr>
        <p:style>
          <a:lnRef idx="0">
            <a:scrgbClr r="0" g="0" b="0"/>
          </a:lnRef>
          <a:fillRef idx="0">
            <a:scrgbClr r="0" g="0" b="0"/>
          </a:fillRef>
          <a:effectRef idx="0">
            <a:scrgbClr r="0" g="0" b="0"/>
          </a:effectRef>
          <a:fontRef idx="minor"/>
        </p:style>
      </p:sp>
      <p:sp>
        <p:nvSpPr>
          <p:cNvPr id="89" name="CustomShape 2"/>
          <p:cNvSpPr/>
          <p:nvPr/>
        </p:nvSpPr>
        <p:spPr>
          <a:xfrm>
            <a:off x="899640" y="1423440"/>
            <a:ext cx="771444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32000" indent="-323640">
              <a:lnSpc>
                <a:spcPct val="100000"/>
              </a:lnSpc>
              <a:spcBef>
                <a:spcPts val="1417"/>
              </a:spcBef>
              <a:buClr>
                <a:srgbClr val="000000"/>
              </a:buClr>
              <a:buSzPct val="45000"/>
            </a:pPr>
            <a:r>
              <a:rPr lang="pl-PL" sz="2400" b="0" strike="noStrike" spc="-1" dirty="0" smtClean="0">
                <a:solidFill>
                  <a:srgbClr val="00447A"/>
                </a:solidFill>
                <a:latin typeface="Calibri"/>
              </a:rPr>
              <a:t>	Na </a:t>
            </a:r>
            <a:r>
              <a:rPr lang="pl-PL" sz="2400" b="0" strike="noStrike" spc="-1" dirty="0">
                <a:solidFill>
                  <a:srgbClr val="00447A"/>
                </a:solidFill>
                <a:latin typeface="Calibri"/>
              </a:rPr>
              <a:t>pierwszy rzut oka dzieci z autyzmem wyglądają tak, </a:t>
            </a:r>
            <a:r>
              <a:rPr lang="pl-PL" sz="2400" b="0" strike="noStrike" spc="-1" dirty="0" smtClean="0">
                <a:solidFill>
                  <a:srgbClr val="00447A"/>
                </a:solidFill>
                <a:latin typeface="Calibri"/>
              </a:rPr>
              <a:t>jak ich </a:t>
            </a:r>
            <a:r>
              <a:rPr lang="pl-PL" sz="2400" b="0" strike="noStrike" spc="-1" dirty="0">
                <a:solidFill>
                  <a:srgbClr val="00447A"/>
                </a:solidFill>
                <a:latin typeface="Calibri"/>
              </a:rPr>
              <a:t>zdrowi koledzy. Dlatego często ich nietypowe zachowania odbierane są jako niegrzeczność. </a:t>
            </a:r>
            <a:endParaRPr lang="pl-PL" sz="2400" b="0" strike="noStrike" spc="-1" dirty="0">
              <a:latin typeface="Arial"/>
            </a:endParaRPr>
          </a:p>
          <a:p>
            <a:pPr marL="432000" indent="-323640">
              <a:lnSpc>
                <a:spcPct val="100000"/>
              </a:lnSpc>
              <a:spcBef>
                <a:spcPts val="1417"/>
              </a:spcBef>
              <a:buClr>
                <a:srgbClr val="000000"/>
              </a:buClr>
              <a:buSzPct val="45000"/>
            </a:pPr>
            <a:r>
              <a:rPr lang="pl-PL" sz="2400" b="0" strike="noStrike" spc="-1" dirty="0">
                <a:solidFill>
                  <a:srgbClr val="00447A"/>
                </a:solidFill>
                <a:latin typeface="Calibri"/>
              </a:rPr>
              <a:t> </a:t>
            </a:r>
            <a:endParaRPr lang="pl-PL" sz="2400" b="0" strike="noStrike" spc="-1" dirty="0">
              <a:latin typeface="Arial"/>
            </a:endParaRPr>
          </a:p>
        </p:txBody>
      </p:sp>
      <p:sp>
        <p:nvSpPr>
          <p:cNvPr id="90" name="CustomShape 3"/>
          <p:cNvSpPr/>
          <p:nvPr/>
        </p:nvSpPr>
        <p:spPr>
          <a:xfrm>
            <a:off x="6458040" y="635652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AAFAA467-364F-4779-9608-50DDC1F3B710}" type="slidenum">
              <a:rPr lang="pl-PL" sz="900" b="0" strike="noStrike" spc="-1">
                <a:solidFill>
                  <a:srgbClr val="8B8B8B"/>
                </a:solidFill>
                <a:latin typeface="Calibri"/>
              </a:rPr>
              <a:pPr algn="r">
                <a:lnSpc>
                  <a:spcPct val="100000"/>
                </a:lnSpc>
              </a:pPr>
              <a:t>10</a:t>
            </a:fld>
            <a:endParaRPr lang="pl-PL" sz="900" b="0" strike="noStrike" spc="-1">
              <a:latin typeface="Arial"/>
            </a:endParaRPr>
          </a:p>
        </p:txBody>
      </p:sp>
      <p:sp>
        <p:nvSpPr>
          <p:cNvPr id="91" name="CustomShape 4"/>
          <p:cNvSpPr/>
          <p:nvPr/>
        </p:nvSpPr>
        <p:spPr>
          <a:xfrm>
            <a:off x="3243960" y="635148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E90CB5D1-CEB1-4FF3-AF88-F885ED59D83D}" type="datetime">
              <a:rPr lang="pl-PL" sz="900" b="0" strike="noStrike" spc="-1">
                <a:solidFill>
                  <a:srgbClr val="8B8B8B"/>
                </a:solidFill>
                <a:latin typeface="Calibri"/>
              </a:rPr>
              <a:pPr algn="ctr">
                <a:lnSpc>
                  <a:spcPct val="100000"/>
                </a:lnSpc>
              </a:pPr>
              <a:t>17.04.2020</a:t>
            </a:fld>
            <a:endParaRPr lang="pl-PL" sz="900" b="0" strike="noStrike" spc="-1">
              <a:latin typeface="Arial"/>
            </a:endParaRPr>
          </a:p>
        </p:txBody>
      </p:sp>
      <p:pic>
        <p:nvPicPr>
          <p:cNvPr id="92" name="Obraz 5"/>
          <p:cNvPicPr/>
          <p:nvPr/>
        </p:nvPicPr>
        <p:blipFill>
          <a:blip r:embed="rId2" cstate="print"/>
          <a:stretch/>
        </p:blipFill>
        <p:spPr>
          <a:xfrm>
            <a:off x="2952000" y="2664000"/>
            <a:ext cx="2797560" cy="37303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stomShape 1"/>
          <p:cNvSpPr/>
          <p:nvPr/>
        </p:nvSpPr>
        <p:spPr>
          <a:xfrm>
            <a:off x="899640" y="274680"/>
            <a:ext cx="568800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l-PL" sz="2400" b="1" strike="noStrike" spc="-1" dirty="0">
                <a:solidFill>
                  <a:srgbClr val="FF0000"/>
                </a:solidFill>
                <a:latin typeface="Calibri"/>
              </a:rPr>
              <a:t>Jakie zachowania mogą cię niepokoić </a:t>
            </a:r>
            <a:r>
              <a:rPr lang="pl-PL" sz="2400" b="1" strike="noStrike" spc="-1" dirty="0" smtClean="0">
                <a:solidFill>
                  <a:srgbClr val="FF0000"/>
                </a:solidFill>
                <a:latin typeface="Calibri"/>
              </a:rPr>
              <a:t/>
            </a:r>
            <a:br>
              <a:rPr lang="pl-PL" sz="2400" b="1" strike="noStrike" spc="-1" dirty="0" smtClean="0">
                <a:solidFill>
                  <a:srgbClr val="FF0000"/>
                </a:solidFill>
                <a:latin typeface="Calibri"/>
              </a:rPr>
            </a:br>
            <a:r>
              <a:rPr lang="pl-PL" sz="2400" b="1" strike="noStrike" spc="-1" dirty="0" smtClean="0">
                <a:solidFill>
                  <a:srgbClr val="FF0000"/>
                </a:solidFill>
                <a:latin typeface="Calibri"/>
              </a:rPr>
              <a:t>u </a:t>
            </a:r>
            <a:r>
              <a:rPr lang="pl-PL" sz="2400" b="1" strike="noStrike" spc="-1" dirty="0">
                <a:solidFill>
                  <a:srgbClr val="FF0000"/>
                </a:solidFill>
                <a:latin typeface="Calibri"/>
              </a:rPr>
              <a:t>młodszego dziecka?</a:t>
            </a:r>
            <a:endParaRPr lang="pl-PL" sz="2400" b="0" strike="noStrike" spc="-1" dirty="0">
              <a:latin typeface="Arial"/>
            </a:endParaRPr>
          </a:p>
        </p:txBody>
      </p:sp>
      <p:sp>
        <p:nvSpPr>
          <p:cNvPr id="94" name="CustomShape 2"/>
          <p:cNvSpPr/>
          <p:nvPr/>
        </p:nvSpPr>
        <p:spPr>
          <a:xfrm>
            <a:off x="899640" y="1423440"/>
            <a:ext cx="771444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57040" indent="-256320">
              <a:lnSpc>
                <a:spcPct val="100000"/>
              </a:lnSpc>
              <a:spcBef>
                <a:spcPts val="400"/>
              </a:spcBef>
              <a:buClr>
                <a:srgbClr val="00447A"/>
              </a:buClr>
              <a:buFont typeface="Arial"/>
              <a:buChar char="•"/>
            </a:pPr>
            <a:r>
              <a:rPr lang="pl-PL" sz="2000" b="0" strike="noStrike" spc="-1" dirty="0">
                <a:solidFill>
                  <a:srgbClr val="00447A"/>
                </a:solidFill>
                <a:latin typeface="Calibri"/>
              </a:rPr>
              <a:t>Brak reakcji na imię lub komunikat</a:t>
            </a:r>
            <a:endParaRPr lang="pl-PL" sz="2000" b="0" strike="noStrike" spc="-1" dirty="0">
              <a:latin typeface="Arial"/>
            </a:endParaRPr>
          </a:p>
          <a:p>
            <a:pPr marL="257040" indent="-256320">
              <a:lnSpc>
                <a:spcPct val="100000"/>
              </a:lnSpc>
              <a:spcBef>
                <a:spcPts val="400"/>
              </a:spcBef>
              <a:buClr>
                <a:srgbClr val="00447A"/>
              </a:buClr>
              <a:buFont typeface="Arial"/>
              <a:buChar char="•"/>
            </a:pPr>
            <a:r>
              <a:rPr lang="pl-PL" sz="2000" b="0" strike="noStrike" spc="-1" dirty="0">
                <a:solidFill>
                  <a:srgbClr val="00447A"/>
                </a:solidFill>
                <a:latin typeface="Calibri"/>
              </a:rPr>
              <a:t>Opóźniony rozwój mowy</a:t>
            </a:r>
            <a:endParaRPr lang="pl-PL" sz="2000" b="0" strike="noStrike" spc="-1" dirty="0">
              <a:latin typeface="Arial"/>
            </a:endParaRPr>
          </a:p>
          <a:p>
            <a:pPr marL="257040" indent="-256320">
              <a:lnSpc>
                <a:spcPct val="100000"/>
              </a:lnSpc>
              <a:spcBef>
                <a:spcPts val="400"/>
              </a:spcBef>
              <a:buClr>
                <a:srgbClr val="00447A"/>
              </a:buClr>
              <a:buFont typeface="Arial"/>
              <a:buChar char="•"/>
            </a:pPr>
            <a:r>
              <a:rPr lang="pl-PL" sz="2000" b="0" strike="noStrike" spc="-1" dirty="0">
                <a:solidFill>
                  <a:srgbClr val="00447A"/>
                </a:solidFill>
                <a:latin typeface="Calibri"/>
              </a:rPr>
              <a:t>Brak wskazywania</a:t>
            </a:r>
            <a:endParaRPr lang="pl-PL" sz="2000" b="0" strike="noStrike" spc="-1" dirty="0">
              <a:latin typeface="Arial"/>
            </a:endParaRPr>
          </a:p>
          <a:p>
            <a:pPr marL="257040" indent="-256320">
              <a:lnSpc>
                <a:spcPct val="100000"/>
              </a:lnSpc>
              <a:spcBef>
                <a:spcPts val="400"/>
              </a:spcBef>
              <a:buClr>
                <a:srgbClr val="00447A"/>
              </a:buClr>
              <a:buFont typeface="Arial"/>
              <a:buChar char="•"/>
            </a:pPr>
            <a:r>
              <a:rPr lang="pl-PL" sz="2000" b="0" strike="noStrike" spc="-1" dirty="0">
                <a:solidFill>
                  <a:srgbClr val="00447A"/>
                </a:solidFill>
                <a:latin typeface="Calibri"/>
              </a:rPr>
              <a:t>Niestandardowa zabawa zabawkami</a:t>
            </a:r>
            <a:endParaRPr lang="pl-PL" sz="2000" b="0" strike="noStrike" spc="-1" dirty="0">
              <a:latin typeface="Arial"/>
            </a:endParaRPr>
          </a:p>
          <a:p>
            <a:pPr marL="257040" indent="-256320">
              <a:lnSpc>
                <a:spcPct val="100000"/>
              </a:lnSpc>
              <a:spcBef>
                <a:spcPts val="400"/>
              </a:spcBef>
              <a:buClr>
                <a:srgbClr val="00447A"/>
              </a:buClr>
              <a:buFont typeface="Arial"/>
              <a:buChar char="•"/>
            </a:pPr>
            <a:r>
              <a:rPr lang="pl-PL" sz="2000" b="0" strike="noStrike" spc="-1" dirty="0">
                <a:solidFill>
                  <a:srgbClr val="00447A"/>
                </a:solidFill>
                <a:latin typeface="Calibri"/>
              </a:rPr>
              <a:t>Krótki czas patrzenia na ludzi</a:t>
            </a:r>
            <a:endParaRPr lang="pl-PL" sz="2000" b="0" strike="noStrike" spc="-1" dirty="0">
              <a:latin typeface="Arial"/>
            </a:endParaRPr>
          </a:p>
          <a:p>
            <a:pPr marL="257040" indent="-256320">
              <a:lnSpc>
                <a:spcPct val="100000"/>
              </a:lnSpc>
              <a:spcBef>
                <a:spcPts val="400"/>
              </a:spcBef>
              <a:buClr>
                <a:srgbClr val="00447A"/>
              </a:buClr>
              <a:buFont typeface="Arial"/>
              <a:buChar char="•"/>
            </a:pPr>
            <a:r>
              <a:rPr lang="pl-PL" sz="2000" b="0" strike="noStrike" spc="-1" dirty="0">
                <a:solidFill>
                  <a:srgbClr val="00447A"/>
                </a:solidFill>
                <a:latin typeface="Calibri"/>
              </a:rPr>
              <a:t>Nieświadomość zagrożeń</a:t>
            </a:r>
            <a:endParaRPr lang="pl-PL" sz="2000" b="0" strike="noStrike" spc="-1" dirty="0">
              <a:latin typeface="Arial"/>
            </a:endParaRPr>
          </a:p>
          <a:p>
            <a:pPr marL="257040" indent="-256320">
              <a:lnSpc>
                <a:spcPct val="100000"/>
              </a:lnSpc>
              <a:spcBef>
                <a:spcPts val="400"/>
              </a:spcBef>
              <a:buClr>
                <a:srgbClr val="00447A"/>
              </a:buClr>
              <a:buFont typeface="Arial"/>
              <a:buChar char="•"/>
            </a:pPr>
            <a:r>
              <a:rPr lang="pl-PL" sz="2000" b="0" strike="noStrike" spc="-1" dirty="0">
                <a:solidFill>
                  <a:srgbClr val="00447A"/>
                </a:solidFill>
                <a:latin typeface="Calibri"/>
              </a:rPr>
              <a:t>Ignorowanie ludzi</a:t>
            </a:r>
            <a:endParaRPr lang="pl-PL" sz="2000" b="0" strike="noStrike" spc="-1" dirty="0">
              <a:latin typeface="Arial"/>
            </a:endParaRPr>
          </a:p>
          <a:p>
            <a:pPr marL="257040" indent="-256320">
              <a:lnSpc>
                <a:spcPct val="100000"/>
              </a:lnSpc>
              <a:spcBef>
                <a:spcPts val="400"/>
              </a:spcBef>
              <a:buClr>
                <a:srgbClr val="00447A"/>
              </a:buClr>
              <a:buFont typeface="Arial"/>
              <a:buChar char="•"/>
            </a:pPr>
            <a:r>
              <a:rPr lang="pl-PL" sz="2000" b="0" strike="noStrike" spc="-1" dirty="0">
                <a:solidFill>
                  <a:srgbClr val="00447A"/>
                </a:solidFill>
                <a:latin typeface="Calibri"/>
              </a:rPr>
              <a:t>Nieinteresowanie się innymi dziećmi</a:t>
            </a:r>
            <a:endParaRPr lang="pl-PL" sz="2000" b="0" strike="noStrike" spc="-1" dirty="0">
              <a:latin typeface="Arial"/>
            </a:endParaRPr>
          </a:p>
          <a:p>
            <a:pPr marL="257040" indent="-256320">
              <a:lnSpc>
                <a:spcPct val="100000"/>
              </a:lnSpc>
              <a:spcBef>
                <a:spcPts val="400"/>
              </a:spcBef>
              <a:buClr>
                <a:srgbClr val="00447A"/>
              </a:buClr>
              <a:buFont typeface="Arial"/>
              <a:buChar char="•"/>
            </a:pPr>
            <a:r>
              <a:rPr lang="pl-PL" sz="2000" b="0" strike="noStrike" spc="-1" dirty="0">
                <a:solidFill>
                  <a:srgbClr val="00447A"/>
                </a:solidFill>
                <a:latin typeface="Calibri"/>
              </a:rPr>
              <a:t>Preferowanie samotności</a:t>
            </a:r>
            <a:endParaRPr lang="pl-PL" sz="2000" b="0" strike="noStrike" spc="-1" dirty="0">
              <a:latin typeface="Arial"/>
            </a:endParaRPr>
          </a:p>
          <a:p>
            <a:pPr marL="257040" indent="-256320">
              <a:lnSpc>
                <a:spcPct val="100000"/>
              </a:lnSpc>
              <a:spcBef>
                <a:spcPts val="400"/>
              </a:spcBef>
              <a:buClr>
                <a:srgbClr val="00447A"/>
              </a:buClr>
              <a:buFont typeface="Arial"/>
              <a:buChar char="•"/>
            </a:pPr>
            <a:r>
              <a:rPr lang="pl-PL" sz="2000" b="0" strike="noStrike" spc="-1" dirty="0">
                <a:solidFill>
                  <a:srgbClr val="00447A"/>
                </a:solidFill>
                <a:latin typeface="Calibri"/>
              </a:rPr>
              <a:t>Ubogi repertuar zachowań w toku interakcji</a:t>
            </a:r>
            <a:endParaRPr lang="pl-PL" sz="2000" b="0" strike="noStrike" spc="-1" dirty="0">
              <a:latin typeface="Arial"/>
            </a:endParaRPr>
          </a:p>
          <a:p>
            <a:pPr marL="257040" indent="-256320">
              <a:lnSpc>
                <a:spcPct val="100000"/>
              </a:lnSpc>
              <a:spcBef>
                <a:spcPts val="400"/>
              </a:spcBef>
              <a:buClr>
                <a:srgbClr val="00447A"/>
              </a:buClr>
              <a:buFont typeface="Arial"/>
              <a:buChar char="•"/>
            </a:pPr>
            <a:r>
              <a:rPr lang="pl-PL" sz="2000" b="0" strike="noStrike" spc="-1" dirty="0">
                <a:solidFill>
                  <a:srgbClr val="00447A"/>
                </a:solidFill>
                <a:latin typeface="Calibri"/>
              </a:rPr>
              <a:t>Niewyciąganie rąk do ludzi</a:t>
            </a:r>
            <a:endParaRPr lang="pl-PL" sz="2000" b="0" strike="noStrike" spc="-1" dirty="0">
              <a:latin typeface="Arial"/>
            </a:endParaRPr>
          </a:p>
          <a:p>
            <a:pPr marL="257040" indent="-256320">
              <a:lnSpc>
                <a:spcPct val="100000"/>
              </a:lnSpc>
              <a:spcBef>
                <a:spcPts val="400"/>
              </a:spcBef>
              <a:buClr>
                <a:srgbClr val="00447A"/>
              </a:buClr>
              <a:buFont typeface="Arial"/>
              <a:buChar char="•"/>
            </a:pPr>
            <a:r>
              <a:rPr lang="pl-PL" sz="2000" b="0" strike="noStrike" spc="-1" dirty="0">
                <a:solidFill>
                  <a:srgbClr val="00447A"/>
                </a:solidFill>
                <a:latin typeface="Calibri"/>
              </a:rPr>
              <a:t>Powtarzalne ruchy</a:t>
            </a:r>
            <a:endParaRPr lang="pl-PL" sz="2000" b="0" strike="noStrike" spc="-1" dirty="0">
              <a:latin typeface="Arial"/>
            </a:endParaRPr>
          </a:p>
          <a:p>
            <a:pPr marL="257040" indent="-256320">
              <a:lnSpc>
                <a:spcPct val="100000"/>
              </a:lnSpc>
              <a:spcBef>
                <a:spcPts val="400"/>
              </a:spcBef>
              <a:buClr>
                <a:srgbClr val="00447A"/>
              </a:buClr>
              <a:buFont typeface="Arial"/>
              <a:buChar char="•"/>
            </a:pPr>
            <a:r>
              <a:rPr lang="pl-PL" sz="2000" b="0" strike="noStrike" spc="-1" dirty="0">
                <a:solidFill>
                  <a:srgbClr val="00447A"/>
                </a:solidFill>
                <a:latin typeface="Calibri"/>
              </a:rPr>
              <a:t>Nadwrażliwość na dotyk, dźwięk, smak czy zapach</a:t>
            </a:r>
            <a:endParaRPr lang="pl-PL" sz="2000" b="0" strike="noStrike" spc="-1" dirty="0">
              <a:latin typeface="Arial"/>
            </a:endParaRPr>
          </a:p>
          <a:p>
            <a:pPr>
              <a:lnSpc>
                <a:spcPct val="100000"/>
              </a:lnSpc>
              <a:spcBef>
                <a:spcPts val="400"/>
              </a:spcBef>
            </a:pPr>
            <a:endParaRPr lang="pl-PL" sz="2000" b="0" strike="noStrike" spc="-1" dirty="0">
              <a:latin typeface="Arial"/>
            </a:endParaRPr>
          </a:p>
        </p:txBody>
      </p:sp>
      <p:sp>
        <p:nvSpPr>
          <p:cNvPr id="95" name="CustomShape 3"/>
          <p:cNvSpPr/>
          <p:nvPr/>
        </p:nvSpPr>
        <p:spPr>
          <a:xfrm>
            <a:off x="6458040" y="635652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20EDF49E-673F-407B-BA25-797730EBA475}" type="slidenum">
              <a:rPr lang="pl-PL" sz="900" b="0" strike="noStrike" spc="-1">
                <a:solidFill>
                  <a:srgbClr val="8B8B8B"/>
                </a:solidFill>
                <a:latin typeface="Calibri"/>
              </a:rPr>
              <a:pPr algn="r">
                <a:lnSpc>
                  <a:spcPct val="100000"/>
                </a:lnSpc>
              </a:pPr>
              <a:t>11</a:t>
            </a:fld>
            <a:endParaRPr lang="pl-PL" sz="900" b="0" strike="noStrike" spc="-1">
              <a:latin typeface="Arial"/>
            </a:endParaRPr>
          </a:p>
        </p:txBody>
      </p:sp>
      <p:sp>
        <p:nvSpPr>
          <p:cNvPr id="96" name="CustomShape 4"/>
          <p:cNvSpPr/>
          <p:nvPr/>
        </p:nvSpPr>
        <p:spPr>
          <a:xfrm>
            <a:off x="3243960" y="635148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A5E286DB-017F-4EDD-880B-38CC172BD667}" type="datetime">
              <a:rPr lang="pl-PL" sz="900" b="0" strike="noStrike" spc="-1">
                <a:solidFill>
                  <a:srgbClr val="8B8B8B"/>
                </a:solidFill>
                <a:latin typeface="Calibri"/>
              </a:rPr>
              <a:pPr algn="ctr">
                <a:lnSpc>
                  <a:spcPct val="100000"/>
                </a:lnSpc>
              </a:pPr>
              <a:t>17.04.2020</a:t>
            </a:fld>
            <a:endParaRPr lang="pl-PL" sz="900" b="0" strike="noStrike" spc="-1">
              <a:latin typeface="Arial"/>
            </a:endParaRPr>
          </a:p>
        </p:txBody>
      </p:sp>
      <p:pic>
        <p:nvPicPr>
          <p:cNvPr id="97" name="Obraz 5"/>
          <p:cNvPicPr/>
          <p:nvPr/>
        </p:nvPicPr>
        <p:blipFill>
          <a:blip r:embed="rId2" cstate="print"/>
          <a:stretch/>
        </p:blipFill>
        <p:spPr>
          <a:xfrm>
            <a:off x="6012000" y="1438560"/>
            <a:ext cx="2239560" cy="29988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ustomShape 1"/>
          <p:cNvSpPr/>
          <p:nvPr/>
        </p:nvSpPr>
        <p:spPr>
          <a:xfrm>
            <a:off x="899640" y="274680"/>
            <a:ext cx="5688000" cy="114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l-PL" sz="2400" b="1" strike="noStrike" spc="-1" dirty="0">
                <a:solidFill>
                  <a:srgbClr val="FF0000"/>
                </a:solidFill>
                <a:latin typeface="Calibri"/>
              </a:rPr>
              <a:t>Jakie zachowania mogą cię niepokoić </a:t>
            </a:r>
            <a:r>
              <a:rPr lang="pl-PL" sz="2400" b="1" strike="noStrike" spc="-1" dirty="0" smtClean="0">
                <a:solidFill>
                  <a:srgbClr val="FF0000"/>
                </a:solidFill>
                <a:latin typeface="Calibri"/>
              </a:rPr>
              <a:t/>
            </a:r>
            <a:br>
              <a:rPr lang="pl-PL" sz="2400" b="1" strike="noStrike" spc="-1" dirty="0" smtClean="0">
                <a:solidFill>
                  <a:srgbClr val="FF0000"/>
                </a:solidFill>
                <a:latin typeface="Calibri"/>
              </a:rPr>
            </a:br>
            <a:r>
              <a:rPr lang="pl-PL" sz="2400" b="1" strike="noStrike" spc="-1" dirty="0" smtClean="0">
                <a:solidFill>
                  <a:srgbClr val="FF0000"/>
                </a:solidFill>
                <a:latin typeface="Calibri"/>
              </a:rPr>
              <a:t>u </a:t>
            </a:r>
            <a:r>
              <a:rPr lang="pl-PL" sz="2400" b="1" strike="noStrike" spc="-1" dirty="0">
                <a:solidFill>
                  <a:srgbClr val="FF0000"/>
                </a:solidFill>
                <a:latin typeface="Calibri"/>
              </a:rPr>
              <a:t>starszego ucznia?</a:t>
            </a:r>
            <a:endParaRPr lang="pl-PL" sz="2400" b="0" strike="noStrike" spc="-1" dirty="0">
              <a:latin typeface="Arial"/>
            </a:endParaRPr>
          </a:p>
        </p:txBody>
      </p:sp>
      <p:sp>
        <p:nvSpPr>
          <p:cNvPr id="99" name="CustomShape 2"/>
          <p:cNvSpPr/>
          <p:nvPr/>
        </p:nvSpPr>
        <p:spPr>
          <a:xfrm>
            <a:off x="6458040" y="635652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2A130916-72D0-4FA6-8ED0-4C2A48193F37}" type="slidenum">
              <a:rPr lang="pl-PL" sz="900" b="0" strike="noStrike" spc="-1">
                <a:solidFill>
                  <a:srgbClr val="8B8B8B"/>
                </a:solidFill>
                <a:latin typeface="Calibri"/>
              </a:rPr>
              <a:pPr algn="r">
                <a:lnSpc>
                  <a:spcPct val="100000"/>
                </a:lnSpc>
              </a:pPr>
              <a:t>12</a:t>
            </a:fld>
            <a:endParaRPr lang="pl-PL" sz="900" b="0" strike="noStrike" spc="-1">
              <a:latin typeface="Arial"/>
            </a:endParaRPr>
          </a:p>
        </p:txBody>
      </p:sp>
      <p:sp>
        <p:nvSpPr>
          <p:cNvPr id="100" name="CustomShape 3"/>
          <p:cNvSpPr/>
          <p:nvPr/>
        </p:nvSpPr>
        <p:spPr>
          <a:xfrm>
            <a:off x="3243960" y="635148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BD616485-7324-4D3A-818B-F807032D5F4B}" type="datetime">
              <a:rPr lang="pl-PL" sz="900" b="0" strike="noStrike" spc="-1">
                <a:solidFill>
                  <a:srgbClr val="8B8B8B"/>
                </a:solidFill>
                <a:latin typeface="Calibri"/>
              </a:rPr>
              <a:pPr algn="ctr">
                <a:lnSpc>
                  <a:spcPct val="100000"/>
                </a:lnSpc>
              </a:pPr>
              <a:t>17.04.2020</a:t>
            </a:fld>
            <a:endParaRPr lang="pl-PL" sz="900" b="0" strike="noStrike" spc="-1">
              <a:latin typeface="Arial"/>
            </a:endParaRPr>
          </a:p>
        </p:txBody>
      </p:sp>
      <p:sp>
        <p:nvSpPr>
          <p:cNvPr id="101" name="CustomShape 4"/>
          <p:cNvSpPr/>
          <p:nvPr/>
        </p:nvSpPr>
        <p:spPr>
          <a:xfrm>
            <a:off x="899640" y="1423440"/>
            <a:ext cx="771444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57040" indent="-256320">
              <a:lnSpc>
                <a:spcPct val="100000"/>
              </a:lnSpc>
              <a:spcBef>
                <a:spcPts val="479"/>
              </a:spcBef>
              <a:buClr>
                <a:srgbClr val="00447A"/>
              </a:buClr>
              <a:buFont typeface="Arial"/>
              <a:buChar char="•"/>
            </a:pPr>
            <a:r>
              <a:rPr lang="pl-PL" sz="2400" b="0" strike="noStrike" spc="-1">
                <a:solidFill>
                  <a:srgbClr val="00447A"/>
                </a:solidFill>
                <a:latin typeface="Calibri"/>
              </a:rPr>
              <a:t>Brak adekwatnej mimiki (wyrażania emocji)</a:t>
            </a:r>
            <a:endParaRPr lang="pl-PL" sz="2400" b="0" strike="noStrike" spc="-1">
              <a:latin typeface="Arial"/>
            </a:endParaRPr>
          </a:p>
          <a:p>
            <a:pPr marL="257040" indent="-256320">
              <a:lnSpc>
                <a:spcPct val="100000"/>
              </a:lnSpc>
              <a:spcBef>
                <a:spcPts val="479"/>
              </a:spcBef>
              <a:buClr>
                <a:srgbClr val="00447A"/>
              </a:buClr>
              <a:buFont typeface="Arial"/>
              <a:buChar char="•"/>
            </a:pPr>
            <a:r>
              <a:rPr lang="pl-PL" sz="2400" b="0" strike="noStrike" spc="-1">
                <a:solidFill>
                  <a:srgbClr val="00447A"/>
                </a:solidFill>
                <a:latin typeface="Calibri"/>
              </a:rPr>
              <a:t>Problemy dotyczące bliskości fizycznej </a:t>
            </a:r>
            <a:endParaRPr lang="pl-PL" sz="2400" b="0" strike="noStrike" spc="-1">
              <a:latin typeface="Arial"/>
            </a:endParaRPr>
          </a:p>
          <a:p>
            <a:pPr marL="257040" indent="-256320">
              <a:lnSpc>
                <a:spcPct val="100000"/>
              </a:lnSpc>
              <a:spcBef>
                <a:spcPts val="479"/>
              </a:spcBef>
              <a:buClr>
                <a:srgbClr val="00447A"/>
              </a:buClr>
              <a:buFont typeface="Arial"/>
              <a:buChar char="•"/>
            </a:pPr>
            <a:r>
              <a:rPr lang="pl-PL" sz="2400" b="0" strike="noStrike" spc="-1">
                <a:solidFill>
                  <a:srgbClr val="00447A"/>
                </a:solidFill>
                <a:latin typeface="Calibri"/>
              </a:rPr>
              <a:t>Niezwykłe przywiązanie do przedmiotów</a:t>
            </a:r>
            <a:endParaRPr lang="pl-PL" sz="2400" b="0" strike="noStrike" spc="-1">
              <a:latin typeface="Arial"/>
            </a:endParaRPr>
          </a:p>
          <a:p>
            <a:pPr marL="257040" indent="-256320">
              <a:lnSpc>
                <a:spcPct val="100000"/>
              </a:lnSpc>
              <a:spcBef>
                <a:spcPts val="479"/>
              </a:spcBef>
              <a:buClr>
                <a:srgbClr val="00447A"/>
              </a:buClr>
              <a:buFont typeface="Arial"/>
              <a:buChar char="•"/>
            </a:pPr>
            <a:r>
              <a:rPr lang="pl-PL" sz="2400" b="0" strike="noStrike" spc="-1">
                <a:solidFill>
                  <a:srgbClr val="00447A"/>
                </a:solidFill>
                <a:latin typeface="Calibri"/>
              </a:rPr>
              <a:t>Zbyt niski lub zbyt wysoki poziom aktywności</a:t>
            </a:r>
            <a:endParaRPr lang="pl-PL" sz="2400" b="0" strike="noStrike" spc="-1">
              <a:latin typeface="Arial"/>
            </a:endParaRPr>
          </a:p>
          <a:p>
            <a:pPr marL="257040" indent="-256320">
              <a:lnSpc>
                <a:spcPct val="100000"/>
              </a:lnSpc>
              <a:spcBef>
                <a:spcPts val="479"/>
              </a:spcBef>
              <a:buClr>
                <a:srgbClr val="00447A"/>
              </a:buClr>
              <a:buFont typeface="Arial"/>
              <a:buChar char="•"/>
            </a:pPr>
            <a:r>
              <a:rPr lang="pl-PL" sz="2400" b="0" strike="noStrike" spc="-1">
                <a:solidFill>
                  <a:srgbClr val="00447A"/>
                </a:solidFill>
                <a:latin typeface="Calibri"/>
              </a:rPr>
              <a:t>Skłonność do łatwej utraty koncentracji </a:t>
            </a:r>
            <a:endParaRPr lang="pl-PL" sz="2400" b="0" strike="noStrike" spc="-1">
              <a:latin typeface="Arial"/>
            </a:endParaRPr>
          </a:p>
          <a:p>
            <a:pPr marL="257040" indent="-256320">
              <a:lnSpc>
                <a:spcPct val="100000"/>
              </a:lnSpc>
              <a:spcBef>
                <a:spcPts val="479"/>
              </a:spcBef>
              <a:buClr>
                <a:srgbClr val="00447A"/>
              </a:buClr>
              <a:buFont typeface="Arial"/>
              <a:buChar char="•"/>
            </a:pPr>
            <a:r>
              <a:rPr lang="pl-PL" sz="2400" b="0" strike="noStrike" spc="-1">
                <a:solidFill>
                  <a:srgbClr val="00447A"/>
                </a:solidFill>
                <a:latin typeface="Calibri"/>
              </a:rPr>
              <a:t>Skłonność do frustracji </a:t>
            </a:r>
            <a:endParaRPr lang="pl-PL" sz="2400" b="0" strike="noStrike" spc="-1">
              <a:latin typeface="Arial"/>
            </a:endParaRPr>
          </a:p>
          <a:p>
            <a:pPr marL="257040" indent="-256320">
              <a:lnSpc>
                <a:spcPct val="100000"/>
              </a:lnSpc>
              <a:spcBef>
                <a:spcPts val="479"/>
              </a:spcBef>
              <a:buClr>
                <a:srgbClr val="00447A"/>
              </a:buClr>
              <a:buFont typeface="Arial"/>
              <a:buChar char="•"/>
            </a:pPr>
            <a:r>
              <a:rPr lang="pl-PL" sz="2400" b="0" strike="noStrike" spc="-1">
                <a:solidFill>
                  <a:srgbClr val="00447A"/>
                </a:solidFill>
                <a:latin typeface="Calibri"/>
              </a:rPr>
              <a:t>Odcinanie się od zewnętrznych bodźców</a:t>
            </a:r>
            <a:endParaRPr lang="pl-PL" sz="2400" b="0" strike="noStrike" spc="-1">
              <a:latin typeface="Arial"/>
            </a:endParaRPr>
          </a:p>
          <a:p>
            <a:pPr marL="257040" indent="-256320">
              <a:lnSpc>
                <a:spcPct val="100000"/>
              </a:lnSpc>
              <a:spcBef>
                <a:spcPts val="479"/>
              </a:spcBef>
              <a:buClr>
                <a:srgbClr val="00447A"/>
              </a:buClr>
              <a:buFont typeface="Arial"/>
              <a:buChar char="•"/>
            </a:pPr>
            <a:r>
              <a:rPr lang="pl-PL" sz="2400" b="0" strike="noStrike" spc="-1">
                <a:solidFill>
                  <a:srgbClr val="00447A"/>
                </a:solidFill>
                <a:latin typeface="Calibri"/>
              </a:rPr>
              <a:t>Agresja</a:t>
            </a:r>
            <a:endParaRPr lang="pl-PL"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899640" y="274680"/>
            <a:ext cx="568800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l-PL" sz="2400" b="1" strike="noStrike" spc="-1">
                <a:solidFill>
                  <a:srgbClr val="FF0000"/>
                </a:solidFill>
                <a:latin typeface="Calibri"/>
              </a:rPr>
              <a:t>Co zrobić, gdy podejrzewasz autyzm </a:t>
            </a:r>
            <a:r>
              <a:t/>
            </a:r>
            <a:br/>
            <a:r>
              <a:rPr lang="pl-PL" sz="2400" b="1" strike="noStrike" spc="-1">
                <a:solidFill>
                  <a:srgbClr val="FF0000"/>
                </a:solidFill>
                <a:latin typeface="Calibri"/>
              </a:rPr>
              <a:t>u swojego ucznia?</a:t>
            </a:r>
            <a:endParaRPr lang="pl-PL" sz="2400" b="0" strike="noStrike" spc="-1">
              <a:latin typeface="Arial"/>
            </a:endParaRPr>
          </a:p>
        </p:txBody>
      </p:sp>
      <p:sp>
        <p:nvSpPr>
          <p:cNvPr id="103" name="CustomShape 2"/>
          <p:cNvSpPr/>
          <p:nvPr/>
        </p:nvSpPr>
        <p:spPr>
          <a:xfrm>
            <a:off x="853200" y="1423440"/>
            <a:ext cx="771444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57040" indent="-256320">
              <a:lnSpc>
                <a:spcPct val="100000"/>
              </a:lnSpc>
              <a:spcBef>
                <a:spcPts val="479"/>
              </a:spcBef>
              <a:buClr>
                <a:srgbClr val="00447A"/>
              </a:buClr>
              <a:buFont typeface="Arial"/>
              <a:buChar char="•"/>
            </a:pPr>
            <a:r>
              <a:rPr lang="pl-PL" sz="2400" b="0" strike="noStrike" spc="-1" dirty="0">
                <a:solidFill>
                  <a:srgbClr val="00447A"/>
                </a:solidFill>
                <a:latin typeface="Calibri"/>
              </a:rPr>
              <a:t>Porozmawiaj z rodzicami. </a:t>
            </a:r>
            <a:r>
              <a:rPr dirty="0"/>
              <a:t/>
            </a:r>
            <a:br>
              <a:rPr dirty="0"/>
            </a:br>
            <a:r>
              <a:rPr lang="pl-PL" sz="2400" b="0" strike="noStrike" spc="-1" dirty="0" smtClean="0">
                <a:solidFill>
                  <a:srgbClr val="00447A"/>
                </a:solidFill>
                <a:latin typeface="Calibri"/>
              </a:rPr>
              <a:t>Poproś, </a:t>
            </a:r>
            <a:r>
              <a:rPr lang="pl-PL" sz="2400" b="0" strike="noStrike" spc="-1" dirty="0">
                <a:solidFill>
                  <a:srgbClr val="00447A"/>
                </a:solidFill>
                <a:latin typeface="Calibri"/>
              </a:rPr>
              <a:t>by skontaktowali się z poradnią </a:t>
            </a:r>
            <a:r>
              <a:rPr lang="pl-PL" sz="2400" b="0" strike="noStrike" spc="-1" dirty="0" smtClean="0">
                <a:solidFill>
                  <a:srgbClr val="00447A"/>
                </a:solidFill>
                <a:latin typeface="Calibri"/>
              </a:rPr>
              <a:t>pedagogiczno-</a:t>
            </a:r>
            <a:br>
              <a:rPr lang="pl-PL" sz="2400" b="0" strike="noStrike" spc="-1" dirty="0" smtClean="0">
                <a:solidFill>
                  <a:srgbClr val="00447A"/>
                </a:solidFill>
                <a:latin typeface="Calibri"/>
              </a:rPr>
            </a:br>
            <a:r>
              <a:rPr lang="pl-PL" sz="2400" b="0" strike="noStrike" spc="-1" dirty="0" smtClean="0">
                <a:solidFill>
                  <a:srgbClr val="00447A"/>
                </a:solidFill>
                <a:latin typeface="Calibri"/>
              </a:rPr>
              <a:t>-psychologiczną</a:t>
            </a:r>
            <a:r>
              <a:rPr lang="pl-PL" sz="2400" b="0" strike="noStrike" spc="-1" dirty="0">
                <a:solidFill>
                  <a:srgbClr val="00447A"/>
                </a:solidFill>
                <a:latin typeface="Calibri"/>
              </a:rPr>
              <a:t>, organizacjami pozarządowymi lub ośrodkami terapeutycznymi zajmującymi się autyzmem </a:t>
            </a:r>
            <a:r>
              <a:rPr lang="pl-PL" sz="2400" b="0" strike="noStrike" spc="-1" dirty="0" smtClean="0">
                <a:solidFill>
                  <a:srgbClr val="00447A"/>
                </a:solidFill>
                <a:latin typeface="Calibri"/>
              </a:rPr>
              <a:t/>
            </a:r>
            <a:br>
              <a:rPr lang="pl-PL" sz="2400" b="0" strike="noStrike" spc="-1" dirty="0" smtClean="0">
                <a:solidFill>
                  <a:srgbClr val="00447A"/>
                </a:solidFill>
                <a:latin typeface="Calibri"/>
              </a:rPr>
            </a:br>
            <a:r>
              <a:rPr lang="pl-PL" sz="2400" b="0" strike="noStrike" spc="-1" dirty="0" smtClean="0">
                <a:solidFill>
                  <a:srgbClr val="00447A"/>
                </a:solidFill>
                <a:latin typeface="Calibri"/>
              </a:rPr>
              <a:t>w </a:t>
            </a:r>
            <a:r>
              <a:rPr lang="pl-PL" sz="2400" b="0" strike="noStrike" spc="-1" dirty="0">
                <a:solidFill>
                  <a:srgbClr val="00447A"/>
                </a:solidFill>
                <a:latin typeface="Calibri"/>
              </a:rPr>
              <a:t>regionie. Poproś o wykonanie diagnozy dziecku.</a:t>
            </a:r>
            <a:endParaRPr lang="pl-PL" sz="2400" b="0" strike="noStrike" spc="-1" dirty="0">
              <a:latin typeface="Arial"/>
            </a:endParaRPr>
          </a:p>
          <a:p>
            <a:pPr marL="257040" indent="-256320">
              <a:lnSpc>
                <a:spcPct val="100000"/>
              </a:lnSpc>
              <a:spcBef>
                <a:spcPts val="479"/>
              </a:spcBef>
              <a:buClr>
                <a:srgbClr val="00447A"/>
              </a:buClr>
              <a:buFont typeface="Arial"/>
              <a:buChar char="•"/>
            </a:pPr>
            <a:r>
              <a:rPr lang="pl-PL" sz="2400" b="0" strike="noStrike" spc="-1" dirty="0">
                <a:solidFill>
                  <a:srgbClr val="00447A"/>
                </a:solidFill>
                <a:latin typeface="Calibri"/>
              </a:rPr>
              <a:t>Bądź cierpliwy. Wspieraj rodzica.</a:t>
            </a:r>
            <a:endParaRPr lang="pl-PL" sz="2400" b="0" strike="noStrike" spc="-1" dirty="0">
              <a:latin typeface="Arial"/>
            </a:endParaRPr>
          </a:p>
          <a:p>
            <a:pPr>
              <a:lnSpc>
                <a:spcPct val="100000"/>
              </a:lnSpc>
              <a:spcBef>
                <a:spcPts val="479"/>
              </a:spcBef>
            </a:pPr>
            <a:endParaRPr lang="pl-PL" sz="2400" b="0" strike="noStrike" spc="-1" dirty="0">
              <a:latin typeface="Arial"/>
            </a:endParaRPr>
          </a:p>
        </p:txBody>
      </p:sp>
      <p:sp>
        <p:nvSpPr>
          <p:cNvPr id="104" name="CustomShape 3"/>
          <p:cNvSpPr/>
          <p:nvPr/>
        </p:nvSpPr>
        <p:spPr>
          <a:xfrm>
            <a:off x="6458040" y="635652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8B061BD0-BBD6-4A1C-B607-1D862423615A}" type="slidenum">
              <a:rPr lang="pl-PL" sz="900" b="0" strike="noStrike" spc="-1">
                <a:solidFill>
                  <a:srgbClr val="8B8B8B"/>
                </a:solidFill>
                <a:latin typeface="Calibri"/>
              </a:rPr>
              <a:pPr algn="r">
                <a:lnSpc>
                  <a:spcPct val="100000"/>
                </a:lnSpc>
              </a:pPr>
              <a:t>13</a:t>
            </a:fld>
            <a:endParaRPr lang="pl-PL" sz="900" b="0" strike="noStrike" spc="-1">
              <a:latin typeface="Arial"/>
            </a:endParaRPr>
          </a:p>
        </p:txBody>
      </p:sp>
      <p:sp>
        <p:nvSpPr>
          <p:cNvPr id="105" name="CustomShape 4"/>
          <p:cNvSpPr/>
          <p:nvPr/>
        </p:nvSpPr>
        <p:spPr>
          <a:xfrm>
            <a:off x="3243960" y="635148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73574ADF-47B0-48C5-B09C-BCE84B6D6528}" type="datetime">
              <a:rPr lang="pl-PL" sz="900" b="0" strike="noStrike" spc="-1">
                <a:solidFill>
                  <a:srgbClr val="8B8B8B"/>
                </a:solidFill>
                <a:latin typeface="Calibri"/>
              </a:rPr>
              <a:pPr algn="ctr">
                <a:lnSpc>
                  <a:spcPct val="100000"/>
                </a:lnSpc>
              </a:pPr>
              <a:t>17.04.2020</a:t>
            </a:fld>
            <a:endParaRPr lang="pl-PL" sz="900" b="0" strike="noStrike" spc="-1">
              <a:latin typeface="Arial"/>
            </a:endParaRPr>
          </a:p>
        </p:txBody>
      </p:sp>
      <p:pic>
        <p:nvPicPr>
          <p:cNvPr id="106" name="Obraz 5"/>
          <p:cNvPicPr/>
          <p:nvPr/>
        </p:nvPicPr>
        <p:blipFill>
          <a:blip r:embed="rId2" cstate="print"/>
          <a:stretch/>
        </p:blipFill>
        <p:spPr>
          <a:xfrm rot="5400000">
            <a:off x="5760360" y="3528000"/>
            <a:ext cx="2159640" cy="2879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stomShape 1"/>
          <p:cNvSpPr/>
          <p:nvPr/>
        </p:nvSpPr>
        <p:spPr>
          <a:xfrm>
            <a:off x="899640" y="274680"/>
            <a:ext cx="568800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l-PL" sz="2400" b="1" strike="noStrike" spc="-1">
                <a:solidFill>
                  <a:srgbClr val="FF0000"/>
                </a:solidFill>
                <a:latin typeface="Calibri"/>
              </a:rPr>
              <a:t>Co może zrobić nauczyciel?</a:t>
            </a:r>
            <a:endParaRPr lang="pl-PL" sz="2400" b="0" strike="noStrike" spc="-1">
              <a:latin typeface="Arial"/>
            </a:endParaRPr>
          </a:p>
        </p:txBody>
      </p:sp>
      <p:sp>
        <p:nvSpPr>
          <p:cNvPr id="108" name="CustomShape 2"/>
          <p:cNvSpPr/>
          <p:nvPr/>
        </p:nvSpPr>
        <p:spPr>
          <a:xfrm>
            <a:off x="899640" y="1423440"/>
            <a:ext cx="771444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57040" indent="-256320">
              <a:lnSpc>
                <a:spcPct val="100000"/>
              </a:lnSpc>
              <a:spcBef>
                <a:spcPts val="479"/>
              </a:spcBef>
              <a:buClr>
                <a:srgbClr val="00447A"/>
              </a:buClr>
              <a:buFont typeface="Arial"/>
              <a:buChar char="•"/>
            </a:pPr>
            <a:r>
              <a:rPr lang="pl-PL" sz="2400" b="0" strike="noStrike" spc="-1" dirty="0">
                <a:solidFill>
                  <a:srgbClr val="00447A"/>
                </a:solidFill>
                <a:latin typeface="Calibri"/>
              </a:rPr>
              <a:t>Zapoznaj się z bibliografią dostępną w Bibliotece Pedagogicznej </a:t>
            </a:r>
            <a:r>
              <a:rPr lang="pl-PL" sz="2400" b="0" strike="noStrike" spc="-1" dirty="0" err="1">
                <a:solidFill>
                  <a:srgbClr val="00447A"/>
                </a:solidFill>
                <a:latin typeface="Calibri"/>
              </a:rPr>
              <a:t>ZCDN-u</a:t>
            </a:r>
            <a:r>
              <a:rPr lang="pl-PL" sz="2400" b="0" strike="noStrike" spc="-1" dirty="0">
                <a:solidFill>
                  <a:srgbClr val="00447A"/>
                </a:solidFill>
                <a:latin typeface="Calibri"/>
              </a:rPr>
              <a:t>.</a:t>
            </a:r>
            <a:endParaRPr lang="pl-PL" sz="2400" b="0" strike="noStrike" spc="-1" dirty="0">
              <a:latin typeface="Arial"/>
            </a:endParaRPr>
          </a:p>
          <a:p>
            <a:pPr marL="257040" indent="-256320">
              <a:lnSpc>
                <a:spcPct val="100000"/>
              </a:lnSpc>
              <a:spcBef>
                <a:spcPts val="479"/>
              </a:spcBef>
              <a:buClr>
                <a:srgbClr val="00447A"/>
              </a:buClr>
              <a:buFont typeface="Arial"/>
              <a:buChar char="•"/>
            </a:pPr>
            <a:r>
              <a:rPr lang="pl-PL" sz="2400" b="0" strike="noStrike" spc="-1" dirty="0">
                <a:solidFill>
                  <a:srgbClr val="00447A"/>
                </a:solidFill>
                <a:latin typeface="Calibri"/>
              </a:rPr>
              <a:t>Przyjdź na szkolenie lub konsultacje.</a:t>
            </a:r>
            <a:endParaRPr lang="pl-PL" sz="2400" b="0" strike="noStrike" spc="-1" dirty="0">
              <a:latin typeface="Arial"/>
            </a:endParaRPr>
          </a:p>
          <a:p>
            <a:pPr marL="257040" indent="-256320">
              <a:lnSpc>
                <a:spcPct val="100000"/>
              </a:lnSpc>
              <a:spcBef>
                <a:spcPts val="479"/>
              </a:spcBef>
              <a:buClr>
                <a:srgbClr val="00447A"/>
              </a:buClr>
              <a:buFont typeface="Arial"/>
              <a:buChar char="•"/>
            </a:pPr>
            <a:r>
              <a:rPr lang="pl-PL" sz="2400" b="0" strike="noStrike" spc="-1" dirty="0">
                <a:solidFill>
                  <a:srgbClr val="00447A"/>
                </a:solidFill>
                <a:latin typeface="Calibri"/>
              </a:rPr>
              <a:t>Obejrzyj filmy, w których przedstawiony jest świat osób z</a:t>
            </a:r>
            <a:endParaRPr lang="pl-PL" sz="2400" b="0" strike="noStrike" spc="-1" dirty="0">
              <a:latin typeface="Arial"/>
            </a:endParaRPr>
          </a:p>
          <a:p>
            <a:pPr marL="257040" indent="-256320">
              <a:lnSpc>
                <a:spcPct val="100000"/>
              </a:lnSpc>
              <a:spcBef>
                <a:spcPts val="479"/>
              </a:spcBef>
              <a:buClr>
                <a:srgbClr val="00447A"/>
              </a:buClr>
            </a:pPr>
            <a:r>
              <a:rPr lang="pl-PL" sz="2400" b="0" strike="noStrike" spc="-1" dirty="0" smtClean="0">
                <a:solidFill>
                  <a:srgbClr val="00447A"/>
                </a:solidFill>
                <a:latin typeface="Calibri"/>
              </a:rPr>
              <a:t>	 </a:t>
            </a:r>
            <a:r>
              <a:rPr lang="pl-PL" sz="2400" b="0" strike="noStrike" spc="-1" dirty="0">
                <a:solidFill>
                  <a:srgbClr val="00447A"/>
                </a:solidFill>
                <a:latin typeface="Calibri"/>
              </a:rPr>
              <a:t>autyzmem.</a:t>
            </a:r>
            <a:endParaRPr lang="pl-PL" sz="2400" b="0" strike="noStrike" spc="-1" dirty="0">
              <a:latin typeface="Arial"/>
            </a:endParaRPr>
          </a:p>
        </p:txBody>
      </p:sp>
      <p:sp>
        <p:nvSpPr>
          <p:cNvPr id="109" name="CustomShape 3"/>
          <p:cNvSpPr/>
          <p:nvPr/>
        </p:nvSpPr>
        <p:spPr>
          <a:xfrm>
            <a:off x="6458040" y="635652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4FCA1D31-6194-4F4A-B95F-91F71CE8EB09}" type="slidenum">
              <a:rPr lang="pl-PL" sz="900" b="0" strike="noStrike" spc="-1">
                <a:solidFill>
                  <a:srgbClr val="8B8B8B"/>
                </a:solidFill>
                <a:latin typeface="Calibri"/>
              </a:rPr>
              <a:pPr algn="r">
                <a:lnSpc>
                  <a:spcPct val="100000"/>
                </a:lnSpc>
              </a:pPr>
              <a:t>14</a:t>
            </a:fld>
            <a:endParaRPr lang="pl-PL" sz="900" b="0" strike="noStrike" spc="-1">
              <a:latin typeface="Arial"/>
            </a:endParaRPr>
          </a:p>
        </p:txBody>
      </p:sp>
      <p:sp>
        <p:nvSpPr>
          <p:cNvPr id="110" name="CustomShape 4"/>
          <p:cNvSpPr/>
          <p:nvPr/>
        </p:nvSpPr>
        <p:spPr>
          <a:xfrm>
            <a:off x="3243960" y="635148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FCF83D6C-9D11-4A51-8C8E-361BB9C69F72}" type="datetime">
              <a:rPr lang="pl-PL" sz="900" b="0" strike="noStrike" spc="-1">
                <a:solidFill>
                  <a:srgbClr val="8B8B8B"/>
                </a:solidFill>
                <a:latin typeface="Calibri"/>
              </a:rPr>
              <a:pPr algn="ctr">
                <a:lnSpc>
                  <a:spcPct val="100000"/>
                </a:lnSpc>
              </a:pPr>
              <a:t>17.04.2020</a:t>
            </a:fld>
            <a:endParaRPr lang="pl-PL" sz="900" b="0" strike="noStrike" spc="-1">
              <a:latin typeface="Arial"/>
            </a:endParaRPr>
          </a:p>
        </p:txBody>
      </p:sp>
      <p:pic>
        <p:nvPicPr>
          <p:cNvPr id="111" name="Obraz 6"/>
          <p:cNvPicPr/>
          <p:nvPr/>
        </p:nvPicPr>
        <p:blipFill>
          <a:blip r:embed="rId2" cstate="print"/>
          <a:stretch/>
        </p:blipFill>
        <p:spPr>
          <a:xfrm rot="5400000">
            <a:off x="1343520" y="3269160"/>
            <a:ext cx="2298960" cy="3257640"/>
          </a:xfrm>
          <a:prstGeom prst="rect">
            <a:avLst/>
          </a:prstGeom>
          <a:ln>
            <a:noFill/>
          </a:ln>
        </p:spPr>
      </p:pic>
      <p:pic>
        <p:nvPicPr>
          <p:cNvPr id="112" name="Obraz 7"/>
          <p:cNvPicPr/>
          <p:nvPr/>
        </p:nvPicPr>
        <p:blipFill>
          <a:blip r:embed="rId3" cstate="print"/>
          <a:stretch/>
        </p:blipFill>
        <p:spPr>
          <a:xfrm rot="5400000">
            <a:off x="5735520" y="3269160"/>
            <a:ext cx="2298960" cy="3257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1"/>
          <p:cNvSpPr/>
          <p:nvPr/>
        </p:nvSpPr>
        <p:spPr>
          <a:xfrm>
            <a:off x="899640" y="274680"/>
            <a:ext cx="568800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l-PL" sz="2400" b="1" strike="noStrike" spc="-1">
                <a:solidFill>
                  <a:srgbClr val="FF0000"/>
                </a:solidFill>
                <a:latin typeface="Calibri"/>
              </a:rPr>
              <a:t>Co możesz zrobić dla pozostałych uczniów?</a:t>
            </a:r>
            <a:endParaRPr lang="pl-PL" sz="2400" b="0" strike="noStrike" spc="-1">
              <a:latin typeface="Arial"/>
            </a:endParaRPr>
          </a:p>
        </p:txBody>
      </p:sp>
      <p:sp>
        <p:nvSpPr>
          <p:cNvPr id="114" name="CustomShape 2"/>
          <p:cNvSpPr/>
          <p:nvPr/>
        </p:nvSpPr>
        <p:spPr>
          <a:xfrm>
            <a:off x="899640" y="1423440"/>
            <a:ext cx="771444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57040" indent="-256320">
              <a:lnSpc>
                <a:spcPct val="100000"/>
              </a:lnSpc>
              <a:spcBef>
                <a:spcPts val="479"/>
              </a:spcBef>
              <a:buClr>
                <a:srgbClr val="00447A"/>
              </a:buClr>
              <a:buFont typeface="Arial"/>
              <a:buChar char="•"/>
            </a:pPr>
            <a:r>
              <a:rPr lang="pl-PL" sz="2400" b="0" strike="noStrike" spc="-1" dirty="0">
                <a:solidFill>
                  <a:srgbClr val="00447A"/>
                </a:solidFill>
                <a:latin typeface="Calibri"/>
              </a:rPr>
              <a:t>Przeprowadź lekcję wychowawczą na temat tolerancji</a:t>
            </a:r>
            <a:r>
              <a:rPr dirty="0"/>
              <a:t/>
            </a:r>
            <a:br>
              <a:rPr dirty="0"/>
            </a:br>
            <a:r>
              <a:rPr lang="pl-PL" sz="2400" b="0" strike="noStrike" spc="-1" dirty="0">
                <a:solidFill>
                  <a:srgbClr val="00447A"/>
                </a:solidFill>
                <a:latin typeface="Calibri"/>
              </a:rPr>
              <a:t> i akceptacji.</a:t>
            </a:r>
            <a:endParaRPr lang="pl-PL" sz="2400" b="0" strike="noStrike" spc="-1" dirty="0">
              <a:latin typeface="Arial"/>
            </a:endParaRPr>
          </a:p>
          <a:p>
            <a:pPr>
              <a:lnSpc>
                <a:spcPct val="100000"/>
              </a:lnSpc>
              <a:spcBef>
                <a:spcPts val="479"/>
              </a:spcBef>
            </a:pPr>
            <a:r>
              <a:rPr lang="pl-PL" sz="2400" b="0" i="1" strike="noStrike" spc="-1" dirty="0">
                <a:solidFill>
                  <a:srgbClr val="00447A"/>
                </a:solidFill>
                <a:latin typeface="Calibri"/>
              </a:rPr>
              <a:t>    Scenariusze takich lekcji dostępne na </a:t>
            </a:r>
            <a:r>
              <a:rPr lang="pl-PL" sz="2400" b="0" i="1" strike="noStrike" spc="-1" dirty="0" smtClean="0">
                <a:solidFill>
                  <a:srgbClr val="00447A"/>
                </a:solidFill>
                <a:latin typeface="Calibri"/>
              </a:rPr>
              <a:t>stronie:</a:t>
            </a:r>
            <a:r>
              <a:rPr lang="pl-PL" sz="2400" spc="-1" dirty="0">
                <a:latin typeface="Arial"/>
              </a:rPr>
              <a:t> </a:t>
            </a:r>
            <a:r>
              <a:rPr lang="pl-PL" sz="2400" b="0" i="1" u="sng" strike="noStrike" spc="-1" dirty="0" smtClean="0">
                <a:solidFill>
                  <a:srgbClr val="0000FF"/>
                </a:solidFill>
                <a:uFillTx/>
                <a:latin typeface="Calibri"/>
                <a:hlinkClick r:id="rId2"/>
              </a:rPr>
              <a:t>https</a:t>
            </a:r>
            <a:r>
              <a:rPr lang="pl-PL" sz="2400" b="0" i="1" u="sng" strike="noStrike" spc="-1" dirty="0">
                <a:solidFill>
                  <a:srgbClr val="0000FF"/>
                </a:solidFill>
                <a:uFillTx/>
                <a:latin typeface="Calibri"/>
                <a:hlinkClick r:id="rId2"/>
              </a:rPr>
              <a:t>://jim.org/polskananiebiesko/</a:t>
            </a:r>
            <a:endParaRPr lang="pl-PL" sz="2400" b="0" strike="noStrike" spc="-1" dirty="0">
              <a:latin typeface="Arial"/>
            </a:endParaRPr>
          </a:p>
          <a:p>
            <a:pPr marL="257040" indent="-256320">
              <a:lnSpc>
                <a:spcPct val="100000"/>
              </a:lnSpc>
              <a:spcBef>
                <a:spcPts val="479"/>
              </a:spcBef>
              <a:buClr>
                <a:srgbClr val="00447A"/>
              </a:buClr>
              <a:buFont typeface="Arial"/>
              <a:buChar char="•"/>
            </a:pPr>
            <a:r>
              <a:rPr lang="pl-PL" sz="2400" b="0" strike="noStrike" spc="-1" dirty="0">
                <a:solidFill>
                  <a:srgbClr val="00447A"/>
                </a:solidFill>
                <a:latin typeface="Calibri"/>
              </a:rPr>
              <a:t>Wytłumacz, czym jest autyzm innym uczniom i jakie są charakterystyczne zachowania u dzieci z autyzmem.</a:t>
            </a:r>
            <a:endParaRPr lang="pl-PL" sz="2400" b="0" strike="noStrike" spc="-1" dirty="0">
              <a:latin typeface="Arial"/>
            </a:endParaRPr>
          </a:p>
          <a:p>
            <a:pPr marL="257040" indent="-256320">
              <a:lnSpc>
                <a:spcPct val="100000"/>
              </a:lnSpc>
              <a:spcBef>
                <a:spcPts val="479"/>
              </a:spcBef>
              <a:buClr>
                <a:srgbClr val="00447A"/>
              </a:buClr>
              <a:buFont typeface="Arial"/>
              <a:buChar char="•"/>
            </a:pPr>
            <a:r>
              <a:rPr lang="pl-PL" sz="2400" b="0" strike="noStrike" spc="-1" dirty="0">
                <a:solidFill>
                  <a:srgbClr val="00447A"/>
                </a:solidFill>
                <a:latin typeface="Calibri"/>
              </a:rPr>
              <a:t>Obejrzyj razem ze swoimi uczniami filmiki opowiadające </a:t>
            </a:r>
            <a:r>
              <a:rPr lang="pl-PL" sz="2400" b="0" strike="noStrike" spc="-1" dirty="0" smtClean="0">
                <a:solidFill>
                  <a:srgbClr val="00447A"/>
                </a:solidFill>
                <a:latin typeface="Calibri"/>
              </a:rPr>
              <a:t/>
            </a:r>
            <a:br>
              <a:rPr lang="pl-PL" sz="2400" b="0" strike="noStrike" spc="-1" dirty="0" smtClean="0">
                <a:solidFill>
                  <a:srgbClr val="00447A"/>
                </a:solidFill>
                <a:latin typeface="Calibri"/>
              </a:rPr>
            </a:br>
            <a:r>
              <a:rPr lang="pl-PL" sz="2400" b="0" strike="noStrike" spc="-1" dirty="0" smtClean="0">
                <a:solidFill>
                  <a:srgbClr val="00447A"/>
                </a:solidFill>
                <a:latin typeface="Calibri"/>
              </a:rPr>
              <a:t>o </a:t>
            </a:r>
            <a:r>
              <a:rPr lang="pl-PL" sz="2400" b="0" strike="noStrike" spc="-1" dirty="0">
                <a:solidFill>
                  <a:srgbClr val="00447A"/>
                </a:solidFill>
                <a:latin typeface="Calibri"/>
              </a:rPr>
              <a:t>autyzmie.</a:t>
            </a:r>
            <a:endParaRPr lang="pl-PL" sz="2400" b="0" strike="noStrike" spc="-1" dirty="0">
              <a:latin typeface="Arial"/>
            </a:endParaRPr>
          </a:p>
        </p:txBody>
      </p:sp>
      <p:sp>
        <p:nvSpPr>
          <p:cNvPr id="115" name="CustomShape 3"/>
          <p:cNvSpPr/>
          <p:nvPr/>
        </p:nvSpPr>
        <p:spPr>
          <a:xfrm>
            <a:off x="6458040" y="635652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CEA4A08B-9723-4FBF-B108-52C06EFDEDFA}" type="slidenum">
              <a:rPr lang="pl-PL" sz="900" b="0" strike="noStrike" spc="-1">
                <a:solidFill>
                  <a:srgbClr val="8B8B8B"/>
                </a:solidFill>
                <a:latin typeface="Calibri"/>
              </a:rPr>
              <a:pPr algn="r">
                <a:lnSpc>
                  <a:spcPct val="100000"/>
                </a:lnSpc>
              </a:pPr>
              <a:t>15</a:t>
            </a:fld>
            <a:endParaRPr lang="pl-PL" sz="900" b="0" strike="noStrike" spc="-1">
              <a:latin typeface="Arial"/>
            </a:endParaRPr>
          </a:p>
        </p:txBody>
      </p:sp>
      <p:sp>
        <p:nvSpPr>
          <p:cNvPr id="116" name="CustomShape 4"/>
          <p:cNvSpPr/>
          <p:nvPr/>
        </p:nvSpPr>
        <p:spPr>
          <a:xfrm>
            <a:off x="3243960" y="635148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7A7792B8-3A22-446A-B162-619AC61C2EAE}" type="datetime">
              <a:rPr lang="pl-PL" sz="900" b="0" strike="noStrike" spc="-1">
                <a:solidFill>
                  <a:srgbClr val="8B8B8B"/>
                </a:solidFill>
                <a:latin typeface="Calibri"/>
              </a:rPr>
              <a:pPr algn="ctr">
                <a:lnSpc>
                  <a:spcPct val="100000"/>
                </a:lnSpc>
              </a:pPr>
              <a:t>17.04.2020</a:t>
            </a:fld>
            <a:endParaRPr lang="pl-PL" sz="900" b="0" strike="noStrike" spc="-1">
              <a:latin typeface="Arial"/>
            </a:endParaRPr>
          </a:p>
        </p:txBody>
      </p:sp>
      <p:pic>
        <p:nvPicPr>
          <p:cNvPr id="117" name="Obraz 5"/>
          <p:cNvPicPr/>
          <p:nvPr/>
        </p:nvPicPr>
        <p:blipFill>
          <a:blip r:embed="rId3" cstate="print"/>
          <a:stretch/>
        </p:blipFill>
        <p:spPr>
          <a:xfrm>
            <a:off x="3274920" y="4581000"/>
            <a:ext cx="2674800" cy="17694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ustomShape 1"/>
          <p:cNvSpPr/>
          <p:nvPr/>
        </p:nvSpPr>
        <p:spPr>
          <a:xfrm>
            <a:off x="899640" y="274680"/>
            <a:ext cx="568800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l-PL" sz="2400" b="0" strike="noStrike" spc="-1">
                <a:solidFill>
                  <a:srgbClr val="CE181E"/>
                </a:solidFill>
                <a:latin typeface="Calibri"/>
              </a:rPr>
              <a:t>Lista polecanych filmików:</a:t>
            </a:r>
            <a:endParaRPr lang="pl-PL" sz="2400" b="0" strike="noStrike" spc="-1">
              <a:latin typeface="Arial"/>
            </a:endParaRPr>
          </a:p>
        </p:txBody>
      </p:sp>
      <p:sp>
        <p:nvSpPr>
          <p:cNvPr id="119" name="CustomShape 2"/>
          <p:cNvSpPr/>
          <p:nvPr/>
        </p:nvSpPr>
        <p:spPr>
          <a:xfrm>
            <a:off x="899640" y="1423440"/>
            <a:ext cx="771444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57040" indent="-256320">
              <a:lnSpc>
                <a:spcPct val="100000"/>
              </a:lnSpc>
              <a:spcBef>
                <a:spcPts val="479"/>
              </a:spcBef>
              <a:buClr>
                <a:srgbClr val="00447A"/>
              </a:buClr>
              <a:buFont typeface="Arial"/>
              <a:buChar char="•"/>
            </a:pPr>
            <a:r>
              <a:rPr lang="pl-PL" sz="2400" b="0" u="sng" strike="noStrike" spc="-1">
                <a:solidFill>
                  <a:srgbClr val="0000FF"/>
                </a:solidFill>
                <a:uFillTx/>
                <a:latin typeface="Calibri"/>
                <a:hlinkClick r:id="rId2"/>
              </a:rPr>
              <a:t>https://www.youtube.com/watch?v=vBxGaAj9ke4</a:t>
            </a:r>
            <a:endParaRPr lang="pl-PL" sz="2400" b="0" strike="noStrike" spc="-1">
              <a:latin typeface="Arial"/>
            </a:endParaRPr>
          </a:p>
          <a:p>
            <a:pPr marL="257040" indent="-256320">
              <a:lnSpc>
                <a:spcPct val="100000"/>
              </a:lnSpc>
              <a:spcBef>
                <a:spcPts val="479"/>
              </a:spcBef>
              <a:buClr>
                <a:srgbClr val="00447A"/>
              </a:buClr>
              <a:buFont typeface="Arial"/>
              <a:buChar char="•"/>
            </a:pPr>
            <a:r>
              <a:rPr lang="pl-PL" sz="2400" b="0" u="sng" strike="noStrike" spc="-1">
                <a:solidFill>
                  <a:srgbClr val="0000FF"/>
                </a:solidFill>
                <a:uFillTx/>
                <a:latin typeface="Calibri"/>
                <a:hlinkClick r:id="rId3"/>
              </a:rPr>
              <a:t>https://www.youtube.com/watch?v=UHKKXG0ivRE</a:t>
            </a:r>
            <a:endParaRPr lang="pl-PL" sz="2400" b="0" strike="noStrike" spc="-1">
              <a:latin typeface="Arial"/>
            </a:endParaRPr>
          </a:p>
          <a:p>
            <a:pPr marL="257040" indent="-256320">
              <a:lnSpc>
                <a:spcPct val="100000"/>
              </a:lnSpc>
              <a:spcBef>
                <a:spcPts val="479"/>
              </a:spcBef>
              <a:buClr>
                <a:srgbClr val="00447A"/>
              </a:buClr>
              <a:buFont typeface="Arial"/>
              <a:buChar char="•"/>
            </a:pPr>
            <a:r>
              <a:rPr lang="pl-PL" sz="2400" b="0" u="sng" strike="noStrike" spc="-1">
                <a:solidFill>
                  <a:srgbClr val="0000FF"/>
                </a:solidFill>
                <a:uFillTx/>
                <a:latin typeface="Calibri"/>
                <a:hlinkClick r:id="rId4"/>
              </a:rPr>
              <a:t>https://www.youtube.com/watch?v=QLv-dvLCgAg</a:t>
            </a:r>
            <a:endParaRPr lang="pl-PL" sz="2400" b="0" strike="noStrike" spc="-1">
              <a:latin typeface="Arial"/>
            </a:endParaRPr>
          </a:p>
          <a:p>
            <a:pPr marL="257040" indent="-256320">
              <a:lnSpc>
                <a:spcPct val="100000"/>
              </a:lnSpc>
              <a:spcBef>
                <a:spcPts val="479"/>
              </a:spcBef>
              <a:buClr>
                <a:srgbClr val="00447A"/>
              </a:buClr>
              <a:buFont typeface="Arial"/>
              <a:buChar char="•"/>
            </a:pPr>
            <a:r>
              <a:rPr lang="pl-PL" sz="2400" b="0" u="sng" strike="noStrike" spc="-1">
                <a:solidFill>
                  <a:srgbClr val="0000FF"/>
                </a:solidFill>
                <a:uFillTx/>
                <a:latin typeface="Calibri"/>
                <a:hlinkClick r:id="rId5"/>
              </a:rPr>
              <a:t>https://www.youtube.com/watch?v=7y7v_ePzMcE</a:t>
            </a:r>
            <a:endParaRPr lang="pl-PL" sz="2400" b="0" strike="noStrike" spc="-1">
              <a:latin typeface="Arial"/>
            </a:endParaRPr>
          </a:p>
          <a:p>
            <a:pPr>
              <a:lnSpc>
                <a:spcPct val="100000"/>
              </a:lnSpc>
              <a:spcBef>
                <a:spcPts val="479"/>
              </a:spcBef>
            </a:pPr>
            <a:endParaRPr lang="pl-PL" sz="2400" b="0" strike="noStrike" spc="-1">
              <a:latin typeface="Arial"/>
            </a:endParaRPr>
          </a:p>
        </p:txBody>
      </p:sp>
      <p:sp>
        <p:nvSpPr>
          <p:cNvPr id="120" name="CustomShape 3"/>
          <p:cNvSpPr/>
          <p:nvPr/>
        </p:nvSpPr>
        <p:spPr>
          <a:xfrm>
            <a:off x="6458040" y="635652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46E47414-9B07-422A-8E90-858A918BF59F}" type="slidenum">
              <a:rPr lang="pl-PL" sz="900" b="0" strike="noStrike" spc="-1">
                <a:solidFill>
                  <a:srgbClr val="8B8B8B"/>
                </a:solidFill>
                <a:latin typeface="Calibri"/>
              </a:rPr>
              <a:pPr algn="r">
                <a:lnSpc>
                  <a:spcPct val="100000"/>
                </a:lnSpc>
              </a:pPr>
              <a:t>16</a:t>
            </a:fld>
            <a:endParaRPr lang="pl-PL" sz="900" b="0" strike="noStrike" spc="-1">
              <a:latin typeface="Arial"/>
            </a:endParaRPr>
          </a:p>
        </p:txBody>
      </p:sp>
      <p:sp>
        <p:nvSpPr>
          <p:cNvPr id="121" name="CustomShape 4"/>
          <p:cNvSpPr/>
          <p:nvPr/>
        </p:nvSpPr>
        <p:spPr>
          <a:xfrm>
            <a:off x="3243960" y="635148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5FE4B383-AB00-4F03-93F9-A20F81474FB5}" type="datetime">
              <a:rPr lang="pl-PL" sz="900" b="0" strike="noStrike" spc="-1">
                <a:solidFill>
                  <a:srgbClr val="8B8B8B"/>
                </a:solidFill>
                <a:latin typeface="Calibri"/>
              </a:rPr>
              <a:pPr algn="ctr">
                <a:lnSpc>
                  <a:spcPct val="100000"/>
                </a:lnSpc>
              </a:pPr>
              <a:t>17.04.2020</a:t>
            </a:fld>
            <a:endParaRPr lang="pl-PL" sz="900" b="0" strike="noStrike" spc="-1">
              <a:latin typeface="Arial"/>
            </a:endParaRPr>
          </a:p>
        </p:txBody>
      </p:sp>
      <p:pic>
        <p:nvPicPr>
          <p:cNvPr id="122" name="Obraz 6"/>
          <p:cNvPicPr/>
          <p:nvPr/>
        </p:nvPicPr>
        <p:blipFill>
          <a:blip r:embed="rId6" cstate="print"/>
          <a:stretch/>
        </p:blipFill>
        <p:spPr>
          <a:xfrm>
            <a:off x="3206160" y="3573000"/>
            <a:ext cx="2132280" cy="25765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ustomShape 1"/>
          <p:cNvSpPr/>
          <p:nvPr/>
        </p:nvSpPr>
        <p:spPr>
          <a:xfrm>
            <a:off x="899640" y="274680"/>
            <a:ext cx="568800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l-PL" sz="2400" b="1" strike="noStrike" spc="-1" dirty="0">
                <a:solidFill>
                  <a:srgbClr val="CE181E"/>
                </a:solidFill>
                <a:latin typeface="Calibri"/>
              </a:rPr>
              <a:t>Fundacje zajmujące się wsparciem </a:t>
            </a:r>
            <a:r>
              <a:rPr lang="pl-PL" sz="2400" b="1" strike="noStrike" spc="-1" dirty="0" smtClean="0">
                <a:solidFill>
                  <a:srgbClr val="CE181E"/>
                </a:solidFill>
                <a:latin typeface="Calibri"/>
              </a:rPr>
              <a:t/>
            </a:r>
            <a:br>
              <a:rPr lang="pl-PL" sz="2400" b="1" strike="noStrike" spc="-1" dirty="0" smtClean="0">
                <a:solidFill>
                  <a:srgbClr val="CE181E"/>
                </a:solidFill>
                <a:latin typeface="Calibri"/>
              </a:rPr>
            </a:br>
            <a:r>
              <a:rPr lang="pl-PL" sz="2400" b="1" strike="noStrike" spc="-1" dirty="0" smtClean="0">
                <a:solidFill>
                  <a:srgbClr val="CE181E"/>
                </a:solidFill>
                <a:latin typeface="Calibri"/>
              </a:rPr>
              <a:t>osób </a:t>
            </a:r>
            <a:r>
              <a:rPr lang="pl-PL" sz="2400" b="1" strike="noStrike" spc="-1" dirty="0">
                <a:solidFill>
                  <a:srgbClr val="CE181E"/>
                </a:solidFill>
                <a:latin typeface="Calibri"/>
              </a:rPr>
              <a:t>z </a:t>
            </a:r>
            <a:r>
              <a:rPr lang="pl-PL" sz="2400" b="1" strike="noStrike" spc="-1" dirty="0" smtClean="0">
                <a:solidFill>
                  <a:srgbClr val="CE181E"/>
                </a:solidFill>
                <a:latin typeface="Calibri"/>
              </a:rPr>
              <a:t>autyzmem</a:t>
            </a:r>
            <a:endParaRPr lang="pl-PL" sz="2400" b="1" strike="noStrike" spc="-1" dirty="0">
              <a:latin typeface="Arial"/>
            </a:endParaRPr>
          </a:p>
        </p:txBody>
      </p:sp>
      <p:sp>
        <p:nvSpPr>
          <p:cNvPr id="124" name="CustomShape 2"/>
          <p:cNvSpPr/>
          <p:nvPr/>
        </p:nvSpPr>
        <p:spPr>
          <a:xfrm>
            <a:off x="899640" y="1423440"/>
            <a:ext cx="771444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479"/>
              </a:spcBef>
            </a:pPr>
            <a:r>
              <a:rPr lang="pl-PL" sz="2400" b="1" strike="noStrike" spc="-1">
                <a:solidFill>
                  <a:srgbClr val="00447A"/>
                </a:solidFill>
                <a:latin typeface="Calibri"/>
              </a:rPr>
              <a:t>Ogólnopolskie:</a:t>
            </a:r>
            <a:endParaRPr lang="pl-PL" sz="2400" b="0" strike="noStrike" spc="-1">
              <a:latin typeface="Arial"/>
            </a:endParaRPr>
          </a:p>
          <a:p>
            <a:pPr marL="257040" indent="-256320">
              <a:lnSpc>
                <a:spcPct val="100000"/>
              </a:lnSpc>
              <a:spcBef>
                <a:spcPts val="479"/>
              </a:spcBef>
              <a:buClr>
                <a:srgbClr val="00447A"/>
              </a:buClr>
              <a:buFont typeface="Arial"/>
              <a:buChar char="•"/>
            </a:pPr>
            <a:r>
              <a:rPr lang="pl-PL" sz="2400" b="0" strike="noStrike" spc="-1">
                <a:solidFill>
                  <a:srgbClr val="00447A"/>
                </a:solidFill>
                <a:latin typeface="Calibri"/>
              </a:rPr>
              <a:t>Fundacja Synapsis</a:t>
            </a:r>
            <a:endParaRPr lang="pl-PL" sz="2400" b="0" strike="noStrike" spc="-1">
              <a:latin typeface="Arial"/>
            </a:endParaRPr>
          </a:p>
          <a:p>
            <a:pPr marL="257040" indent="-256320">
              <a:lnSpc>
                <a:spcPct val="100000"/>
              </a:lnSpc>
              <a:spcBef>
                <a:spcPts val="479"/>
              </a:spcBef>
              <a:buClr>
                <a:srgbClr val="00447A"/>
              </a:buClr>
              <a:buFont typeface="Arial"/>
              <a:buChar char="•"/>
            </a:pPr>
            <a:r>
              <a:rPr lang="pl-PL" sz="2400" b="0" strike="noStrike" spc="-1">
                <a:solidFill>
                  <a:srgbClr val="00447A"/>
                </a:solidFill>
                <a:latin typeface="Calibri"/>
              </a:rPr>
              <a:t>Fundacja JIM </a:t>
            </a:r>
            <a:endParaRPr lang="pl-PL" sz="2400" b="0" strike="noStrike" spc="-1">
              <a:latin typeface="Arial"/>
            </a:endParaRPr>
          </a:p>
          <a:p>
            <a:pPr>
              <a:lnSpc>
                <a:spcPct val="100000"/>
              </a:lnSpc>
              <a:spcBef>
                <a:spcPts val="479"/>
              </a:spcBef>
            </a:pPr>
            <a:endParaRPr lang="pl-PL" sz="2400" b="0" strike="noStrike" spc="-1">
              <a:latin typeface="Arial"/>
            </a:endParaRPr>
          </a:p>
          <a:p>
            <a:pPr>
              <a:lnSpc>
                <a:spcPct val="100000"/>
              </a:lnSpc>
              <a:spcBef>
                <a:spcPts val="479"/>
              </a:spcBef>
            </a:pPr>
            <a:r>
              <a:rPr lang="pl-PL" sz="2400" b="1" strike="noStrike" spc="-1">
                <a:solidFill>
                  <a:srgbClr val="00447A"/>
                </a:solidFill>
                <a:latin typeface="Calibri"/>
              </a:rPr>
              <a:t>W województwie zachodniopomorskim:</a:t>
            </a:r>
            <a:endParaRPr lang="pl-PL" sz="2400" b="0" strike="noStrike" spc="-1">
              <a:latin typeface="Arial"/>
            </a:endParaRPr>
          </a:p>
          <a:p>
            <a:pPr marL="257040" indent="-256320">
              <a:lnSpc>
                <a:spcPct val="100000"/>
              </a:lnSpc>
              <a:spcBef>
                <a:spcPts val="479"/>
              </a:spcBef>
              <a:buClr>
                <a:srgbClr val="00447A"/>
              </a:buClr>
              <a:buFont typeface="Arial"/>
              <a:buChar char="•"/>
            </a:pPr>
            <a:r>
              <a:rPr lang="pl-PL" sz="2400" b="0" strike="noStrike" spc="-1">
                <a:solidFill>
                  <a:srgbClr val="00447A"/>
                </a:solidFill>
                <a:latin typeface="Calibri"/>
              </a:rPr>
              <a:t>Szczecińskie Stowarzyszenie Pomocy Autystom</a:t>
            </a:r>
            <a:endParaRPr lang="pl-PL" sz="2400" b="0" strike="noStrike" spc="-1">
              <a:latin typeface="Arial"/>
            </a:endParaRPr>
          </a:p>
          <a:p>
            <a:pPr marL="257040" indent="-256320">
              <a:lnSpc>
                <a:spcPct val="100000"/>
              </a:lnSpc>
              <a:spcBef>
                <a:spcPts val="479"/>
              </a:spcBef>
              <a:buClr>
                <a:srgbClr val="00447A"/>
              </a:buClr>
              <a:buFont typeface="Arial"/>
              <a:buChar char="•"/>
            </a:pPr>
            <a:r>
              <a:rPr lang="pl-PL" sz="2400" b="0" strike="noStrike" spc="-1">
                <a:solidFill>
                  <a:srgbClr val="00447A"/>
                </a:solidFill>
                <a:latin typeface="Calibri"/>
              </a:rPr>
              <a:t>Krajowe Towarzystwo Autyzmu w Szczecinie</a:t>
            </a:r>
            <a:endParaRPr lang="pl-PL" sz="2400" b="0" strike="noStrike" spc="-1">
              <a:latin typeface="Arial"/>
            </a:endParaRPr>
          </a:p>
          <a:p>
            <a:pPr>
              <a:lnSpc>
                <a:spcPct val="100000"/>
              </a:lnSpc>
              <a:spcBef>
                <a:spcPts val="479"/>
              </a:spcBef>
            </a:pPr>
            <a:endParaRPr lang="pl-PL" sz="2400" b="0" strike="noStrike" spc="-1">
              <a:latin typeface="Arial"/>
            </a:endParaRPr>
          </a:p>
          <a:p>
            <a:pPr>
              <a:lnSpc>
                <a:spcPct val="100000"/>
              </a:lnSpc>
              <a:spcBef>
                <a:spcPts val="479"/>
              </a:spcBef>
            </a:pPr>
            <a:endParaRPr lang="pl-PL" sz="2400" b="0" strike="noStrike" spc="-1">
              <a:latin typeface="Arial"/>
            </a:endParaRPr>
          </a:p>
        </p:txBody>
      </p:sp>
      <p:sp>
        <p:nvSpPr>
          <p:cNvPr id="125" name="CustomShape 3"/>
          <p:cNvSpPr/>
          <p:nvPr/>
        </p:nvSpPr>
        <p:spPr>
          <a:xfrm>
            <a:off x="6458040" y="635652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A11F8DE1-E178-474F-BFE2-B054AA43D5F4}" type="slidenum">
              <a:rPr lang="pl-PL" sz="900" b="0" strike="noStrike" spc="-1">
                <a:solidFill>
                  <a:srgbClr val="8B8B8B"/>
                </a:solidFill>
                <a:latin typeface="Calibri"/>
              </a:rPr>
              <a:pPr algn="r">
                <a:lnSpc>
                  <a:spcPct val="100000"/>
                </a:lnSpc>
              </a:pPr>
              <a:t>17</a:t>
            </a:fld>
            <a:endParaRPr lang="pl-PL" sz="900" b="0" strike="noStrike" spc="-1">
              <a:latin typeface="Arial"/>
            </a:endParaRPr>
          </a:p>
        </p:txBody>
      </p:sp>
      <p:sp>
        <p:nvSpPr>
          <p:cNvPr id="126" name="CustomShape 4"/>
          <p:cNvSpPr/>
          <p:nvPr/>
        </p:nvSpPr>
        <p:spPr>
          <a:xfrm>
            <a:off x="3243960" y="635148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C6A09BD9-9266-4F69-997C-EEB3DF917056}" type="datetime">
              <a:rPr lang="pl-PL" sz="900" b="0" strike="noStrike" spc="-1">
                <a:solidFill>
                  <a:srgbClr val="8B8B8B"/>
                </a:solidFill>
                <a:latin typeface="Calibri"/>
              </a:rPr>
              <a:pPr algn="ctr">
                <a:lnSpc>
                  <a:spcPct val="100000"/>
                </a:lnSpc>
              </a:pPr>
              <a:t>17.04.2020</a:t>
            </a:fld>
            <a:endParaRPr lang="pl-PL" sz="900" b="0" strike="noStrike" spc="-1">
              <a:latin typeface="Arial"/>
            </a:endParaRPr>
          </a:p>
        </p:txBody>
      </p:sp>
      <p:pic>
        <p:nvPicPr>
          <p:cNvPr id="127" name="Obraz 5"/>
          <p:cNvPicPr/>
          <p:nvPr/>
        </p:nvPicPr>
        <p:blipFill>
          <a:blip r:embed="rId2" cstate="print"/>
          <a:stretch/>
        </p:blipFill>
        <p:spPr>
          <a:xfrm>
            <a:off x="6458040" y="1293840"/>
            <a:ext cx="2410560" cy="20602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ustomShape 1"/>
          <p:cNvSpPr/>
          <p:nvPr/>
        </p:nvSpPr>
        <p:spPr>
          <a:xfrm>
            <a:off x="899640" y="274680"/>
            <a:ext cx="568800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l-PL" sz="2400" b="1" strike="noStrike" spc="-1" dirty="0">
                <a:solidFill>
                  <a:srgbClr val="CE181E"/>
                </a:solidFill>
                <a:latin typeface="Calibri"/>
              </a:rPr>
              <a:t>Filmy, w których przedstawione jest życie osób ze spektrum </a:t>
            </a:r>
            <a:r>
              <a:rPr lang="pl-PL" sz="2400" b="1" strike="noStrike" spc="-1" dirty="0" smtClean="0">
                <a:solidFill>
                  <a:srgbClr val="CE181E"/>
                </a:solidFill>
                <a:latin typeface="Calibri"/>
              </a:rPr>
              <a:t>autyzmu</a:t>
            </a:r>
            <a:endParaRPr lang="pl-PL" sz="2400" b="1" strike="noStrike" spc="-1" dirty="0">
              <a:latin typeface="Arial"/>
            </a:endParaRPr>
          </a:p>
        </p:txBody>
      </p:sp>
      <p:sp>
        <p:nvSpPr>
          <p:cNvPr id="129" name="CustomShape 2"/>
          <p:cNvSpPr/>
          <p:nvPr/>
        </p:nvSpPr>
        <p:spPr>
          <a:xfrm>
            <a:off x="899640" y="1423440"/>
            <a:ext cx="771444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57040" indent="-256320">
              <a:lnSpc>
                <a:spcPct val="100000"/>
              </a:lnSpc>
              <a:spcBef>
                <a:spcPts val="479"/>
              </a:spcBef>
              <a:buClr>
                <a:srgbClr val="00447A"/>
              </a:buClr>
              <a:buFont typeface="Arial"/>
              <a:buChar char="-"/>
            </a:pPr>
            <a:r>
              <a:rPr lang="pl-PL" sz="2400" b="0" strike="noStrike" spc="-1">
                <a:solidFill>
                  <a:srgbClr val="00447A"/>
                </a:solidFill>
                <a:latin typeface="Calibri"/>
              </a:rPr>
              <a:t>„Temple Grandin”</a:t>
            </a:r>
            <a:endParaRPr lang="pl-PL" sz="2400" b="0" strike="noStrike" spc="-1">
              <a:latin typeface="Arial"/>
            </a:endParaRPr>
          </a:p>
          <a:p>
            <a:pPr marL="257040" indent="-256320">
              <a:lnSpc>
                <a:spcPct val="100000"/>
              </a:lnSpc>
              <a:spcBef>
                <a:spcPts val="479"/>
              </a:spcBef>
              <a:buClr>
                <a:srgbClr val="00447A"/>
              </a:buClr>
              <a:buFont typeface="Arial"/>
              <a:buChar char="-"/>
            </a:pPr>
            <a:r>
              <a:rPr lang="pl-PL" sz="2400" b="0" strike="noStrike" spc="-1">
                <a:solidFill>
                  <a:srgbClr val="00447A"/>
                </a:solidFill>
                <a:latin typeface="Calibri"/>
              </a:rPr>
              <a:t>„Zaklęte serce”</a:t>
            </a:r>
            <a:endParaRPr lang="pl-PL" sz="2400" b="0" strike="noStrike" spc="-1">
              <a:latin typeface="Arial"/>
            </a:endParaRPr>
          </a:p>
          <a:p>
            <a:pPr marL="257040" indent="-256320">
              <a:lnSpc>
                <a:spcPct val="100000"/>
              </a:lnSpc>
              <a:spcBef>
                <a:spcPts val="479"/>
              </a:spcBef>
              <a:buClr>
                <a:srgbClr val="00447A"/>
              </a:buClr>
              <a:buFont typeface="Arial"/>
              <a:buChar char="-"/>
            </a:pPr>
            <a:r>
              <a:rPr lang="pl-PL" sz="2400" b="0" strike="noStrike" spc="-1">
                <a:solidFill>
                  <a:srgbClr val="00447A"/>
                </a:solidFill>
                <a:latin typeface="Calibri"/>
              </a:rPr>
              <a:t>„Adam”</a:t>
            </a:r>
            <a:endParaRPr lang="pl-PL" sz="2400" b="0" strike="noStrike" spc="-1">
              <a:latin typeface="Arial"/>
            </a:endParaRPr>
          </a:p>
          <a:p>
            <a:pPr marL="257040" indent="-256320">
              <a:lnSpc>
                <a:spcPct val="100000"/>
              </a:lnSpc>
              <a:spcBef>
                <a:spcPts val="479"/>
              </a:spcBef>
              <a:buClr>
                <a:srgbClr val="00447A"/>
              </a:buClr>
              <a:buFont typeface="Arial"/>
              <a:buChar char="-"/>
            </a:pPr>
            <a:r>
              <a:rPr lang="pl-PL" sz="2400" b="0" strike="noStrike" spc="-1">
                <a:solidFill>
                  <a:srgbClr val="00447A"/>
                </a:solidFill>
                <a:latin typeface="Calibri"/>
              </a:rPr>
              <a:t>„Śniegowe ciastko”</a:t>
            </a:r>
            <a:endParaRPr lang="pl-PL" sz="2400" b="0" strike="noStrike" spc="-1">
              <a:latin typeface="Arial"/>
            </a:endParaRPr>
          </a:p>
          <a:p>
            <a:pPr marL="257040" indent="-256320">
              <a:lnSpc>
                <a:spcPct val="100000"/>
              </a:lnSpc>
              <a:spcBef>
                <a:spcPts val="479"/>
              </a:spcBef>
              <a:buClr>
                <a:srgbClr val="00447A"/>
              </a:buClr>
              <a:buFont typeface="Arial"/>
              <a:buChar char="-"/>
            </a:pPr>
            <a:r>
              <a:rPr lang="pl-PL" sz="2400" b="0" strike="noStrike" spc="-1">
                <a:solidFill>
                  <a:srgbClr val="00447A"/>
                </a:solidFill>
                <a:latin typeface="Calibri"/>
              </a:rPr>
              <a:t>„Rain Man”</a:t>
            </a:r>
            <a:endParaRPr lang="pl-PL" sz="2400" b="0" strike="noStrike" spc="-1">
              <a:latin typeface="Arial"/>
            </a:endParaRPr>
          </a:p>
          <a:p>
            <a:pPr marL="257040" indent="-256320">
              <a:lnSpc>
                <a:spcPct val="100000"/>
              </a:lnSpc>
              <a:spcBef>
                <a:spcPts val="479"/>
              </a:spcBef>
              <a:buClr>
                <a:srgbClr val="00447A"/>
              </a:buClr>
              <a:buFont typeface="Arial"/>
              <a:buChar char="-"/>
            </a:pPr>
            <a:r>
              <a:rPr lang="pl-PL" sz="2400" b="0" strike="noStrike" spc="-1">
                <a:solidFill>
                  <a:srgbClr val="00447A"/>
                </a:solidFill>
                <a:latin typeface="Calibri"/>
              </a:rPr>
              <a:t>„Dom z kart”</a:t>
            </a:r>
            <a:endParaRPr lang="pl-PL" sz="2400" b="0" strike="noStrike" spc="-1">
              <a:latin typeface="Arial"/>
            </a:endParaRPr>
          </a:p>
          <a:p>
            <a:pPr marL="257040" indent="-256320">
              <a:lnSpc>
                <a:spcPct val="100000"/>
              </a:lnSpc>
              <a:spcBef>
                <a:spcPts val="479"/>
              </a:spcBef>
              <a:buClr>
                <a:srgbClr val="00447A"/>
              </a:buClr>
              <a:buFont typeface="Arial"/>
              <a:buChar char="-"/>
            </a:pPr>
            <a:r>
              <a:rPr lang="pl-PL" sz="2400" b="0" strike="noStrike" spc="-1">
                <a:solidFill>
                  <a:srgbClr val="00447A"/>
                </a:solidFill>
                <a:latin typeface="Calibri"/>
              </a:rPr>
              <a:t>„W kosmosie nie ma uczuć”</a:t>
            </a:r>
            <a:endParaRPr lang="pl-PL" sz="2400" b="0" strike="noStrike" spc="-1">
              <a:latin typeface="Arial"/>
            </a:endParaRPr>
          </a:p>
          <a:p>
            <a:pPr marL="257040" indent="-256320">
              <a:lnSpc>
                <a:spcPct val="100000"/>
              </a:lnSpc>
              <a:spcBef>
                <a:spcPts val="479"/>
              </a:spcBef>
              <a:buClr>
                <a:srgbClr val="00447A"/>
              </a:buClr>
              <a:buFont typeface="Arial"/>
              <a:buChar char="-"/>
            </a:pPr>
            <a:r>
              <a:rPr lang="pl-PL" sz="2400" b="0" strike="noStrike" spc="-1">
                <a:solidFill>
                  <a:srgbClr val="00447A"/>
                </a:solidFill>
                <a:latin typeface="Calibri"/>
              </a:rPr>
              <a:t>„Czarny balonik”</a:t>
            </a:r>
            <a:endParaRPr lang="pl-PL" sz="2400" b="0" strike="noStrike" spc="-1">
              <a:latin typeface="Arial"/>
            </a:endParaRPr>
          </a:p>
        </p:txBody>
      </p:sp>
      <p:sp>
        <p:nvSpPr>
          <p:cNvPr id="130" name="CustomShape 3"/>
          <p:cNvSpPr/>
          <p:nvPr/>
        </p:nvSpPr>
        <p:spPr>
          <a:xfrm>
            <a:off x="6458040" y="635652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3020717D-6193-4105-955F-A3EEC71F1092}" type="slidenum">
              <a:rPr lang="pl-PL" sz="900" b="0" strike="noStrike" spc="-1">
                <a:solidFill>
                  <a:srgbClr val="8B8B8B"/>
                </a:solidFill>
                <a:latin typeface="Calibri"/>
              </a:rPr>
              <a:pPr algn="r">
                <a:lnSpc>
                  <a:spcPct val="100000"/>
                </a:lnSpc>
              </a:pPr>
              <a:t>18</a:t>
            </a:fld>
            <a:endParaRPr lang="pl-PL" sz="900" b="0" strike="noStrike" spc="-1">
              <a:latin typeface="Arial"/>
            </a:endParaRPr>
          </a:p>
        </p:txBody>
      </p:sp>
      <p:sp>
        <p:nvSpPr>
          <p:cNvPr id="131" name="CustomShape 4"/>
          <p:cNvSpPr/>
          <p:nvPr/>
        </p:nvSpPr>
        <p:spPr>
          <a:xfrm>
            <a:off x="3243960" y="635148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1AC9F959-A431-4314-93E1-98A0FBB101B2}" type="datetime">
              <a:rPr lang="pl-PL" sz="900" b="0" strike="noStrike" spc="-1">
                <a:solidFill>
                  <a:srgbClr val="8B8B8B"/>
                </a:solidFill>
                <a:latin typeface="Calibri"/>
              </a:rPr>
              <a:pPr algn="ctr">
                <a:lnSpc>
                  <a:spcPct val="100000"/>
                </a:lnSpc>
              </a:pPr>
              <a:t>17.04.2020</a:t>
            </a:fld>
            <a:endParaRPr lang="pl-PL" sz="900" b="0" strike="noStrike" spc="-1">
              <a:latin typeface="Arial"/>
            </a:endParaRPr>
          </a:p>
        </p:txBody>
      </p:sp>
      <p:pic>
        <p:nvPicPr>
          <p:cNvPr id="132" name="Obraz 5"/>
          <p:cNvPicPr/>
          <p:nvPr/>
        </p:nvPicPr>
        <p:blipFill>
          <a:blip r:embed="rId2" cstate="print"/>
          <a:stretch/>
        </p:blipFill>
        <p:spPr>
          <a:xfrm>
            <a:off x="5076000" y="1423440"/>
            <a:ext cx="3272040" cy="42922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ustomShape 1"/>
          <p:cNvSpPr/>
          <p:nvPr/>
        </p:nvSpPr>
        <p:spPr>
          <a:xfrm>
            <a:off x="899640" y="274680"/>
            <a:ext cx="568800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l-PL" sz="2400" b="1" strike="noStrike" spc="-1" dirty="0">
                <a:solidFill>
                  <a:srgbClr val="CE181E"/>
                </a:solidFill>
                <a:latin typeface="Calibri"/>
              </a:rPr>
              <a:t>Pozycje dostępne </a:t>
            </a:r>
            <a:r>
              <a:rPr lang="pl-PL" sz="2400" b="1" strike="noStrike" spc="-1" dirty="0" smtClean="0">
                <a:solidFill>
                  <a:srgbClr val="CE181E"/>
                </a:solidFill>
                <a:latin typeface="Calibri"/>
              </a:rPr>
              <a:t/>
            </a:r>
            <a:br>
              <a:rPr lang="pl-PL" sz="2400" b="1" strike="noStrike" spc="-1" dirty="0" smtClean="0">
                <a:solidFill>
                  <a:srgbClr val="CE181E"/>
                </a:solidFill>
                <a:latin typeface="Calibri"/>
              </a:rPr>
            </a:br>
            <a:r>
              <a:rPr lang="pl-PL" sz="2400" b="1" strike="noStrike" spc="-1" dirty="0" smtClean="0">
                <a:solidFill>
                  <a:srgbClr val="CE181E"/>
                </a:solidFill>
                <a:latin typeface="Calibri"/>
              </a:rPr>
              <a:t>w </a:t>
            </a:r>
            <a:r>
              <a:rPr lang="pl-PL" sz="2400" b="1" strike="noStrike" spc="-1" dirty="0">
                <a:solidFill>
                  <a:srgbClr val="CE181E"/>
                </a:solidFill>
                <a:latin typeface="Calibri"/>
              </a:rPr>
              <a:t>Bibliotece Pedagogicznej ZCDN</a:t>
            </a:r>
            <a:endParaRPr lang="pl-PL" sz="2400" b="0" strike="noStrike" spc="-1" dirty="0">
              <a:latin typeface="Arial"/>
            </a:endParaRPr>
          </a:p>
        </p:txBody>
      </p:sp>
      <p:sp>
        <p:nvSpPr>
          <p:cNvPr id="134" name="CustomShape 2"/>
          <p:cNvSpPr/>
          <p:nvPr/>
        </p:nvSpPr>
        <p:spPr>
          <a:xfrm>
            <a:off x="899640" y="1423440"/>
            <a:ext cx="771444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57040" indent="-256320">
              <a:lnSpc>
                <a:spcPct val="100000"/>
              </a:lnSpc>
              <a:spcBef>
                <a:spcPts val="400"/>
              </a:spcBef>
              <a:buClr>
                <a:srgbClr val="00447A"/>
              </a:buClr>
              <a:buFont typeface="Arial"/>
              <a:buChar char="•"/>
            </a:pPr>
            <a:r>
              <a:rPr lang="pl-PL" sz="2000" b="0" strike="noStrike" spc="-1">
                <a:solidFill>
                  <a:srgbClr val="00447A"/>
                </a:solidFill>
                <a:latin typeface="Calibri"/>
              </a:rPr>
              <a:t>„Autyzm” Ewa Pisula</a:t>
            </a:r>
            <a:endParaRPr lang="pl-PL" sz="2000" b="0" strike="noStrike" spc="-1">
              <a:latin typeface="Arial"/>
            </a:endParaRPr>
          </a:p>
          <a:p>
            <a:pPr marL="257040" indent="-256320">
              <a:lnSpc>
                <a:spcPct val="100000"/>
              </a:lnSpc>
              <a:spcBef>
                <a:spcPts val="400"/>
              </a:spcBef>
              <a:buClr>
                <a:srgbClr val="00447A"/>
              </a:buClr>
              <a:buFont typeface="Arial"/>
              <a:buChar char="•"/>
            </a:pPr>
            <a:r>
              <a:rPr lang="pl-PL" sz="2000" b="0" strike="noStrike" spc="-1">
                <a:solidFill>
                  <a:srgbClr val="00447A"/>
                </a:solidFill>
                <a:latin typeface="Calibri"/>
              </a:rPr>
              <a:t>„Autyzm czy nie autyzm?” Anna Dubis</a:t>
            </a:r>
            <a:endParaRPr lang="pl-PL" sz="2000" b="0" strike="noStrike" spc="-1">
              <a:latin typeface="Arial"/>
            </a:endParaRPr>
          </a:p>
          <a:p>
            <a:pPr marL="257040" indent="-256320">
              <a:lnSpc>
                <a:spcPct val="100000"/>
              </a:lnSpc>
              <a:spcBef>
                <a:spcPts val="400"/>
              </a:spcBef>
              <a:buClr>
                <a:srgbClr val="00447A"/>
              </a:buClr>
              <a:buFont typeface="Arial"/>
              <a:buChar char="•"/>
            </a:pPr>
            <a:r>
              <a:rPr lang="pl-PL" sz="2000" b="0" strike="noStrike" spc="-1">
                <a:solidFill>
                  <a:srgbClr val="00447A"/>
                </a:solidFill>
                <a:latin typeface="Calibri"/>
              </a:rPr>
              <a:t>„Strategia postępowania z dziećmi z autyzmem” Annelie Schenk i in. </a:t>
            </a:r>
            <a:endParaRPr lang="pl-PL" sz="2000" b="0" strike="noStrike" spc="-1">
              <a:latin typeface="Arial"/>
            </a:endParaRPr>
          </a:p>
          <a:p>
            <a:pPr marL="257040" indent="-256320">
              <a:lnSpc>
                <a:spcPct val="100000"/>
              </a:lnSpc>
              <a:spcBef>
                <a:spcPts val="400"/>
              </a:spcBef>
              <a:buClr>
                <a:srgbClr val="00447A"/>
              </a:buClr>
              <a:buFont typeface="Arial"/>
              <a:buChar char="•"/>
            </a:pPr>
            <a:r>
              <a:rPr lang="pl-PL" sz="2000" b="0" strike="noStrike" spc="-1">
                <a:solidFill>
                  <a:srgbClr val="00447A"/>
                </a:solidFill>
                <a:latin typeface="Calibri"/>
              </a:rPr>
              <a:t>„Uczeń z zespołem Aspergera: praktyczne wskazówki dla nauczyciela” Joanna Święcicka</a:t>
            </a:r>
            <a:endParaRPr lang="pl-PL" sz="2000" b="0" strike="noStrike" spc="-1">
              <a:latin typeface="Arial"/>
            </a:endParaRPr>
          </a:p>
          <a:p>
            <a:pPr marL="257040" indent="-256320">
              <a:lnSpc>
                <a:spcPct val="100000"/>
              </a:lnSpc>
              <a:spcBef>
                <a:spcPts val="400"/>
              </a:spcBef>
              <a:buClr>
                <a:srgbClr val="00447A"/>
              </a:buClr>
              <a:buFont typeface="Arial"/>
              <a:buChar char="•"/>
            </a:pPr>
            <a:r>
              <a:rPr lang="pl-PL" sz="2000" b="0" strike="noStrike" spc="-1">
                <a:solidFill>
                  <a:srgbClr val="00447A"/>
                </a:solidFill>
                <a:latin typeface="Calibri"/>
              </a:rPr>
              <a:t>„Dziecko z Zespołem Aspergera” oprac. Magda Wójcik</a:t>
            </a:r>
            <a:endParaRPr lang="pl-PL" sz="2000" b="0" strike="noStrike" spc="-1">
              <a:latin typeface="Arial"/>
            </a:endParaRPr>
          </a:p>
          <a:p>
            <a:pPr marL="257040" indent="-256320">
              <a:lnSpc>
                <a:spcPct val="100000"/>
              </a:lnSpc>
              <a:spcBef>
                <a:spcPts val="400"/>
              </a:spcBef>
              <a:buClr>
                <a:srgbClr val="00447A"/>
              </a:buClr>
              <a:buFont typeface="Arial"/>
              <a:buChar char="•"/>
            </a:pPr>
            <a:r>
              <a:rPr lang="pl-PL" sz="2000" b="0" strike="noStrike" spc="-1">
                <a:solidFill>
                  <a:srgbClr val="00447A"/>
                </a:solidFill>
                <a:latin typeface="Calibri"/>
              </a:rPr>
              <a:t>„10 rzeczy, o których chce Ci powiedzieć dziecko z autyzmem” Ellen Notbohm</a:t>
            </a:r>
            <a:endParaRPr lang="pl-PL" sz="2000" b="0" strike="noStrike" spc="-1">
              <a:latin typeface="Arial"/>
            </a:endParaRPr>
          </a:p>
          <a:p>
            <a:pPr marL="257040" indent="-256320">
              <a:lnSpc>
                <a:spcPct val="100000"/>
              </a:lnSpc>
              <a:spcBef>
                <a:spcPts val="400"/>
              </a:spcBef>
              <a:buClr>
                <a:srgbClr val="00447A"/>
              </a:buClr>
              <a:buFont typeface="Arial"/>
              <a:buChar char="•"/>
            </a:pPr>
            <a:r>
              <a:rPr lang="pl-PL" sz="2000" b="0" strike="noStrike" spc="-1">
                <a:solidFill>
                  <a:srgbClr val="00447A"/>
                </a:solidFill>
                <a:latin typeface="Calibri"/>
              </a:rPr>
              <a:t>„1001 porad dla rodziców i terapeutów dzieci z autyzmem i zespołem Aspergera” Ellen Notbohm, Veronica Zysk </a:t>
            </a:r>
            <a:endParaRPr lang="pl-PL" sz="2000" b="0" strike="noStrike" spc="-1">
              <a:latin typeface="Arial"/>
            </a:endParaRPr>
          </a:p>
          <a:p>
            <a:pPr marL="257040" indent="-256320">
              <a:lnSpc>
                <a:spcPct val="100000"/>
              </a:lnSpc>
              <a:spcBef>
                <a:spcPts val="400"/>
              </a:spcBef>
              <a:buClr>
                <a:srgbClr val="00447A"/>
              </a:buClr>
              <a:buFont typeface="Arial"/>
              <a:buChar char="•"/>
            </a:pPr>
            <a:r>
              <a:rPr lang="pl-PL" sz="2000" b="0" strike="noStrike" spc="-1">
                <a:solidFill>
                  <a:srgbClr val="00447A"/>
                </a:solidFill>
                <a:latin typeface="Calibri"/>
              </a:rPr>
              <a:t>„Zespół Aspergera: zrozumieć, aby pomóc” Agnieszka Kozdroń </a:t>
            </a:r>
            <a:endParaRPr lang="pl-PL" sz="2000" b="0" strike="noStrike" spc="-1">
              <a:latin typeface="Arial"/>
            </a:endParaRPr>
          </a:p>
          <a:p>
            <a:pPr marL="257040" indent="-256320">
              <a:lnSpc>
                <a:spcPct val="100000"/>
              </a:lnSpc>
              <a:spcBef>
                <a:spcPts val="400"/>
              </a:spcBef>
              <a:buClr>
                <a:srgbClr val="00447A"/>
              </a:buClr>
              <a:buFont typeface="Arial"/>
              <a:buChar char="•"/>
            </a:pPr>
            <a:r>
              <a:rPr lang="pl-PL" sz="2000" b="0" strike="noStrike" spc="-1">
                <a:solidFill>
                  <a:srgbClr val="00447A"/>
                </a:solidFill>
                <a:latin typeface="Calibri"/>
              </a:rPr>
              <a:t>i wiele wiele innych...</a:t>
            </a:r>
            <a:endParaRPr lang="pl-PL" sz="2000" b="0" strike="noStrike" spc="-1">
              <a:latin typeface="Arial"/>
            </a:endParaRPr>
          </a:p>
        </p:txBody>
      </p:sp>
      <p:sp>
        <p:nvSpPr>
          <p:cNvPr id="135" name="CustomShape 3"/>
          <p:cNvSpPr/>
          <p:nvPr/>
        </p:nvSpPr>
        <p:spPr>
          <a:xfrm>
            <a:off x="6458040" y="635652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911ADB26-F3AC-4715-84CC-6B1ADBAEF00B}" type="slidenum">
              <a:rPr lang="pl-PL" sz="900" b="0" strike="noStrike" spc="-1">
                <a:solidFill>
                  <a:srgbClr val="8B8B8B"/>
                </a:solidFill>
                <a:latin typeface="Calibri"/>
              </a:rPr>
              <a:pPr algn="r">
                <a:lnSpc>
                  <a:spcPct val="100000"/>
                </a:lnSpc>
              </a:pPr>
              <a:t>19</a:t>
            </a:fld>
            <a:endParaRPr lang="pl-PL" sz="900" b="0" strike="noStrike" spc="-1">
              <a:latin typeface="Arial"/>
            </a:endParaRPr>
          </a:p>
        </p:txBody>
      </p:sp>
      <p:sp>
        <p:nvSpPr>
          <p:cNvPr id="136" name="CustomShape 4"/>
          <p:cNvSpPr/>
          <p:nvPr/>
        </p:nvSpPr>
        <p:spPr>
          <a:xfrm>
            <a:off x="3243960" y="635148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928821CB-63F5-47B9-B3CB-B7B361146D6D}" type="datetime">
              <a:rPr lang="pl-PL" sz="900" b="0" strike="noStrike" spc="-1">
                <a:solidFill>
                  <a:srgbClr val="8B8B8B"/>
                </a:solidFill>
                <a:latin typeface="Calibri"/>
              </a:rPr>
              <a:pPr algn="ctr">
                <a:lnSpc>
                  <a:spcPct val="100000"/>
                </a:lnSpc>
              </a:pPr>
              <a:t>17.04.2020</a:t>
            </a:fld>
            <a:endParaRPr lang="pl-PL" sz="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ustomShape 1"/>
          <p:cNvSpPr/>
          <p:nvPr/>
        </p:nvSpPr>
        <p:spPr>
          <a:xfrm>
            <a:off x="1187640" y="268560"/>
            <a:ext cx="5688000" cy="633240"/>
          </a:xfrm>
          <a:prstGeom prst="rect">
            <a:avLst/>
          </a:prstGeom>
          <a:noFill/>
          <a:ln>
            <a:noFill/>
          </a:ln>
        </p:spPr>
        <p:style>
          <a:lnRef idx="0">
            <a:scrgbClr r="0" g="0" b="0"/>
          </a:lnRef>
          <a:fillRef idx="0">
            <a:scrgbClr r="0" g="0" b="0"/>
          </a:fillRef>
          <a:effectRef idx="0">
            <a:scrgbClr r="0" g="0" b="0"/>
          </a:effectRef>
          <a:fontRef idx="minor"/>
        </p:style>
      </p:sp>
      <p:sp>
        <p:nvSpPr>
          <p:cNvPr id="52" name="CustomShape 2"/>
          <p:cNvSpPr/>
          <p:nvPr/>
        </p:nvSpPr>
        <p:spPr>
          <a:xfrm>
            <a:off x="899640" y="1423440"/>
            <a:ext cx="771444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Bef>
                <a:spcPts val="641"/>
              </a:spcBef>
            </a:pPr>
            <a:r>
              <a:rPr lang="pl-PL" sz="3200" b="1" strike="noStrike" spc="-1">
                <a:solidFill>
                  <a:srgbClr val="00447A"/>
                </a:solidFill>
                <a:latin typeface="Calibri"/>
              </a:rPr>
              <a:t>2 kwietnia </a:t>
            </a:r>
            <a:r>
              <a:rPr lang="pl-PL" sz="3200" b="0" strike="noStrike" spc="-1">
                <a:solidFill>
                  <a:srgbClr val="00447A"/>
                </a:solidFill>
                <a:latin typeface="Calibri"/>
              </a:rPr>
              <a:t>– ŚWIATOWY DZIEŃ AUTYZMU</a:t>
            </a:r>
            <a:endParaRPr lang="pl-PL" sz="3200" b="0" strike="noStrike" spc="-1">
              <a:latin typeface="Arial"/>
            </a:endParaRPr>
          </a:p>
          <a:p>
            <a:pPr algn="ctr">
              <a:lnSpc>
                <a:spcPct val="100000"/>
              </a:lnSpc>
              <a:spcBef>
                <a:spcPts val="641"/>
              </a:spcBef>
            </a:pPr>
            <a:endParaRPr lang="pl-PL" sz="3200" b="0" strike="noStrike" spc="-1">
              <a:latin typeface="Arial"/>
            </a:endParaRPr>
          </a:p>
        </p:txBody>
      </p:sp>
      <p:sp>
        <p:nvSpPr>
          <p:cNvPr id="53" name="CustomShape 3"/>
          <p:cNvSpPr/>
          <p:nvPr/>
        </p:nvSpPr>
        <p:spPr>
          <a:xfrm>
            <a:off x="6458040" y="635652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18D1CC03-9A84-47C1-8E07-1706F7BFDF43}" type="slidenum">
              <a:rPr lang="pl-PL" sz="900" b="0" strike="noStrike" spc="-1">
                <a:solidFill>
                  <a:srgbClr val="8B8B8B"/>
                </a:solidFill>
                <a:latin typeface="Calibri"/>
              </a:rPr>
              <a:pPr algn="r">
                <a:lnSpc>
                  <a:spcPct val="100000"/>
                </a:lnSpc>
              </a:pPr>
              <a:t>2</a:t>
            </a:fld>
            <a:endParaRPr lang="pl-PL" sz="900" b="0" strike="noStrike" spc="-1">
              <a:latin typeface="Arial"/>
            </a:endParaRPr>
          </a:p>
        </p:txBody>
      </p:sp>
      <p:sp>
        <p:nvSpPr>
          <p:cNvPr id="54" name="CustomShape 4"/>
          <p:cNvSpPr/>
          <p:nvPr/>
        </p:nvSpPr>
        <p:spPr>
          <a:xfrm>
            <a:off x="3243960" y="635148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F762C0CB-9122-4136-8E9F-6510AF6F45EB}" type="datetime">
              <a:rPr lang="pl-PL" sz="900" b="0" strike="noStrike" spc="-1">
                <a:solidFill>
                  <a:srgbClr val="8B8B8B"/>
                </a:solidFill>
                <a:latin typeface="Calibri"/>
              </a:rPr>
              <a:pPr algn="ctr">
                <a:lnSpc>
                  <a:spcPct val="100000"/>
                </a:lnSpc>
              </a:pPr>
              <a:t>17.04.2020</a:t>
            </a:fld>
            <a:endParaRPr lang="pl-PL" sz="900" b="0" strike="noStrike" spc="-1">
              <a:latin typeface="Arial"/>
            </a:endParaRPr>
          </a:p>
        </p:txBody>
      </p:sp>
      <p:pic>
        <p:nvPicPr>
          <p:cNvPr id="55" name="Obraz 6"/>
          <p:cNvPicPr/>
          <p:nvPr/>
        </p:nvPicPr>
        <p:blipFill>
          <a:blip r:embed="rId2" cstate="print"/>
          <a:stretch/>
        </p:blipFill>
        <p:spPr>
          <a:xfrm>
            <a:off x="2195640" y="2277000"/>
            <a:ext cx="4394520" cy="31017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ustomShape 1"/>
          <p:cNvSpPr/>
          <p:nvPr/>
        </p:nvSpPr>
        <p:spPr>
          <a:xfrm>
            <a:off x="899640" y="274680"/>
            <a:ext cx="5688000" cy="633240"/>
          </a:xfrm>
          <a:prstGeom prst="rect">
            <a:avLst/>
          </a:prstGeom>
          <a:noFill/>
          <a:ln>
            <a:noFill/>
          </a:ln>
        </p:spPr>
        <p:style>
          <a:lnRef idx="0">
            <a:scrgbClr r="0" g="0" b="0"/>
          </a:lnRef>
          <a:fillRef idx="0">
            <a:scrgbClr r="0" g="0" b="0"/>
          </a:fillRef>
          <a:effectRef idx="0">
            <a:scrgbClr r="0" g="0" b="0"/>
          </a:effectRef>
          <a:fontRef idx="minor"/>
        </p:style>
      </p:sp>
      <p:sp>
        <p:nvSpPr>
          <p:cNvPr id="138" name="CustomShape 2"/>
          <p:cNvSpPr/>
          <p:nvPr/>
        </p:nvSpPr>
        <p:spPr>
          <a:xfrm>
            <a:off x="899640" y="1423440"/>
            <a:ext cx="771444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479"/>
              </a:spcBef>
            </a:pPr>
            <a:endParaRPr lang="pl-PL" sz="1800" b="0" strike="noStrike" spc="-1" dirty="0">
              <a:latin typeface="Arial"/>
            </a:endParaRPr>
          </a:p>
          <a:p>
            <a:pPr>
              <a:lnSpc>
                <a:spcPct val="100000"/>
              </a:lnSpc>
              <a:spcBef>
                <a:spcPts val="479"/>
              </a:spcBef>
            </a:pPr>
            <a:endParaRPr lang="pl-PL" sz="1800" b="0" strike="noStrike" spc="-1" dirty="0">
              <a:latin typeface="Arial"/>
            </a:endParaRPr>
          </a:p>
          <a:p>
            <a:pPr algn="ctr">
              <a:lnSpc>
                <a:spcPct val="100000"/>
              </a:lnSpc>
              <a:spcBef>
                <a:spcPts val="641"/>
              </a:spcBef>
            </a:pPr>
            <a:r>
              <a:rPr lang="pl-PL" sz="3200" b="1" strike="noStrike" spc="-1" dirty="0">
                <a:solidFill>
                  <a:srgbClr val="FF0000"/>
                </a:solidFill>
                <a:latin typeface="Calibri"/>
              </a:rPr>
              <a:t>WSKAZÓWKI DO PRACY Z UCZNIEM</a:t>
            </a:r>
            <a:r>
              <a:rPr dirty="0"/>
              <a:t/>
            </a:r>
            <a:br>
              <a:rPr dirty="0"/>
            </a:br>
            <a:r>
              <a:rPr lang="pl-PL" sz="3200" b="1" strike="noStrike" spc="-1" dirty="0">
                <a:solidFill>
                  <a:srgbClr val="FF0000"/>
                </a:solidFill>
                <a:latin typeface="Calibri"/>
              </a:rPr>
              <a:t> ZE SPEKTRUM </a:t>
            </a:r>
            <a:r>
              <a:rPr lang="pl-PL" sz="3200" b="1" strike="noStrike" spc="-1" dirty="0" smtClean="0">
                <a:solidFill>
                  <a:srgbClr val="FF0000"/>
                </a:solidFill>
                <a:latin typeface="Calibri"/>
              </a:rPr>
              <a:t>AUTYZMU</a:t>
            </a:r>
            <a:endParaRPr lang="pl-PL" sz="3200" b="0" strike="noStrike" spc="-1" dirty="0">
              <a:latin typeface="Arial"/>
            </a:endParaRPr>
          </a:p>
        </p:txBody>
      </p:sp>
      <p:sp>
        <p:nvSpPr>
          <p:cNvPr id="139" name="CustomShape 3"/>
          <p:cNvSpPr/>
          <p:nvPr/>
        </p:nvSpPr>
        <p:spPr>
          <a:xfrm>
            <a:off x="6458040" y="635652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E8E2E86B-10B4-4573-B54D-6BBE8B1C9293}" type="slidenum">
              <a:rPr lang="pl-PL" sz="900" b="0" strike="noStrike" spc="-1">
                <a:solidFill>
                  <a:srgbClr val="8B8B8B"/>
                </a:solidFill>
                <a:latin typeface="Calibri"/>
              </a:rPr>
              <a:pPr algn="r">
                <a:lnSpc>
                  <a:spcPct val="100000"/>
                </a:lnSpc>
              </a:pPr>
              <a:t>20</a:t>
            </a:fld>
            <a:endParaRPr lang="pl-PL" sz="900" b="0" strike="noStrike" spc="-1">
              <a:latin typeface="Arial"/>
            </a:endParaRPr>
          </a:p>
        </p:txBody>
      </p:sp>
      <p:sp>
        <p:nvSpPr>
          <p:cNvPr id="140" name="CustomShape 4"/>
          <p:cNvSpPr/>
          <p:nvPr/>
        </p:nvSpPr>
        <p:spPr>
          <a:xfrm>
            <a:off x="3243960" y="635148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BF340F8E-6923-4180-9C04-F6B9BF25CBC6}" type="datetime">
              <a:rPr lang="pl-PL" sz="900" b="0" strike="noStrike" spc="-1">
                <a:solidFill>
                  <a:srgbClr val="8B8B8B"/>
                </a:solidFill>
                <a:latin typeface="Calibri"/>
              </a:rPr>
              <a:pPr algn="ctr">
                <a:lnSpc>
                  <a:spcPct val="100000"/>
                </a:lnSpc>
              </a:pPr>
              <a:t>17.04.2020</a:t>
            </a:fld>
            <a:endParaRPr lang="pl-PL" sz="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CustomShape 1"/>
          <p:cNvSpPr/>
          <p:nvPr/>
        </p:nvSpPr>
        <p:spPr>
          <a:xfrm>
            <a:off x="791640" y="302400"/>
            <a:ext cx="662400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l-PL" sz="2400" b="1" strike="noStrike" spc="-1" dirty="0">
                <a:solidFill>
                  <a:srgbClr val="CE181E"/>
                </a:solidFill>
                <a:latin typeface="Calibri"/>
              </a:rPr>
              <a:t>Nie oceniaj, poznaj dziecko</a:t>
            </a:r>
            <a:r>
              <a:rPr lang="pl-PL" sz="2400" b="1" strike="noStrike" spc="-1" dirty="0" smtClean="0">
                <a:solidFill>
                  <a:srgbClr val="CE181E"/>
                </a:solidFill>
                <a:latin typeface="Calibri"/>
              </a:rPr>
              <a:t>, </a:t>
            </a:r>
            <a:r>
              <a:rPr lang="pl-PL" sz="2400" b="1" strike="noStrike" spc="-1" dirty="0">
                <a:solidFill>
                  <a:srgbClr val="CE181E"/>
                </a:solidFill>
                <a:latin typeface="Calibri"/>
              </a:rPr>
              <a:t>z którym </a:t>
            </a:r>
            <a:r>
              <a:rPr lang="pl-PL" sz="2400" b="1" strike="noStrike" spc="-1" dirty="0" smtClean="0">
                <a:solidFill>
                  <a:srgbClr val="CE181E"/>
                </a:solidFill>
                <a:latin typeface="Calibri"/>
              </a:rPr>
              <a:t>pracujesz</a:t>
            </a:r>
            <a:endParaRPr lang="pl-PL" sz="2400" b="0" strike="noStrike" spc="-1" dirty="0">
              <a:latin typeface="Arial"/>
            </a:endParaRPr>
          </a:p>
        </p:txBody>
      </p:sp>
      <p:sp>
        <p:nvSpPr>
          <p:cNvPr id="142" name="CustomShape 2"/>
          <p:cNvSpPr/>
          <p:nvPr/>
        </p:nvSpPr>
        <p:spPr>
          <a:xfrm>
            <a:off x="899640" y="1423440"/>
            <a:ext cx="771444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Bef>
                <a:spcPts val="561"/>
              </a:spcBef>
            </a:pPr>
            <a:r>
              <a:rPr lang="pl-PL" sz="2800" b="0" strike="noStrike" spc="-1" dirty="0">
                <a:solidFill>
                  <a:srgbClr val="FF0000"/>
                </a:solidFill>
                <a:latin typeface="Calibri"/>
              </a:rPr>
              <a:t>„Wszystko zależy od tego, jak widzisz rzeczywistość”</a:t>
            </a:r>
            <a:endParaRPr lang="pl-PL" sz="2800" b="0" strike="noStrike" spc="-1" dirty="0">
              <a:latin typeface="Arial"/>
            </a:endParaRPr>
          </a:p>
          <a:p>
            <a:pPr algn="just">
              <a:lnSpc>
                <a:spcPct val="100000"/>
              </a:lnSpc>
              <a:spcBef>
                <a:spcPts val="320"/>
              </a:spcBef>
            </a:pPr>
            <a:r>
              <a:rPr lang="pl-PL" sz="1600" b="0" i="1" strike="noStrike" spc="-1" dirty="0">
                <a:solidFill>
                  <a:srgbClr val="00447A"/>
                </a:solidFill>
                <a:latin typeface="Calibri"/>
              </a:rPr>
              <a:t>Autyzm zamyka dziecko w jego własnym świecie - świecie bardzo surowym, trudnym, </a:t>
            </a:r>
            <a:r>
              <a:rPr lang="pl-PL" sz="1600" b="0" i="1" strike="noStrike" spc="-1" dirty="0" smtClean="0">
                <a:solidFill>
                  <a:srgbClr val="00447A"/>
                </a:solidFill>
                <a:latin typeface="Calibri"/>
              </a:rPr>
              <a:t/>
            </a:r>
            <a:br>
              <a:rPr lang="pl-PL" sz="1600" b="0" i="1" strike="noStrike" spc="-1" dirty="0" smtClean="0">
                <a:solidFill>
                  <a:srgbClr val="00447A"/>
                </a:solidFill>
                <a:latin typeface="Calibri"/>
              </a:rPr>
            </a:br>
            <a:r>
              <a:rPr lang="pl-PL" sz="1600" b="0" i="1" strike="noStrike" spc="-1" dirty="0" smtClean="0">
                <a:solidFill>
                  <a:srgbClr val="00447A"/>
                </a:solidFill>
                <a:latin typeface="Calibri"/>
              </a:rPr>
              <a:t>w </a:t>
            </a:r>
            <a:r>
              <a:rPr lang="pl-PL" sz="1600" b="0" i="1" strike="noStrike" spc="-1" dirty="0">
                <a:solidFill>
                  <a:srgbClr val="00447A"/>
                </a:solidFill>
                <a:latin typeface="Calibri"/>
              </a:rPr>
              <a:t>którym nie ma miejsca na metafory i wyobraźnię. Często jest to także świat przerażający: pełen ludzi, którzy zachowują się w sposób </a:t>
            </a:r>
            <a:r>
              <a:rPr lang="pl-PL" sz="1600" b="0" i="1" strike="noStrike" spc="-1" dirty="0" smtClean="0">
                <a:solidFill>
                  <a:srgbClr val="00447A"/>
                </a:solidFill>
                <a:latin typeface="Calibri"/>
              </a:rPr>
              <a:t>niezrozumiały, </a:t>
            </a:r>
            <a:r>
              <a:rPr lang="pl-PL" sz="1600" b="0" i="1" strike="noStrike" spc="-1" dirty="0" smtClean="0">
                <a:solidFill>
                  <a:srgbClr val="00447A"/>
                </a:solidFill>
                <a:latin typeface="Calibri"/>
              </a:rPr>
              <a:t>i </a:t>
            </a:r>
            <a:r>
              <a:rPr lang="pl-PL" sz="1600" b="0" i="1" strike="noStrike" spc="-1" dirty="0">
                <a:solidFill>
                  <a:srgbClr val="00447A"/>
                </a:solidFill>
                <a:latin typeface="Calibri"/>
              </a:rPr>
              <a:t>bodźców, których nie sposób opisać. Świat osób z autyzmem to zupełnie odmienny świat niż </a:t>
            </a:r>
            <a:r>
              <a:rPr lang="pl-PL" sz="1600" b="0" i="1" strike="noStrike" spc="-1" dirty="0" smtClean="0">
                <a:solidFill>
                  <a:srgbClr val="00447A"/>
                </a:solidFill>
                <a:latin typeface="Calibri"/>
              </a:rPr>
              <a:t>ten, </a:t>
            </a:r>
            <a:r>
              <a:rPr lang="pl-PL" sz="1600" b="0" i="1" strike="noStrike" spc="-1" dirty="0">
                <a:solidFill>
                  <a:srgbClr val="00447A"/>
                </a:solidFill>
                <a:latin typeface="Calibri"/>
              </a:rPr>
              <a:t>który my znamy.  </a:t>
            </a:r>
            <a:r>
              <a:rPr lang="pl-PL" sz="1600" b="0" i="1" strike="noStrike" spc="-1" dirty="0" smtClean="0">
                <a:solidFill>
                  <a:srgbClr val="00447A"/>
                </a:solidFill>
                <a:latin typeface="Calibri"/>
              </a:rPr>
              <a:t/>
            </a:r>
            <a:br>
              <a:rPr lang="pl-PL" sz="1600" b="0" i="1" strike="noStrike" spc="-1" dirty="0" smtClean="0">
                <a:solidFill>
                  <a:srgbClr val="00447A"/>
                </a:solidFill>
                <a:latin typeface="Calibri"/>
              </a:rPr>
            </a:br>
            <a:r>
              <a:rPr lang="pl-PL" sz="1600" b="0" strike="noStrike" spc="-1" dirty="0" smtClean="0">
                <a:solidFill>
                  <a:srgbClr val="00447A"/>
                </a:solidFill>
                <a:latin typeface="Calibri"/>
              </a:rPr>
              <a:t>(</a:t>
            </a:r>
            <a:r>
              <a:rPr lang="pl-PL" sz="1600" b="0" strike="noStrike" spc="-1" dirty="0">
                <a:solidFill>
                  <a:srgbClr val="00447A"/>
                </a:solidFill>
                <a:latin typeface="Calibri"/>
              </a:rPr>
              <a:t>Peter </a:t>
            </a:r>
            <a:r>
              <a:rPr lang="pl-PL" sz="1600" b="0" strike="noStrike" spc="-1" dirty="0" err="1" smtClean="0">
                <a:solidFill>
                  <a:srgbClr val="00447A"/>
                </a:solidFill>
                <a:latin typeface="Calibri"/>
              </a:rPr>
              <a:t>Szatmari</a:t>
            </a:r>
            <a:r>
              <a:rPr lang="pl-PL" sz="1600" spc="-1" dirty="0" smtClean="0">
                <a:solidFill>
                  <a:srgbClr val="00447A"/>
                </a:solidFill>
                <a:latin typeface="Calibri"/>
              </a:rPr>
              <a:t>, </a:t>
            </a:r>
            <a:r>
              <a:rPr lang="pl-PL" sz="1600" b="0" i="1" strike="noStrike" spc="-1" dirty="0" smtClean="0">
                <a:solidFill>
                  <a:srgbClr val="00447A"/>
                </a:solidFill>
                <a:latin typeface="Calibri"/>
              </a:rPr>
              <a:t>Uwięziony umysł</a:t>
            </a:r>
            <a:r>
              <a:rPr lang="pl-PL" sz="1600" b="0" strike="noStrike" spc="-1" dirty="0" smtClean="0">
                <a:solidFill>
                  <a:srgbClr val="00447A"/>
                </a:solidFill>
                <a:latin typeface="Calibri"/>
              </a:rPr>
              <a:t>)</a:t>
            </a:r>
            <a:endParaRPr lang="pl-PL" sz="1600" b="0" strike="noStrike" spc="-1" dirty="0">
              <a:latin typeface="Arial"/>
            </a:endParaRPr>
          </a:p>
          <a:p>
            <a:pPr algn="r">
              <a:lnSpc>
                <a:spcPct val="100000"/>
              </a:lnSpc>
              <a:spcBef>
                <a:spcPts val="479"/>
              </a:spcBef>
            </a:pPr>
            <a:endParaRPr lang="pl-PL" sz="1600" b="0" strike="noStrike" spc="-1" dirty="0">
              <a:latin typeface="Arial"/>
            </a:endParaRPr>
          </a:p>
          <a:p>
            <a:pPr algn="ctr">
              <a:lnSpc>
                <a:spcPct val="100000"/>
              </a:lnSpc>
              <a:spcBef>
                <a:spcPts val="479"/>
              </a:spcBef>
            </a:pPr>
            <a:r>
              <a:rPr dirty="0"/>
              <a:t/>
            </a:r>
            <a:br>
              <a:rPr dirty="0"/>
            </a:br>
            <a:endParaRPr lang="pl-PL" sz="1600" b="0" strike="noStrike" spc="-1" dirty="0">
              <a:latin typeface="Arial"/>
            </a:endParaRPr>
          </a:p>
        </p:txBody>
      </p:sp>
      <p:sp>
        <p:nvSpPr>
          <p:cNvPr id="143" name="CustomShape 3"/>
          <p:cNvSpPr/>
          <p:nvPr/>
        </p:nvSpPr>
        <p:spPr>
          <a:xfrm>
            <a:off x="6458040" y="635652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53D043C2-78EB-4014-B7DF-9D2A3A9C2A86}" type="slidenum">
              <a:rPr lang="pl-PL" sz="900" b="0" strike="noStrike" spc="-1">
                <a:solidFill>
                  <a:srgbClr val="8B8B8B"/>
                </a:solidFill>
                <a:latin typeface="Calibri"/>
              </a:rPr>
              <a:pPr algn="r">
                <a:lnSpc>
                  <a:spcPct val="100000"/>
                </a:lnSpc>
              </a:pPr>
              <a:t>21</a:t>
            </a:fld>
            <a:endParaRPr lang="pl-PL" sz="900" b="0" strike="noStrike" spc="-1">
              <a:latin typeface="Arial"/>
            </a:endParaRPr>
          </a:p>
        </p:txBody>
      </p:sp>
      <p:sp>
        <p:nvSpPr>
          <p:cNvPr id="144" name="CustomShape 4"/>
          <p:cNvSpPr/>
          <p:nvPr/>
        </p:nvSpPr>
        <p:spPr>
          <a:xfrm>
            <a:off x="3243960" y="635148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1F11AE75-124C-441B-87EA-1DD222B000F7}" type="datetime">
              <a:rPr lang="pl-PL" sz="900" b="0" strike="noStrike" spc="-1">
                <a:solidFill>
                  <a:srgbClr val="8B8B8B"/>
                </a:solidFill>
                <a:latin typeface="Calibri"/>
              </a:rPr>
              <a:pPr algn="ctr">
                <a:lnSpc>
                  <a:spcPct val="100000"/>
                </a:lnSpc>
              </a:pPr>
              <a:t>17.04.2020</a:t>
            </a:fld>
            <a:endParaRPr lang="pl-PL" sz="900" b="0" strike="noStrike" spc="-1">
              <a:latin typeface="Arial"/>
            </a:endParaRPr>
          </a:p>
        </p:txBody>
      </p:sp>
      <p:pic>
        <p:nvPicPr>
          <p:cNvPr id="145" name="Obraz 5"/>
          <p:cNvPicPr/>
          <p:nvPr/>
        </p:nvPicPr>
        <p:blipFill>
          <a:blip r:embed="rId2" cstate="print"/>
          <a:stretch/>
        </p:blipFill>
        <p:spPr>
          <a:xfrm>
            <a:off x="2699640" y="3429000"/>
            <a:ext cx="2444040" cy="27205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ustomShape 1"/>
          <p:cNvSpPr/>
          <p:nvPr/>
        </p:nvSpPr>
        <p:spPr>
          <a:xfrm>
            <a:off x="899640" y="274680"/>
            <a:ext cx="568800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l-PL" sz="2400" b="1" strike="noStrike" spc="-1" dirty="0">
                <a:solidFill>
                  <a:srgbClr val="CE181E"/>
                </a:solidFill>
                <a:latin typeface="Calibri"/>
              </a:rPr>
              <a:t>Zrób z uczniem plan dnia</a:t>
            </a:r>
            <a:endParaRPr lang="pl-PL" sz="2400" b="1" strike="noStrike" spc="-1" dirty="0">
              <a:latin typeface="Arial"/>
            </a:endParaRPr>
          </a:p>
        </p:txBody>
      </p:sp>
      <p:sp>
        <p:nvSpPr>
          <p:cNvPr id="147" name="CustomShape 2"/>
          <p:cNvSpPr/>
          <p:nvPr/>
        </p:nvSpPr>
        <p:spPr>
          <a:xfrm>
            <a:off x="899640" y="1423440"/>
            <a:ext cx="771444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57040" indent="-256320">
              <a:lnSpc>
                <a:spcPct val="100000"/>
              </a:lnSpc>
              <a:spcBef>
                <a:spcPts val="479"/>
              </a:spcBef>
              <a:buClr>
                <a:srgbClr val="00447A"/>
              </a:buClr>
              <a:buFont typeface="Arial"/>
              <a:buChar char="•"/>
            </a:pPr>
            <a:r>
              <a:rPr lang="pl-PL" sz="2400" b="0" strike="noStrike" spc="-1" dirty="0">
                <a:solidFill>
                  <a:srgbClr val="00447A"/>
                </a:solidFill>
                <a:latin typeface="Calibri"/>
              </a:rPr>
              <a:t>Bardzo ważne jest utrzymanie codziennej rutyny – wykorzystaj do tego plan dnia, który zrobisz z uczniem. </a:t>
            </a:r>
            <a:endParaRPr lang="pl-PL" sz="2400" b="0" strike="noStrike" spc="-1" dirty="0">
              <a:latin typeface="Arial"/>
            </a:endParaRPr>
          </a:p>
          <a:p>
            <a:pPr marL="257040" indent="-256320">
              <a:lnSpc>
                <a:spcPct val="100000"/>
              </a:lnSpc>
              <a:spcBef>
                <a:spcPts val="479"/>
              </a:spcBef>
              <a:buClr>
                <a:srgbClr val="00447A"/>
              </a:buClr>
              <a:buFont typeface="Arial"/>
              <a:buChar char="•"/>
            </a:pPr>
            <a:r>
              <a:rPr lang="pl-PL" sz="2400" b="0" strike="noStrike" spc="-1" dirty="0">
                <a:solidFill>
                  <a:srgbClr val="00447A"/>
                </a:solidFill>
                <a:latin typeface="Calibri"/>
              </a:rPr>
              <a:t>Plan może być wykonany w formie obrazków albo w formie pisemnej.</a:t>
            </a:r>
            <a:endParaRPr lang="pl-PL" sz="2400" b="0" strike="noStrike" spc="-1" dirty="0">
              <a:latin typeface="Arial"/>
            </a:endParaRPr>
          </a:p>
          <a:p>
            <a:pPr marL="257040" indent="-256320">
              <a:lnSpc>
                <a:spcPct val="100000"/>
              </a:lnSpc>
              <a:spcBef>
                <a:spcPts val="479"/>
              </a:spcBef>
              <a:buClr>
                <a:srgbClr val="00447A"/>
              </a:buClr>
              <a:buFont typeface="Arial"/>
              <a:buChar char="•"/>
            </a:pPr>
            <a:r>
              <a:rPr lang="pl-PL" sz="2400" b="0" strike="noStrike" spc="-1" dirty="0">
                <a:solidFill>
                  <a:srgbClr val="00447A"/>
                </a:solidFill>
                <a:latin typeface="Calibri"/>
              </a:rPr>
              <a:t>Musi zawierać, co po kolei uczeń będzie robił w szkole.</a:t>
            </a:r>
            <a:r>
              <a:rPr dirty="0"/>
              <a:t/>
            </a:r>
            <a:br>
              <a:rPr dirty="0"/>
            </a:br>
            <a:r>
              <a:rPr lang="pl-PL" sz="2400" b="0" strike="noStrike" spc="-1" dirty="0">
                <a:solidFill>
                  <a:srgbClr val="00447A"/>
                </a:solidFill>
                <a:latin typeface="Calibri"/>
              </a:rPr>
              <a:t> </a:t>
            </a:r>
            <a:endParaRPr lang="pl-PL" sz="2400" b="0" strike="noStrike" spc="-1" dirty="0">
              <a:latin typeface="Arial"/>
            </a:endParaRPr>
          </a:p>
        </p:txBody>
      </p:sp>
      <p:sp>
        <p:nvSpPr>
          <p:cNvPr id="148" name="CustomShape 3"/>
          <p:cNvSpPr/>
          <p:nvPr/>
        </p:nvSpPr>
        <p:spPr>
          <a:xfrm>
            <a:off x="6458040" y="635652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476E1071-3CAE-4B4A-91CB-168561C80CA7}" type="slidenum">
              <a:rPr lang="pl-PL" sz="900" b="0" strike="noStrike" spc="-1">
                <a:solidFill>
                  <a:srgbClr val="8B8B8B"/>
                </a:solidFill>
                <a:latin typeface="Calibri"/>
              </a:rPr>
              <a:pPr algn="r">
                <a:lnSpc>
                  <a:spcPct val="100000"/>
                </a:lnSpc>
              </a:pPr>
              <a:t>22</a:t>
            </a:fld>
            <a:endParaRPr lang="pl-PL" sz="900" b="0" strike="noStrike" spc="-1">
              <a:latin typeface="Arial"/>
            </a:endParaRPr>
          </a:p>
        </p:txBody>
      </p:sp>
      <p:sp>
        <p:nvSpPr>
          <p:cNvPr id="149" name="CustomShape 4"/>
          <p:cNvSpPr/>
          <p:nvPr/>
        </p:nvSpPr>
        <p:spPr>
          <a:xfrm>
            <a:off x="3243960" y="635148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020423E9-0E01-438F-8424-E1B98200A9A2}" type="datetime">
              <a:rPr lang="pl-PL" sz="900" b="0" strike="noStrike" spc="-1">
                <a:solidFill>
                  <a:srgbClr val="8B8B8B"/>
                </a:solidFill>
                <a:latin typeface="Calibri"/>
              </a:rPr>
              <a:pPr algn="ctr">
                <a:lnSpc>
                  <a:spcPct val="100000"/>
                </a:lnSpc>
              </a:pPr>
              <a:t>17.04.2020</a:t>
            </a:fld>
            <a:endParaRPr lang="pl-PL" sz="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ustomShape 1"/>
          <p:cNvSpPr/>
          <p:nvPr/>
        </p:nvSpPr>
        <p:spPr>
          <a:xfrm>
            <a:off x="899640" y="274680"/>
            <a:ext cx="5688000" cy="633240"/>
          </a:xfrm>
          <a:prstGeom prst="rect">
            <a:avLst/>
          </a:prstGeom>
          <a:noFill/>
          <a:ln>
            <a:noFill/>
          </a:ln>
        </p:spPr>
        <p:style>
          <a:lnRef idx="0">
            <a:scrgbClr r="0" g="0" b="0"/>
          </a:lnRef>
          <a:fillRef idx="0">
            <a:scrgbClr r="0" g="0" b="0"/>
          </a:fillRef>
          <a:effectRef idx="0">
            <a:scrgbClr r="0" g="0" b="0"/>
          </a:effectRef>
          <a:fontRef idx="minor"/>
        </p:style>
      </p:sp>
      <p:sp>
        <p:nvSpPr>
          <p:cNvPr id="151" name="CustomShape 2"/>
          <p:cNvSpPr/>
          <p:nvPr/>
        </p:nvSpPr>
        <p:spPr>
          <a:xfrm>
            <a:off x="899640" y="1423440"/>
            <a:ext cx="771444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57040" indent="-256320">
              <a:lnSpc>
                <a:spcPct val="100000"/>
              </a:lnSpc>
              <a:spcBef>
                <a:spcPts val="479"/>
              </a:spcBef>
              <a:buClr>
                <a:srgbClr val="00447A"/>
              </a:buClr>
              <a:buFont typeface="Arial"/>
              <a:buChar char="•"/>
            </a:pPr>
            <a:r>
              <a:rPr lang="pl-PL" sz="2400" b="0" strike="noStrike" spc="-1" dirty="0">
                <a:solidFill>
                  <a:srgbClr val="00447A"/>
                </a:solidFill>
                <a:latin typeface="Calibri"/>
              </a:rPr>
              <a:t>Rozważ wyposażenie dziecka w „talizman” </a:t>
            </a:r>
            <a:r>
              <a:rPr lang="pl-PL" sz="2400" spc="-1" dirty="0" smtClean="0">
                <a:solidFill>
                  <a:srgbClr val="00447A"/>
                </a:solidFill>
                <a:latin typeface="Calibri"/>
              </a:rPr>
              <a:t>– </a:t>
            </a:r>
            <a:r>
              <a:rPr lang="pl-PL" sz="2400" b="0" strike="noStrike" spc="-1" dirty="0">
                <a:solidFill>
                  <a:srgbClr val="00447A"/>
                </a:solidFill>
                <a:latin typeface="Calibri"/>
              </a:rPr>
              <a:t>przedmiot uspokajający, pomagający dziecku w sytuacji dyskomfortu, trudnej dla niego. Może to być </a:t>
            </a:r>
            <a:r>
              <a:rPr lang="pl-PL" sz="2400" b="0" strike="noStrike" spc="-1" dirty="0" smtClean="0">
                <a:solidFill>
                  <a:srgbClr val="00447A"/>
                </a:solidFill>
                <a:latin typeface="Calibri"/>
              </a:rPr>
              <a:t>gniotek</a:t>
            </a:r>
            <a:r>
              <a:rPr lang="pl-PL" sz="2400" b="0" strike="noStrike" spc="-1" dirty="0">
                <a:solidFill>
                  <a:srgbClr val="00447A"/>
                </a:solidFill>
                <a:latin typeface="Calibri"/>
              </a:rPr>
              <a:t>, kamyczek, zabawka sensoryczna, silikonowa bransoletka </a:t>
            </a:r>
            <a:r>
              <a:rPr lang="pl-PL" sz="2400" b="0" strike="noStrike" spc="-1" dirty="0" smtClean="0">
                <a:solidFill>
                  <a:srgbClr val="00447A"/>
                </a:solidFill>
                <a:latin typeface="Calibri"/>
              </a:rPr>
              <a:t>– niestygmatyzująca </a:t>
            </a:r>
            <a:r>
              <a:rPr lang="pl-PL" sz="2400" b="0" strike="noStrike" spc="-1" dirty="0">
                <a:solidFill>
                  <a:srgbClr val="00447A"/>
                </a:solidFill>
                <a:latin typeface="Calibri"/>
              </a:rPr>
              <a:t>dziecka. Ważne, by był to mały, dyskretny przedmiot, który nie rzuca się w oczy, łatwo się chowa lub przywiązuje do spodni, chowa do kieszeni.</a:t>
            </a:r>
            <a:endParaRPr lang="pl-PL" sz="2400" b="0" strike="noStrike" spc="-1" dirty="0">
              <a:latin typeface="Arial"/>
            </a:endParaRPr>
          </a:p>
        </p:txBody>
      </p:sp>
      <p:sp>
        <p:nvSpPr>
          <p:cNvPr id="152" name="CustomShape 3"/>
          <p:cNvSpPr/>
          <p:nvPr/>
        </p:nvSpPr>
        <p:spPr>
          <a:xfrm>
            <a:off x="6458040" y="635652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BBB82A94-F4F7-4890-B674-7AAE6A4DEE92}" type="slidenum">
              <a:rPr lang="pl-PL" sz="900" b="0" strike="noStrike" spc="-1">
                <a:solidFill>
                  <a:srgbClr val="8B8B8B"/>
                </a:solidFill>
                <a:latin typeface="Calibri"/>
              </a:rPr>
              <a:pPr algn="r">
                <a:lnSpc>
                  <a:spcPct val="100000"/>
                </a:lnSpc>
              </a:pPr>
              <a:t>23</a:t>
            </a:fld>
            <a:endParaRPr lang="pl-PL" sz="900" b="0" strike="noStrike" spc="-1">
              <a:latin typeface="Arial"/>
            </a:endParaRPr>
          </a:p>
        </p:txBody>
      </p:sp>
      <p:sp>
        <p:nvSpPr>
          <p:cNvPr id="153" name="CustomShape 4"/>
          <p:cNvSpPr/>
          <p:nvPr/>
        </p:nvSpPr>
        <p:spPr>
          <a:xfrm>
            <a:off x="3243960" y="635148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3D6557C8-720B-4EFE-AE39-78986A6A67C2}" type="datetime">
              <a:rPr lang="pl-PL" sz="900" b="0" strike="noStrike" spc="-1">
                <a:solidFill>
                  <a:srgbClr val="8B8B8B"/>
                </a:solidFill>
                <a:latin typeface="Calibri"/>
              </a:rPr>
              <a:pPr algn="ctr">
                <a:lnSpc>
                  <a:spcPct val="100000"/>
                </a:lnSpc>
              </a:pPr>
              <a:t>17.04.2020</a:t>
            </a:fld>
            <a:endParaRPr lang="pl-PL" sz="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CustomShape 1"/>
          <p:cNvSpPr/>
          <p:nvPr/>
        </p:nvSpPr>
        <p:spPr>
          <a:xfrm>
            <a:off x="899640" y="274680"/>
            <a:ext cx="5688000" cy="633240"/>
          </a:xfrm>
          <a:prstGeom prst="rect">
            <a:avLst/>
          </a:prstGeom>
          <a:noFill/>
          <a:ln>
            <a:noFill/>
          </a:ln>
        </p:spPr>
        <p:style>
          <a:lnRef idx="0">
            <a:scrgbClr r="0" g="0" b="0"/>
          </a:lnRef>
          <a:fillRef idx="0">
            <a:scrgbClr r="0" g="0" b="0"/>
          </a:fillRef>
          <a:effectRef idx="0">
            <a:scrgbClr r="0" g="0" b="0"/>
          </a:effectRef>
          <a:fontRef idx="minor"/>
        </p:style>
      </p:sp>
      <p:sp>
        <p:nvSpPr>
          <p:cNvPr id="155" name="CustomShape 2"/>
          <p:cNvSpPr/>
          <p:nvPr/>
        </p:nvSpPr>
        <p:spPr>
          <a:xfrm>
            <a:off x="899640" y="1423440"/>
            <a:ext cx="771444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57040" indent="-256320">
              <a:lnSpc>
                <a:spcPct val="100000"/>
              </a:lnSpc>
              <a:spcBef>
                <a:spcPts val="479"/>
              </a:spcBef>
              <a:buClr>
                <a:srgbClr val="00447A"/>
              </a:buClr>
              <a:buFont typeface="Arial"/>
              <a:buChar char="•"/>
            </a:pPr>
            <a:r>
              <a:rPr lang="pl-PL" sz="2400" b="0" strike="noStrike" spc="-1" dirty="0">
                <a:solidFill>
                  <a:srgbClr val="00447A"/>
                </a:solidFill>
                <a:latin typeface="Calibri"/>
              </a:rPr>
              <a:t>Sporządź listę wzmocnień, nagród (zabaw, które dziecko lubi wykonywać), by móc ucznia nimi motywować. Rodzice mogą pomóc przy jej ustaleniu. Ważne, by były to rzeczy lub czynności niezwykle atrakcyjne dla dziecka. </a:t>
            </a:r>
            <a:r>
              <a:rPr lang="pl-PL" sz="2400" b="0" strike="noStrike" spc="-1" dirty="0" smtClean="0">
                <a:solidFill>
                  <a:srgbClr val="00447A"/>
                </a:solidFill>
                <a:latin typeface="Calibri"/>
              </a:rPr>
              <a:t>Będą </a:t>
            </a:r>
            <a:r>
              <a:rPr lang="pl-PL" sz="2400" b="0" strike="noStrike" spc="-1" dirty="0">
                <a:solidFill>
                  <a:srgbClr val="00447A"/>
                </a:solidFill>
                <a:latin typeface="Calibri"/>
              </a:rPr>
              <a:t>motywować go wtedy do odpowiedniego zachowania </a:t>
            </a:r>
            <a:r>
              <a:rPr lang="pl-PL" sz="2400" b="0" strike="noStrike" spc="-1" dirty="0" smtClean="0">
                <a:solidFill>
                  <a:srgbClr val="00447A"/>
                </a:solidFill>
                <a:latin typeface="Calibri"/>
              </a:rPr>
              <a:t/>
            </a:r>
            <a:br>
              <a:rPr lang="pl-PL" sz="2400" b="0" strike="noStrike" spc="-1" dirty="0" smtClean="0">
                <a:solidFill>
                  <a:srgbClr val="00447A"/>
                </a:solidFill>
                <a:latin typeface="Calibri"/>
              </a:rPr>
            </a:br>
            <a:r>
              <a:rPr lang="pl-PL" sz="2400" b="0" strike="noStrike" spc="-1" dirty="0" smtClean="0">
                <a:solidFill>
                  <a:srgbClr val="00447A"/>
                </a:solidFill>
                <a:latin typeface="Calibri"/>
              </a:rPr>
              <a:t>w </a:t>
            </a:r>
            <a:r>
              <a:rPr lang="pl-PL" sz="2400" b="0" strike="noStrike" spc="-1" dirty="0">
                <a:solidFill>
                  <a:srgbClr val="00447A"/>
                </a:solidFill>
                <a:latin typeface="Calibri"/>
              </a:rPr>
              <a:t>celu zdobycia nagrody </a:t>
            </a:r>
            <a:r>
              <a:rPr lang="pl-PL" sz="2400" b="0" strike="noStrike" spc="-1" dirty="0" smtClean="0">
                <a:solidFill>
                  <a:srgbClr val="00447A"/>
                </a:solidFill>
                <a:latin typeface="Calibri"/>
              </a:rPr>
              <a:t>(może </a:t>
            </a:r>
            <a:r>
              <a:rPr lang="pl-PL" sz="2400" b="0" strike="noStrike" spc="-1" dirty="0">
                <a:solidFill>
                  <a:srgbClr val="00447A"/>
                </a:solidFill>
                <a:latin typeface="Calibri"/>
              </a:rPr>
              <a:t>być </a:t>
            </a:r>
            <a:r>
              <a:rPr lang="pl-PL" sz="2400" b="0" strike="noStrike" spc="-1" dirty="0" smtClean="0">
                <a:solidFill>
                  <a:srgbClr val="00447A"/>
                </a:solidFill>
                <a:latin typeface="Calibri"/>
              </a:rPr>
              <a:t>to np. oglądanie </a:t>
            </a:r>
            <a:r>
              <a:rPr lang="pl-PL" sz="2400" b="0" strike="noStrike" spc="-1" dirty="0">
                <a:solidFill>
                  <a:srgbClr val="00447A"/>
                </a:solidFill>
                <a:latin typeface="Calibri"/>
              </a:rPr>
              <a:t>komiksu, poskakanie na korytarzu, temperowanie kredek itd.). Mają to być rzeczy lub czynności bardzo </a:t>
            </a:r>
            <a:r>
              <a:rPr lang="pl-PL" sz="2400" b="0" strike="noStrike" spc="-1" dirty="0" smtClean="0">
                <a:solidFill>
                  <a:srgbClr val="00447A"/>
                </a:solidFill>
                <a:latin typeface="Calibri"/>
              </a:rPr>
              <a:t>zindywidualizowane </a:t>
            </a:r>
            <a:r>
              <a:rPr lang="pl-PL" sz="2400" b="0" strike="noStrike" spc="-1" dirty="0">
                <a:solidFill>
                  <a:srgbClr val="00447A"/>
                </a:solidFill>
                <a:latin typeface="Calibri"/>
              </a:rPr>
              <a:t>dla konkretnego dziecka.</a:t>
            </a:r>
            <a:endParaRPr lang="pl-PL" sz="2400" b="0" strike="noStrike" spc="-1" dirty="0">
              <a:latin typeface="Arial"/>
            </a:endParaRPr>
          </a:p>
        </p:txBody>
      </p:sp>
      <p:sp>
        <p:nvSpPr>
          <p:cNvPr id="156" name="CustomShape 3"/>
          <p:cNvSpPr/>
          <p:nvPr/>
        </p:nvSpPr>
        <p:spPr>
          <a:xfrm>
            <a:off x="6458040" y="635652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5D985BEB-3332-47A1-9D5C-7146074DEB7F}" type="slidenum">
              <a:rPr lang="pl-PL" sz="900" b="0" strike="noStrike" spc="-1">
                <a:solidFill>
                  <a:srgbClr val="8B8B8B"/>
                </a:solidFill>
                <a:latin typeface="Calibri"/>
              </a:rPr>
              <a:pPr algn="r">
                <a:lnSpc>
                  <a:spcPct val="100000"/>
                </a:lnSpc>
              </a:pPr>
              <a:t>24</a:t>
            </a:fld>
            <a:endParaRPr lang="pl-PL" sz="900" b="0" strike="noStrike" spc="-1">
              <a:latin typeface="Arial"/>
            </a:endParaRPr>
          </a:p>
        </p:txBody>
      </p:sp>
      <p:sp>
        <p:nvSpPr>
          <p:cNvPr id="157" name="CustomShape 4"/>
          <p:cNvSpPr/>
          <p:nvPr/>
        </p:nvSpPr>
        <p:spPr>
          <a:xfrm>
            <a:off x="3243960" y="635148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027F1B25-2E62-415C-9672-C8DCD7855638}" type="datetime">
              <a:rPr lang="pl-PL" sz="900" b="0" strike="noStrike" spc="-1">
                <a:solidFill>
                  <a:srgbClr val="8B8B8B"/>
                </a:solidFill>
                <a:latin typeface="Calibri"/>
              </a:rPr>
              <a:pPr algn="ctr">
                <a:lnSpc>
                  <a:spcPct val="100000"/>
                </a:lnSpc>
              </a:pPr>
              <a:t>17.04.2020</a:t>
            </a:fld>
            <a:endParaRPr lang="pl-PL" sz="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CustomShape 1"/>
          <p:cNvSpPr/>
          <p:nvPr/>
        </p:nvSpPr>
        <p:spPr>
          <a:xfrm>
            <a:off x="899640" y="274680"/>
            <a:ext cx="5688000" cy="633240"/>
          </a:xfrm>
          <a:prstGeom prst="rect">
            <a:avLst/>
          </a:prstGeom>
          <a:noFill/>
          <a:ln>
            <a:noFill/>
          </a:ln>
        </p:spPr>
        <p:style>
          <a:lnRef idx="0">
            <a:scrgbClr r="0" g="0" b="0"/>
          </a:lnRef>
          <a:fillRef idx="0">
            <a:scrgbClr r="0" g="0" b="0"/>
          </a:fillRef>
          <a:effectRef idx="0">
            <a:scrgbClr r="0" g="0" b="0"/>
          </a:effectRef>
          <a:fontRef idx="minor"/>
        </p:style>
      </p:sp>
      <p:sp>
        <p:nvSpPr>
          <p:cNvPr id="159" name="CustomShape 2"/>
          <p:cNvSpPr/>
          <p:nvPr/>
        </p:nvSpPr>
        <p:spPr>
          <a:xfrm>
            <a:off x="899640" y="1423440"/>
            <a:ext cx="771444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57040" indent="-256320">
              <a:lnSpc>
                <a:spcPct val="100000"/>
              </a:lnSpc>
              <a:spcBef>
                <a:spcPts val="479"/>
              </a:spcBef>
              <a:buClr>
                <a:srgbClr val="00447A"/>
              </a:buClr>
              <a:buFont typeface="Arial"/>
              <a:buChar char="•"/>
            </a:pPr>
            <a:r>
              <a:rPr lang="pl-PL" sz="2400" b="0" strike="noStrike" spc="-1" dirty="0">
                <a:solidFill>
                  <a:srgbClr val="00447A"/>
                </a:solidFill>
                <a:latin typeface="Calibri"/>
              </a:rPr>
              <a:t>Wprowadź gospodarkę żetonową </a:t>
            </a:r>
            <a:r>
              <a:rPr lang="pl-PL" sz="2400" b="0" strike="noStrike" spc="-1" dirty="0" smtClean="0">
                <a:solidFill>
                  <a:srgbClr val="00447A"/>
                </a:solidFill>
                <a:latin typeface="Calibri"/>
              </a:rPr>
              <a:t>–  uczeń </a:t>
            </a:r>
            <a:r>
              <a:rPr lang="pl-PL" sz="2400" b="0" strike="noStrike" spc="-1" dirty="0">
                <a:solidFill>
                  <a:srgbClr val="00447A"/>
                </a:solidFill>
                <a:latin typeface="Calibri"/>
              </a:rPr>
              <a:t>za dobre zachowanie </a:t>
            </a:r>
            <a:r>
              <a:rPr lang="pl-PL" sz="2400" b="0" strike="noStrike" spc="-1" dirty="0" smtClean="0">
                <a:solidFill>
                  <a:srgbClr val="00447A"/>
                </a:solidFill>
                <a:latin typeface="Calibri"/>
              </a:rPr>
              <a:t>zbiera </a:t>
            </a:r>
            <a:r>
              <a:rPr lang="pl-PL" sz="2400" b="0" strike="noStrike" spc="-1" dirty="0">
                <a:solidFill>
                  <a:srgbClr val="00447A"/>
                </a:solidFill>
                <a:latin typeface="Calibri"/>
              </a:rPr>
              <a:t>karteczki, magnesy, naklejki, elementy puzzli. Za określoną liczbę zebranych przedmiotów dostaje nagrodę z listy wzmocnień, nagród. Wcześniej należy poinformować dziecko o miejscu wystąpienia i czasie trwania nagrody.  Należy stosować żetony po wystąpieniu pozytywnego zachowania np. uczeń siedzi </a:t>
            </a:r>
            <a:r>
              <a:rPr lang="pl-PL" sz="2400" b="0" strike="noStrike" spc="-1" dirty="0" smtClean="0">
                <a:solidFill>
                  <a:srgbClr val="00447A"/>
                </a:solidFill>
                <a:latin typeface="Calibri"/>
              </a:rPr>
              <a:t>spokojnie –  </a:t>
            </a:r>
            <a:r>
              <a:rPr lang="pl-PL" sz="2400" b="0" strike="noStrike" spc="-1" dirty="0">
                <a:solidFill>
                  <a:srgbClr val="00447A"/>
                </a:solidFill>
                <a:latin typeface="Calibri"/>
              </a:rPr>
              <a:t>otrzymuje żeton, patrzy w oczy </a:t>
            </a:r>
            <a:r>
              <a:rPr lang="pl-PL" sz="2400" spc="-1" dirty="0" smtClean="0">
                <a:solidFill>
                  <a:srgbClr val="00447A"/>
                </a:solidFill>
                <a:latin typeface="Calibri"/>
              </a:rPr>
              <a:t>– </a:t>
            </a:r>
            <a:r>
              <a:rPr lang="pl-PL" sz="2400" b="0" strike="noStrike" spc="-1" dirty="0">
                <a:solidFill>
                  <a:srgbClr val="00447A"/>
                </a:solidFill>
                <a:latin typeface="Calibri"/>
              </a:rPr>
              <a:t>otrzymuje żeton, zgłasza się </a:t>
            </a:r>
            <a:r>
              <a:rPr lang="pl-PL" sz="2400" spc="-1" dirty="0" smtClean="0">
                <a:solidFill>
                  <a:srgbClr val="00447A"/>
                </a:solidFill>
                <a:latin typeface="Calibri"/>
              </a:rPr>
              <a:t>– </a:t>
            </a:r>
            <a:r>
              <a:rPr lang="pl-PL" sz="2400" b="0" strike="noStrike" spc="-1" dirty="0">
                <a:solidFill>
                  <a:srgbClr val="00447A"/>
                </a:solidFill>
                <a:latin typeface="Calibri"/>
              </a:rPr>
              <a:t>otrzymuje żeton. Warto połączyć żetony z nagrodą słowną. Ważne, by nagroda była uczniowi wręczona bezpośrednio po uzbieraniu określonej </a:t>
            </a:r>
            <a:r>
              <a:rPr lang="pl-PL" sz="2400" b="0" strike="noStrike" spc="-1" dirty="0" smtClean="0">
                <a:solidFill>
                  <a:srgbClr val="00447A"/>
                </a:solidFill>
                <a:latin typeface="Calibri"/>
              </a:rPr>
              <a:t>liczby żetonów</a:t>
            </a:r>
            <a:r>
              <a:rPr lang="pl-PL" sz="2400" b="0" strike="noStrike" spc="-1" dirty="0">
                <a:solidFill>
                  <a:srgbClr val="00447A"/>
                </a:solidFill>
                <a:latin typeface="Calibri"/>
              </a:rPr>
              <a:t>.</a:t>
            </a:r>
            <a:endParaRPr lang="pl-PL" sz="2400" b="0" strike="noStrike" spc="-1" dirty="0">
              <a:latin typeface="Arial"/>
            </a:endParaRPr>
          </a:p>
        </p:txBody>
      </p:sp>
      <p:sp>
        <p:nvSpPr>
          <p:cNvPr id="160" name="CustomShape 3"/>
          <p:cNvSpPr/>
          <p:nvPr/>
        </p:nvSpPr>
        <p:spPr>
          <a:xfrm>
            <a:off x="6458040" y="635652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FF65F0F3-B64F-4C54-AEEA-6BE2EF2971C8}" type="slidenum">
              <a:rPr lang="pl-PL" sz="900" b="0" strike="noStrike" spc="-1">
                <a:solidFill>
                  <a:srgbClr val="8B8B8B"/>
                </a:solidFill>
                <a:latin typeface="Calibri"/>
              </a:rPr>
              <a:pPr algn="r">
                <a:lnSpc>
                  <a:spcPct val="100000"/>
                </a:lnSpc>
              </a:pPr>
              <a:t>25</a:t>
            </a:fld>
            <a:endParaRPr lang="pl-PL" sz="900" b="0" strike="noStrike" spc="-1">
              <a:latin typeface="Arial"/>
            </a:endParaRPr>
          </a:p>
        </p:txBody>
      </p:sp>
      <p:sp>
        <p:nvSpPr>
          <p:cNvPr id="161" name="CustomShape 4"/>
          <p:cNvSpPr/>
          <p:nvPr/>
        </p:nvSpPr>
        <p:spPr>
          <a:xfrm>
            <a:off x="3243960" y="635148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22A5593A-5612-4A4F-8088-8E1C139479CA}" type="datetime">
              <a:rPr lang="pl-PL" sz="900" b="0" strike="noStrike" spc="-1">
                <a:solidFill>
                  <a:srgbClr val="8B8B8B"/>
                </a:solidFill>
                <a:latin typeface="Calibri"/>
              </a:rPr>
              <a:pPr algn="ctr">
                <a:lnSpc>
                  <a:spcPct val="100000"/>
                </a:lnSpc>
              </a:pPr>
              <a:t>17.04.2020</a:t>
            </a:fld>
            <a:endParaRPr lang="pl-PL" sz="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899640" y="274680"/>
            <a:ext cx="568800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l-PL" sz="2400" b="1" strike="noStrike" spc="-1" dirty="0" smtClean="0">
                <a:solidFill>
                  <a:srgbClr val="CE181E"/>
                </a:solidFill>
                <a:latin typeface="Calibri"/>
              </a:rPr>
              <a:t>Komunikacja</a:t>
            </a:r>
            <a:endParaRPr lang="pl-PL" sz="2400" b="1" strike="noStrike" spc="-1" dirty="0">
              <a:latin typeface="Arial"/>
            </a:endParaRPr>
          </a:p>
        </p:txBody>
      </p:sp>
      <p:sp>
        <p:nvSpPr>
          <p:cNvPr id="163" name="CustomShape 2"/>
          <p:cNvSpPr/>
          <p:nvPr/>
        </p:nvSpPr>
        <p:spPr>
          <a:xfrm>
            <a:off x="899640" y="1423440"/>
            <a:ext cx="771444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57040" indent="-256320">
              <a:lnSpc>
                <a:spcPct val="100000"/>
              </a:lnSpc>
              <a:spcBef>
                <a:spcPts val="479"/>
              </a:spcBef>
              <a:buClr>
                <a:srgbClr val="00447A"/>
              </a:buClr>
              <a:buFont typeface="Arial"/>
              <a:buChar char="•"/>
            </a:pPr>
            <a:r>
              <a:rPr lang="pl-PL" sz="2400" b="0" strike="noStrike" spc="-1" dirty="0">
                <a:solidFill>
                  <a:srgbClr val="00447A"/>
                </a:solidFill>
                <a:latin typeface="Calibri"/>
              </a:rPr>
              <a:t>Mów do dziecka wolno, mało, treściwie i niskim tonem. Buduj proste zdania. Używaj </a:t>
            </a:r>
            <a:r>
              <a:rPr lang="pl-PL" sz="2400" b="0" strike="noStrike" spc="-1" dirty="0" smtClean="0">
                <a:solidFill>
                  <a:srgbClr val="00447A"/>
                </a:solidFill>
                <a:latin typeface="Calibri"/>
              </a:rPr>
              <a:t>łatwego, </a:t>
            </a:r>
            <a:r>
              <a:rPr lang="pl-PL" sz="2400" b="0" strike="noStrike" spc="-1" dirty="0">
                <a:solidFill>
                  <a:srgbClr val="00447A"/>
                </a:solidFill>
                <a:latin typeface="Calibri"/>
              </a:rPr>
              <a:t>zrozumiałego dla dziecka słownictwa. Daj chwilę dziecku na przemyślenie </a:t>
            </a:r>
            <a:r>
              <a:rPr dirty="0"/>
              <a:t/>
            </a:r>
            <a:br>
              <a:rPr dirty="0"/>
            </a:br>
            <a:r>
              <a:rPr lang="pl-PL" sz="2400" b="0" strike="noStrike" spc="-1" dirty="0">
                <a:solidFill>
                  <a:srgbClr val="00447A"/>
                </a:solidFill>
                <a:latin typeface="Calibri"/>
              </a:rPr>
              <a:t>i zareagowanie na polecenie oraz na odpowiedź. Dłuższy czas na przyswojenie informacji, wykonanie polecenia, zadania.</a:t>
            </a:r>
            <a:endParaRPr lang="pl-PL" sz="2400" b="0" strike="noStrike" spc="-1" dirty="0">
              <a:latin typeface="Arial"/>
            </a:endParaRPr>
          </a:p>
        </p:txBody>
      </p:sp>
      <p:sp>
        <p:nvSpPr>
          <p:cNvPr id="164" name="CustomShape 3"/>
          <p:cNvSpPr/>
          <p:nvPr/>
        </p:nvSpPr>
        <p:spPr>
          <a:xfrm>
            <a:off x="6458040" y="635652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EF8C854B-FF2B-44F4-BC97-2B2F950AE402}" type="slidenum">
              <a:rPr lang="pl-PL" sz="900" b="0" strike="noStrike" spc="-1">
                <a:solidFill>
                  <a:srgbClr val="8B8B8B"/>
                </a:solidFill>
                <a:latin typeface="Calibri"/>
              </a:rPr>
              <a:pPr algn="r">
                <a:lnSpc>
                  <a:spcPct val="100000"/>
                </a:lnSpc>
              </a:pPr>
              <a:t>26</a:t>
            </a:fld>
            <a:endParaRPr lang="pl-PL" sz="900" b="0" strike="noStrike" spc="-1">
              <a:latin typeface="Arial"/>
            </a:endParaRPr>
          </a:p>
        </p:txBody>
      </p:sp>
      <p:sp>
        <p:nvSpPr>
          <p:cNvPr id="165" name="CustomShape 4"/>
          <p:cNvSpPr/>
          <p:nvPr/>
        </p:nvSpPr>
        <p:spPr>
          <a:xfrm>
            <a:off x="3243960" y="635148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32B8B690-4D86-4A28-95EB-D942AA76A9A8}" type="datetime">
              <a:rPr lang="pl-PL" sz="900" b="0" strike="noStrike" spc="-1">
                <a:solidFill>
                  <a:srgbClr val="8B8B8B"/>
                </a:solidFill>
                <a:latin typeface="Calibri"/>
              </a:rPr>
              <a:pPr algn="ctr">
                <a:lnSpc>
                  <a:spcPct val="100000"/>
                </a:lnSpc>
              </a:pPr>
              <a:t>17.04.2020</a:t>
            </a:fld>
            <a:endParaRPr lang="pl-PL" sz="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899640" y="274680"/>
            <a:ext cx="568800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l-PL" sz="2400" b="1" strike="noStrike" spc="-1" dirty="0">
                <a:solidFill>
                  <a:srgbClr val="CE181E"/>
                </a:solidFill>
                <a:latin typeface="Calibri"/>
              </a:rPr>
              <a:t>Na </a:t>
            </a:r>
            <a:r>
              <a:rPr lang="pl-PL" sz="2400" b="1" strike="noStrike" spc="-1" dirty="0" smtClean="0">
                <a:solidFill>
                  <a:srgbClr val="CE181E"/>
                </a:solidFill>
                <a:latin typeface="Calibri"/>
              </a:rPr>
              <a:t>lekcji</a:t>
            </a:r>
            <a:endParaRPr lang="pl-PL" sz="2400" b="1" strike="noStrike" spc="-1" dirty="0">
              <a:latin typeface="Arial"/>
            </a:endParaRPr>
          </a:p>
        </p:txBody>
      </p:sp>
      <p:sp>
        <p:nvSpPr>
          <p:cNvPr id="167" name="CustomShape 2"/>
          <p:cNvSpPr/>
          <p:nvPr/>
        </p:nvSpPr>
        <p:spPr>
          <a:xfrm>
            <a:off x="899640" y="1423440"/>
            <a:ext cx="771444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57040" indent="-256320">
              <a:lnSpc>
                <a:spcPct val="100000"/>
              </a:lnSpc>
              <a:spcBef>
                <a:spcPts val="479"/>
              </a:spcBef>
              <a:buClr>
                <a:srgbClr val="00447A"/>
              </a:buClr>
              <a:buFont typeface="Arial"/>
              <a:buChar char="•"/>
            </a:pPr>
            <a:r>
              <a:rPr lang="pl-PL" sz="2400" b="0" strike="noStrike" spc="-1" dirty="0">
                <a:solidFill>
                  <a:srgbClr val="00447A"/>
                </a:solidFill>
                <a:latin typeface="Calibri"/>
              </a:rPr>
              <a:t>Kiedy uczeń ma odpowiadać, powtórzyć pytanie jeszcze raz. Przy </a:t>
            </a:r>
            <a:r>
              <a:rPr lang="pl-PL" sz="2400" b="0" strike="noStrike" spc="-1" dirty="0" smtClean="0">
                <a:solidFill>
                  <a:srgbClr val="00447A"/>
                </a:solidFill>
                <a:latin typeface="Calibri"/>
              </a:rPr>
              <a:t>tłumaczeniu </a:t>
            </a:r>
            <a:r>
              <a:rPr lang="pl-PL" sz="2400" b="0" strike="noStrike" spc="-1" dirty="0">
                <a:solidFill>
                  <a:srgbClr val="00447A"/>
                </a:solidFill>
                <a:latin typeface="Calibri"/>
              </a:rPr>
              <a:t>zadania całej klasie stań przy dziecku.</a:t>
            </a:r>
            <a:endParaRPr lang="pl-PL" sz="2400" b="0" strike="noStrike" spc="-1" dirty="0">
              <a:latin typeface="Arial"/>
            </a:endParaRPr>
          </a:p>
          <a:p>
            <a:pPr marL="257040" indent="-256320">
              <a:lnSpc>
                <a:spcPct val="100000"/>
              </a:lnSpc>
              <a:spcBef>
                <a:spcPts val="479"/>
              </a:spcBef>
              <a:buClr>
                <a:srgbClr val="00447A"/>
              </a:buClr>
              <a:buFont typeface="Arial"/>
              <a:buChar char="•"/>
            </a:pPr>
            <a:r>
              <a:rPr lang="pl-PL" sz="2400" b="0" strike="noStrike" spc="-1" dirty="0">
                <a:solidFill>
                  <a:srgbClr val="00447A"/>
                </a:solidFill>
                <a:latin typeface="Calibri"/>
              </a:rPr>
              <a:t>W czasie prowadzenia lekcji stosuj takie </a:t>
            </a:r>
            <a:r>
              <a:rPr lang="pl-PL" sz="2400" b="0" strike="noStrike" spc="-1" dirty="0" smtClean="0">
                <a:solidFill>
                  <a:srgbClr val="00447A"/>
                </a:solidFill>
                <a:latin typeface="Calibri"/>
              </a:rPr>
              <a:t>zwroty: „To </a:t>
            </a:r>
            <a:r>
              <a:rPr lang="pl-PL" sz="2400" b="0" strike="noStrike" spc="-1" dirty="0">
                <a:solidFill>
                  <a:srgbClr val="00447A"/>
                </a:solidFill>
                <a:latin typeface="Calibri"/>
              </a:rPr>
              <a:t>bardzo </a:t>
            </a:r>
            <a:r>
              <a:rPr lang="pl-PL" sz="2400" b="0" strike="noStrike" spc="-1" dirty="0" smtClean="0">
                <a:solidFill>
                  <a:srgbClr val="00447A"/>
                </a:solidFill>
                <a:latin typeface="Calibri"/>
              </a:rPr>
              <a:t>ważne”, „To </a:t>
            </a:r>
            <a:r>
              <a:rPr lang="pl-PL" sz="2400" b="0" strike="noStrike" spc="-1" dirty="0">
                <a:solidFill>
                  <a:srgbClr val="00447A"/>
                </a:solidFill>
                <a:latin typeface="Calibri"/>
              </a:rPr>
              <a:t>będzie na sprawdzianie”. Najważniejsze rzeczy zapisuj na tablicy. Twórz dodatkowe notatki dla ucznia.</a:t>
            </a:r>
            <a:endParaRPr lang="pl-PL" sz="2400" b="0" strike="noStrike" spc="-1" dirty="0">
              <a:latin typeface="Arial"/>
            </a:endParaRPr>
          </a:p>
          <a:p>
            <a:pPr marL="257040" indent="-256320">
              <a:lnSpc>
                <a:spcPct val="100000"/>
              </a:lnSpc>
              <a:spcBef>
                <a:spcPts val="479"/>
              </a:spcBef>
              <a:buClr>
                <a:srgbClr val="00447A"/>
              </a:buClr>
              <a:buFont typeface="Arial"/>
              <a:buChar char="•"/>
            </a:pPr>
            <a:r>
              <a:rPr lang="pl-PL" sz="2400" b="0" strike="noStrike" spc="-1" dirty="0">
                <a:solidFill>
                  <a:srgbClr val="00447A"/>
                </a:solidFill>
                <a:latin typeface="Calibri"/>
              </a:rPr>
              <a:t>Podziel zadania na etapy.</a:t>
            </a:r>
            <a:endParaRPr lang="pl-PL" sz="2400" b="0" strike="noStrike" spc="-1" dirty="0">
              <a:latin typeface="Arial"/>
            </a:endParaRPr>
          </a:p>
          <a:p>
            <a:pPr>
              <a:lnSpc>
                <a:spcPct val="100000"/>
              </a:lnSpc>
              <a:spcBef>
                <a:spcPts val="479"/>
              </a:spcBef>
            </a:pPr>
            <a:endParaRPr lang="pl-PL" sz="2400" b="0" strike="noStrike" spc="-1" dirty="0">
              <a:latin typeface="Arial"/>
            </a:endParaRPr>
          </a:p>
        </p:txBody>
      </p:sp>
      <p:sp>
        <p:nvSpPr>
          <p:cNvPr id="168" name="CustomShape 3"/>
          <p:cNvSpPr/>
          <p:nvPr/>
        </p:nvSpPr>
        <p:spPr>
          <a:xfrm>
            <a:off x="6458040" y="635652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785D9683-40C6-45B6-8166-378FDF1B4BFF}" type="slidenum">
              <a:rPr lang="pl-PL" sz="900" b="0" strike="noStrike" spc="-1">
                <a:solidFill>
                  <a:srgbClr val="8B8B8B"/>
                </a:solidFill>
                <a:latin typeface="Calibri"/>
              </a:rPr>
              <a:pPr algn="r">
                <a:lnSpc>
                  <a:spcPct val="100000"/>
                </a:lnSpc>
              </a:pPr>
              <a:t>27</a:t>
            </a:fld>
            <a:endParaRPr lang="pl-PL" sz="900" b="0" strike="noStrike" spc="-1">
              <a:latin typeface="Arial"/>
            </a:endParaRPr>
          </a:p>
        </p:txBody>
      </p:sp>
      <p:sp>
        <p:nvSpPr>
          <p:cNvPr id="169" name="CustomShape 4"/>
          <p:cNvSpPr/>
          <p:nvPr/>
        </p:nvSpPr>
        <p:spPr>
          <a:xfrm>
            <a:off x="3243960" y="635148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56BA3A78-FBBB-4F35-A40A-059F0B79CC93}" type="datetime">
              <a:rPr lang="pl-PL" sz="900" b="0" strike="noStrike" spc="-1">
                <a:solidFill>
                  <a:srgbClr val="8B8B8B"/>
                </a:solidFill>
                <a:latin typeface="Calibri"/>
              </a:rPr>
              <a:pPr algn="ctr">
                <a:lnSpc>
                  <a:spcPct val="100000"/>
                </a:lnSpc>
              </a:pPr>
              <a:t>17.04.2020</a:t>
            </a:fld>
            <a:endParaRPr lang="pl-PL" sz="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1"/>
          <p:cNvSpPr/>
          <p:nvPr/>
        </p:nvSpPr>
        <p:spPr>
          <a:xfrm>
            <a:off x="899640" y="274680"/>
            <a:ext cx="568800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l-PL" sz="2400" b="1" strike="noStrike" spc="-1" dirty="0">
                <a:solidFill>
                  <a:srgbClr val="CE181E"/>
                </a:solidFill>
                <a:latin typeface="Calibri"/>
              </a:rPr>
              <a:t>Na </a:t>
            </a:r>
            <a:r>
              <a:rPr lang="pl-PL" sz="2400" b="1" strike="noStrike" spc="-1" dirty="0" smtClean="0">
                <a:solidFill>
                  <a:srgbClr val="CE181E"/>
                </a:solidFill>
                <a:latin typeface="Calibri"/>
              </a:rPr>
              <a:t>lekcji</a:t>
            </a:r>
            <a:endParaRPr lang="pl-PL" sz="2400" b="1" strike="noStrike" spc="-1" dirty="0">
              <a:latin typeface="Arial"/>
            </a:endParaRPr>
          </a:p>
        </p:txBody>
      </p:sp>
      <p:sp>
        <p:nvSpPr>
          <p:cNvPr id="171" name="CustomShape 2"/>
          <p:cNvSpPr/>
          <p:nvPr/>
        </p:nvSpPr>
        <p:spPr>
          <a:xfrm>
            <a:off x="899640" y="1423440"/>
            <a:ext cx="771444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57040" indent="-256320">
              <a:lnSpc>
                <a:spcPct val="100000"/>
              </a:lnSpc>
              <a:spcBef>
                <a:spcPts val="479"/>
              </a:spcBef>
              <a:buClr>
                <a:srgbClr val="00447A"/>
              </a:buClr>
              <a:buFont typeface="Arial"/>
              <a:buChar char="•"/>
            </a:pPr>
            <a:r>
              <a:rPr lang="pl-PL" sz="2400" b="0" strike="noStrike" spc="-1" dirty="0">
                <a:solidFill>
                  <a:srgbClr val="00447A"/>
                </a:solidFill>
                <a:latin typeface="Calibri"/>
              </a:rPr>
              <a:t>Daj uczniowi szansę na wykonanie zadań w preferowany przez siebie sposób, np. częściej wypowiedź pisemna zamiast ustnej.</a:t>
            </a:r>
            <a:endParaRPr lang="pl-PL" sz="2400" b="0" strike="noStrike" spc="-1" dirty="0">
              <a:latin typeface="Arial"/>
            </a:endParaRPr>
          </a:p>
          <a:p>
            <a:pPr marL="257040" indent="-256320">
              <a:lnSpc>
                <a:spcPct val="100000"/>
              </a:lnSpc>
              <a:spcBef>
                <a:spcPts val="479"/>
              </a:spcBef>
              <a:buClr>
                <a:srgbClr val="00447A"/>
              </a:buClr>
              <a:buFont typeface="Arial"/>
              <a:buChar char="•"/>
            </a:pPr>
            <a:r>
              <a:rPr lang="pl-PL" sz="2400" b="0" strike="noStrike" spc="-1" dirty="0">
                <a:solidFill>
                  <a:srgbClr val="00447A"/>
                </a:solidFill>
                <a:latin typeface="Calibri"/>
              </a:rPr>
              <a:t>Stwórz „list zapobiegawczy</a:t>
            </a:r>
            <a:r>
              <a:rPr lang="pl-PL" sz="2400" b="0" strike="noStrike" spc="-1" dirty="0" smtClean="0">
                <a:solidFill>
                  <a:srgbClr val="00447A"/>
                </a:solidFill>
                <a:latin typeface="Calibri"/>
              </a:rPr>
              <a:t>”, </a:t>
            </a:r>
            <a:r>
              <a:rPr lang="pl-PL" sz="2400" b="0" strike="noStrike" spc="-1" dirty="0">
                <a:solidFill>
                  <a:srgbClr val="00447A"/>
                </a:solidFill>
                <a:latin typeface="Calibri"/>
              </a:rPr>
              <a:t>np. postaw przed dzieckiem  kartkę z przypomnieniem, że ma podnosić ręce przy zgłaszaniu </a:t>
            </a:r>
            <a:r>
              <a:rPr lang="pl-PL" sz="2400" b="0" strike="noStrike" spc="-1" dirty="0" smtClean="0">
                <a:solidFill>
                  <a:srgbClr val="00447A"/>
                </a:solidFill>
                <a:latin typeface="Calibri"/>
              </a:rPr>
              <a:t>(dotyczy </a:t>
            </a:r>
            <a:r>
              <a:rPr lang="pl-PL" sz="2400" b="0" strike="noStrike" spc="-1" dirty="0">
                <a:solidFill>
                  <a:srgbClr val="00447A"/>
                </a:solidFill>
                <a:latin typeface="Calibri"/>
              </a:rPr>
              <a:t>to zachowania trudnego, z którym uczeń sobie nie radzi).</a:t>
            </a:r>
            <a:endParaRPr lang="pl-PL" sz="2400" b="0" strike="noStrike" spc="-1" dirty="0">
              <a:latin typeface="Arial"/>
            </a:endParaRPr>
          </a:p>
          <a:p>
            <a:pPr>
              <a:lnSpc>
                <a:spcPct val="100000"/>
              </a:lnSpc>
              <a:spcBef>
                <a:spcPts val="479"/>
              </a:spcBef>
            </a:pPr>
            <a:endParaRPr lang="pl-PL" sz="2400" b="0" strike="noStrike" spc="-1" dirty="0">
              <a:latin typeface="Arial"/>
            </a:endParaRPr>
          </a:p>
        </p:txBody>
      </p:sp>
      <p:sp>
        <p:nvSpPr>
          <p:cNvPr id="172" name="CustomShape 3"/>
          <p:cNvSpPr/>
          <p:nvPr/>
        </p:nvSpPr>
        <p:spPr>
          <a:xfrm>
            <a:off x="6458040" y="635652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F4F24EDB-C77D-4746-9888-A2CA364871C3}" type="slidenum">
              <a:rPr lang="pl-PL" sz="900" b="0" strike="noStrike" spc="-1">
                <a:solidFill>
                  <a:srgbClr val="8B8B8B"/>
                </a:solidFill>
                <a:latin typeface="Calibri"/>
              </a:rPr>
              <a:pPr algn="r">
                <a:lnSpc>
                  <a:spcPct val="100000"/>
                </a:lnSpc>
              </a:pPr>
              <a:t>28</a:t>
            </a:fld>
            <a:endParaRPr lang="pl-PL" sz="900" b="0" strike="noStrike" spc="-1">
              <a:latin typeface="Arial"/>
            </a:endParaRPr>
          </a:p>
        </p:txBody>
      </p:sp>
      <p:sp>
        <p:nvSpPr>
          <p:cNvPr id="173" name="CustomShape 4"/>
          <p:cNvSpPr/>
          <p:nvPr/>
        </p:nvSpPr>
        <p:spPr>
          <a:xfrm>
            <a:off x="3243960" y="635148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4FFDCBF9-62BB-48C4-882C-5D4241D4D367}" type="datetime">
              <a:rPr lang="pl-PL" sz="900" b="0" strike="noStrike" spc="-1">
                <a:solidFill>
                  <a:srgbClr val="8B8B8B"/>
                </a:solidFill>
                <a:latin typeface="Calibri"/>
              </a:rPr>
              <a:pPr algn="ctr">
                <a:lnSpc>
                  <a:spcPct val="100000"/>
                </a:lnSpc>
              </a:pPr>
              <a:t>17.04.2020</a:t>
            </a:fld>
            <a:endParaRPr lang="pl-PL" sz="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1"/>
          <p:cNvSpPr/>
          <p:nvPr/>
        </p:nvSpPr>
        <p:spPr>
          <a:xfrm>
            <a:off x="899640" y="274680"/>
            <a:ext cx="568800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l-PL" sz="2400" b="1" strike="noStrike" spc="-1" dirty="0">
                <a:solidFill>
                  <a:srgbClr val="CE181E"/>
                </a:solidFill>
                <a:latin typeface="Calibri"/>
              </a:rPr>
              <a:t>Na </a:t>
            </a:r>
            <a:r>
              <a:rPr lang="pl-PL" sz="2400" b="1" strike="noStrike" spc="-1" dirty="0" smtClean="0">
                <a:solidFill>
                  <a:srgbClr val="CE181E"/>
                </a:solidFill>
                <a:latin typeface="Calibri"/>
              </a:rPr>
              <a:t>lekcji</a:t>
            </a:r>
            <a:endParaRPr lang="pl-PL" sz="2400" b="1" strike="noStrike" spc="-1" dirty="0">
              <a:latin typeface="Arial"/>
            </a:endParaRPr>
          </a:p>
        </p:txBody>
      </p:sp>
      <p:sp>
        <p:nvSpPr>
          <p:cNvPr id="175" name="CustomShape 2"/>
          <p:cNvSpPr/>
          <p:nvPr/>
        </p:nvSpPr>
        <p:spPr>
          <a:xfrm>
            <a:off x="899640" y="1423440"/>
            <a:ext cx="771444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57040" indent="-256320">
              <a:lnSpc>
                <a:spcPct val="100000"/>
              </a:lnSpc>
              <a:spcBef>
                <a:spcPts val="479"/>
              </a:spcBef>
              <a:buClr>
                <a:srgbClr val="00447A"/>
              </a:buClr>
              <a:buFont typeface="Arial"/>
              <a:buChar char="•"/>
            </a:pPr>
            <a:r>
              <a:rPr lang="pl-PL" sz="2400" b="0" strike="noStrike" spc="-1" dirty="0">
                <a:solidFill>
                  <a:srgbClr val="00447A"/>
                </a:solidFill>
                <a:latin typeface="Calibri"/>
              </a:rPr>
              <a:t>Uczeń może zaznaczać flamastrem najważniejsze informacje w książce. Może także odrabiać część zadań na komputerze.</a:t>
            </a:r>
            <a:endParaRPr lang="pl-PL" sz="2400" b="0" strike="noStrike" spc="-1" dirty="0">
              <a:latin typeface="Arial"/>
            </a:endParaRPr>
          </a:p>
          <a:p>
            <a:pPr marL="257040" indent="-256320">
              <a:lnSpc>
                <a:spcPct val="100000"/>
              </a:lnSpc>
              <a:spcBef>
                <a:spcPts val="479"/>
              </a:spcBef>
              <a:buClr>
                <a:srgbClr val="00447A"/>
              </a:buClr>
              <a:buFont typeface="Arial"/>
              <a:buChar char="•"/>
            </a:pPr>
            <a:r>
              <a:rPr lang="pl-PL" sz="2400" b="0" strike="noStrike" spc="-1" dirty="0">
                <a:solidFill>
                  <a:srgbClr val="00447A"/>
                </a:solidFill>
                <a:latin typeface="Calibri"/>
              </a:rPr>
              <a:t>Przy prowadzeniu lekcji dla takiego ucznia </a:t>
            </a:r>
            <a:r>
              <a:rPr lang="pl-PL" sz="2400" b="0" strike="noStrike" spc="-1" dirty="0" smtClean="0">
                <a:solidFill>
                  <a:srgbClr val="00447A"/>
                </a:solidFill>
                <a:latin typeface="Calibri"/>
              </a:rPr>
              <a:t>pomocne </a:t>
            </a:r>
            <a:r>
              <a:rPr lang="pl-PL" sz="2400" b="0" strike="noStrike" spc="-1" dirty="0">
                <a:solidFill>
                  <a:srgbClr val="00447A"/>
                </a:solidFill>
                <a:latin typeface="Calibri"/>
              </a:rPr>
              <a:t>może być stosowanie rysunków, tabel, wykresów.</a:t>
            </a:r>
            <a:endParaRPr lang="pl-PL" sz="2400" b="0" strike="noStrike" spc="-1" dirty="0">
              <a:latin typeface="Arial"/>
            </a:endParaRPr>
          </a:p>
          <a:p>
            <a:pPr marL="257040" indent="-256320">
              <a:lnSpc>
                <a:spcPct val="100000"/>
              </a:lnSpc>
              <a:spcBef>
                <a:spcPts val="479"/>
              </a:spcBef>
              <a:buClr>
                <a:srgbClr val="00447A"/>
              </a:buClr>
              <a:buFont typeface="Arial"/>
              <a:buChar char="•"/>
            </a:pPr>
            <a:r>
              <a:rPr lang="pl-PL" sz="2400" b="0" strike="noStrike" spc="-1" dirty="0">
                <a:solidFill>
                  <a:srgbClr val="00447A"/>
                </a:solidFill>
                <a:latin typeface="Calibri"/>
              </a:rPr>
              <a:t>Pracuj na konkretach.</a:t>
            </a:r>
            <a:endParaRPr lang="pl-PL" sz="2400" b="0" strike="noStrike" spc="-1" dirty="0">
              <a:latin typeface="Arial"/>
            </a:endParaRPr>
          </a:p>
          <a:p>
            <a:pPr>
              <a:lnSpc>
                <a:spcPct val="100000"/>
              </a:lnSpc>
              <a:spcBef>
                <a:spcPts val="479"/>
              </a:spcBef>
            </a:pPr>
            <a:endParaRPr lang="pl-PL" sz="2400" b="0" strike="noStrike" spc="-1" dirty="0">
              <a:latin typeface="Arial"/>
            </a:endParaRPr>
          </a:p>
        </p:txBody>
      </p:sp>
      <p:sp>
        <p:nvSpPr>
          <p:cNvPr id="176" name="CustomShape 3"/>
          <p:cNvSpPr/>
          <p:nvPr/>
        </p:nvSpPr>
        <p:spPr>
          <a:xfrm>
            <a:off x="6458040" y="635652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3C84F937-B81B-4C66-B802-8C16EB12B14E}" type="slidenum">
              <a:rPr lang="pl-PL" sz="900" b="0" strike="noStrike" spc="-1">
                <a:solidFill>
                  <a:srgbClr val="8B8B8B"/>
                </a:solidFill>
                <a:latin typeface="Calibri"/>
              </a:rPr>
              <a:pPr algn="r">
                <a:lnSpc>
                  <a:spcPct val="100000"/>
                </a:lnSpc>
              </a:pPr>
              <a:t>29</a:t>
            </a:fld>
            <a:endParaRPr lang="pl-PL" sz="900" b="0" strike="noStrike" spc="-1">
              <a:latin typeface="Arial"/>
            </a:endParaRPr>
          </a:p>
        </p:txBody>
      </p:sp>
      <p:sp>
        <p:nvSpPr>
          <p:cNvPr id="177" name="CustomShape 4"/>
          <p:cNvSpPr/>
          <p:nvPr/>
        </p:nvSpPr>
        <p:spPr>
          <a:xfrm>
            <a:off x="3243960" y="635148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EED21EBA-954A-4AC0-9BFE-67B71F0FCD13}" type="datetime">
              <a:rPr lang="pl-PL" sz="900" b="0" strike="noStrike" spc="-1">
                <a:solidFill>
                  <a:srgbClr val="8B8B8B"/>
                </a:solidFill>
                <a:latin typeface="Calibri"/>
              </a:rPr>
              <a:pPr algn="ctr">
                <a:lnSpc>
                  <a:spcPct val="100000"/>
                </a:lnSpc>
              </a:pPr>
              <a:t>17.04.2020</a:t>
            </a:fld>
            <a:endParaRPr lang="pl-PL" sz="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ustomShape 1"/>
          <p:cNvSpPr/>
          <p:nvPr/>
        </p:nvSpPr>
        <p:spPr>
          <a:xfrm>
            <a:off x="899640" y="274680"/>
            <a:ext cx="568800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l-PL" sz="2400" b="1" strike="noStrike" spc="-1" dirty="0">
                <a:solidFill>
                  <a:srgbClr val="FF0000"/>
                </a:solidFill>
                <a:latin typeface="Calibri"/>
              </a:rPr>
              <a:t>Pojęcie autyzmu</a:t>
            </a:r>
            <a:endParaRPr lang="pl-PL" sz="2400" b="0" strike="noStrike" spc="-1" dirty="0">
              <a:latin typeface="Arial"/>
            </a:endParaRPr>
          </a:p>
        </p:txBody>
      </p:sp>
      <p:sp>
        <p:nvSpPr>
          <p:cNvPr id="57" name="CustomShape 2"/>
          <p:cNvSpPr/>
          <p:nvPr/>
        </p:nvSpPr>
        <p:spPr>
          <a:xfrm>
            <a:off x="857224" y="1857364"/>
            <a:ext cx="4576056"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32000" indent="-323640">
              <a:lnSpc>
                <a:spcPct val="100000"/>
              </a:lnSpc>
              <a:spcBef>
                <a:spcPts val="1417"/>
              </a:spcBef>
              <a:buClr>
                <a:srgbClr val="000000"/>
              </a:buClr>
              <a:buSzPct val="45000"/>
              <a:buFont typeface="Wingdings" charset="2"/>
              <a:buChar char=""/>
            </a:pPr>
            <a:r>
              <a:rPr lang="pl-PL" sz="2400" b="0" strike="noStrike" spc="-1" dirty="0">
                <a:solidFill>
                  <a:srgbClr val="00447A"/>
                </a:solidFill>
                <a:latin typeface="Calibri"/>
              </a:rPr>
              <a:t>Autyzm jest zaburzeniem rozwojowym zaczynającym się we wczesnym dzieciństwie </a:t>
            </a:r>
            <a:r>
              <a:rPr lang="pl-PL" sz="2400" b="0" strike="noStrike" spc="-1" dirty="0" smtClean="0">
                <a:solidFill>
                  <a:srgbClr val="00447A"/>
                </a:solidFill>
                <a:latin typeface="Calibri"/>
              </a:rPr>
              <a:t/>
            </a:r>
            <a:br>
              <a:rPr lang="pl-PL" sz="2400" b="0" strike="noStrike" spc="-1" dirty="0" smtClean="0">
                <a:solidFill>
                  <a:srgbClr val="00447A"/>
                </a:solidFill>
                <a:latin typeface="Calibri"/>
              </a:rPr>
            </a:br>
            <a:r>
              <a:rPr lang="pl-PL" sz="2400" b="0" strike="noStrike" spc="-1" dirty="0" smtClean="0">
                <a:solidFill>
                  <a:srgbClr val="00447A"/>
                </a:solidFill>
                <a:latin typeface="Calibri"/>
              </a:rPr>
              <a:t>i </a:t>
            </a:r>
            <a:r>
              <a:rPr lang="pl-PL" sz="2400" b="0" strike="noStrike" spc="-1" dirty="0">
                <a:solidFill>
                  <a:srgbClr val="00447A"/>
                </a:solidFill>
                <a:latin typeface="Calibri"/>
              </a:rPr>
              <a:t>trwającym całe życie. </a:t>
            </a:r>
            <a:endParaRPr lang="pl-PL" sz="2400" b="0" strike="noStrike" spc="-1" dirty="0">
              <a:latin typeface="Arial"/>
            </a:endParaRPr>
          </a:p>
          <a:p>
            <a:pPr marL="432000" indent="-323640">
              <a:lnSpc>
                <a:spcPct val="100000"/>
              </a:lnSpc>
              <a:spcBef>
                <a:spcPts val="1417"/>
              </a:spcBef>
              <a:buClr>
                <a:srgbClr val="000000"/>
              </a:buClr>
              <a:buSzPct val="45000"/>
              <a:buFont typeface="Wingdings" charset="2"/>
              <a:buChar char=""/>
            </a:pPr>
            <a:r>
              <a:rPr lang="pl-PL" sz="2400" b="0" strike="noStrike" spc="-1" dirty="0">
                <a:solidFill>
                  <a:srgbClr val="00447A"/>
                </a:solidFill>
                <a:latin typeface="Calibri"/>
              </a:rPr>
              <a:t>Może </a:t>
            </a:r>
            <a:r>
              <a:rPr lang="pl-PL" sz="2400" b="0" strike="noStrike" spc="-1" dirty="0" smtClean="0">
                <a:solidFill>
                  <a:srgbClr val="00447A"/>
                </a:solidFill>
                <a:latin typeface="Calibri"/>
              </a:rPr>
              <a:t>się objawiać </a:t>
            </a:r>
            <a:r>
              <a:rPr lang="pl-PL" sz="2400" b="0" strike="noStrike" spc="-1" dirty="0">
                <a:solidFill>
                  <a:srgbClr val="00447A"/>
                </a:solidFill>
                <a:latin typeface="Calibri"/>
              </a:rPr>
              <a:t>w różny sposób u poszczególnych osób.  </a:t>
            </a:r>
            <a:endParaRPr lang="pl-PL" sz="2400" b="0" strike="noStrike" spc="-1" dirty="0">
              <a:latin typeface="Arial"/>
            </a:endParaRPr>
          </a:p>
        </p:txBody>
      </p:sp>
      <p:sp>
        <p:nvSpPr>
          <p:cNvPr id="58" name="CustomShape 3"/>
          <p:cNvSpPr/>
          <p:nvPr/>
        </p:nvSpPr>
        <p:spPr>
          <a:xfrm>
            <a:off x="6458040" y="635652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6CA17ED9-030E-4467-8C2E-1BF8F7B3CC32}" type="slidenum">
              <a:rPr lang="pl-PL" sz="900" b="0" strike="noStrike" spc="-1">
                <a:solidFill>
                  <a:srgbClr val="8B8B8B"/>
                </a:solidFill>
                <a:latin typeface="Calibri"/>
              </a:rPr>
              <a:pPr algn="r">
                <a:lnSpc>
                  <a:spcPct val="100000"/>
                </a:lnSpc>
              </a:pPr>
              <a:t>3</a:t>
            </a:fld>
            <a:endParaRPr lang="pl-PL" sz="900" b="0" strike="noStrike" spc="-1">
              <a:latin typeface="Arial"/>
            </a:endParaRPr>
          </a:p>
        </p:txBody>
      </p:sp>
      <p:sp>
        <p:nvSpPr>
          <p:cNvPr id="59" name="CustomShape 4"/>
          <p:cNvSpPr/>
          <p:nvPr/>
        </p:nvSpPr>
        <p:spPr>
          <a:xfrm>
            <a:off x="3243960" y="635148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BC4F8F5D-6026-4F75-A6C2-11490A6A4DEE}" type="datetime">
              <a:rPr lang="pl-PL" sz="900" b="0" strike="noStrike" spc="-1">
                <a:solidFill>
                  <a:srgbClr val="8B8B8B"/>
                </a:solidFill>
                <a:latin typeface="Calibri"/>
              </a:rPr>
              <a:pPr algn="ctr">
                <a:lnSpc>
                  <a:spcPct val="100000"/>
                </a:lnSpc>
              </a:pPr>
              <a:t>17.04.2020</a:t>
            </a:fld>
            <a:endParaRPr lang="pl-PL" sz="900" b="0" strike="noStrike" spc="-1">
              <a:latin typeface="Arial"/>
            </a:endParaRPr>
          </a:p>
        </p:txBody>
      </p:sp>
      <p:pic>
        <p:nvPicPr>
          <p:cNvPr id="60" name="Obraz 6"/>
          <p:cNvPicPr/>
          <p:nvPr/>
        </p:nvPicPr>
        <p:blipFill>
          <a:blip r:embed="rId2" cstate="print"/>
          <a:stretch/>
        </p:blipFill>
        <p:spPr>
          <a:xfrm>
            <a:off x="5429256" y="1857364"/>
            <a:ext cx="2714644" cy="3500462"/>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stomShape 1"/>
          <p:cNvSpPr/>
          <p:nvPr/>
        </p:nvSpPr>
        <p:spPr>
          <a:xfrm>
            <a:off x="899640" y="274680"/>
            <a:ext cx="568800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l-PL" sz="2400" b="1" strike="noStrike" spc="-1" dirty="0">
                <a:solidFill>
                  <a:srgbClr val="CE181E"/>
                </a:solidFill>
                <a:latin typeface="Calibri"/>
              </a:rPr>
              <a:t>Sporządzaj instrukcje</a:t>
            </a:r>
            <a:endParaRPr lang="pl-PL" sz="2400" b="1" strike="noStrike" spc="-1" dirty="0">
              <a:latin typeface="Arial"/>
            </a:endParaRPr>
          </a:p>
        </p:txBody>
      </p:sp>
      <p:sp>
        <p:nvSpPr>
          <p:cNvPr id="179" name="CustomShape 2"/>
          <p:cNvSpPr/>
          <p:nvPr/>
        </p:nvSpPr>
        <p:spPr>
          <a:xfrm>
            <a:off x="899640" y="1423440"/>
            <a:ext cx="771444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57040" indent="-256320">
              <a:lnSpc>
                <a:spcPct val="100000"/>
              </a:lnSpc>
              <a:spcBef>
                <a:spcPts val="479"/>
              </a:spcBef>
              <a:buClr>
                <a:srgbClr val="00447A"/>
              </a:buClr>
              <a:buFont typeface="Arial"/>
              <a:buChar char="•"/>
            </a:pPr>
            <a:r>
              <a:rPr lang="pl-PL" sz="2400" b="0" strike="noStrike" spc="-1" dirty="0">
                <a:solidFill>
                  <a:srgbClr val="00447A"/>
                </a:solidFill>
                <a:latin typeface="Calibri"/>
              </a:rPr>
              <a:t>Stwórz dziecku instrukcje wykonywania zadań. </a:t>
            </a:r>
            <a:endParaRPr lang="pl-PL" sz="2400" b="0" strike="noStrike" spc="-1" dirty="0">
              <a:latin typeface="Arial"/>
            </a:endParaRPr>
          </a:p>
          <a:p>
            <a:pPr marL="257040" indent="-256320">
              <a:lnSpc>
                <a:spcPct val="100000"/>
              </a:lnSpc>
              <a:spcBef>
                <a:spcPts val="479"/>
              </a:spcBef>
              <a:buClr>
                <a:srgbClr val="00447A"/>
              </a:buClr>
              <a:buFont typeface="Arial"/>
              <a:buChar char="•"/>
            </a:pPr>
            <a:r>
              <a:rPr lang="pl-PL" sz="2400" spc="-1" dirty="0" smtClean="0">
                <a:solidFill>
                  <a:srgbClr val="00447A"/>
                </a:solidFill>
                <a:latin typeface="Calibri"/>
              </a:rPr>
              <a:t>Na przykład</a:t>
            </a:r>
            <a:r>
              <a:rPr lang="pl-PL" sz="2400" b="0" strike="noStrike" spc="-1" dirty="0" smtClean="0">
                <a:solidFill>
                  <a:srgbClr val="00447A"/>
                </a:solidFill>
                <a:latin typeface="Calibri"/>
              </a:rPr>
              <a:t> </a:t>
            </a:r>
            <a:r>
              <a:rPr lang="pl-PL" sz="2400" b="0" strike="noStrike" spc="-1" dirty="0">
                <a:solidFill>
                  <a:srgbClr val="00447A"/>
                </a:solidFill>
                <a:latin typeface="Calibri"/>
              </a:rPr>
              <a:t>na lekcji matematyki instrukcję wykonywania zadań z treścią. </a:t>
            </a:r>
            <a:endParaRPr lang="pl-PL" sz="2400" b="0" strike="noStrike" spc="-1" dirty="0" smtClean="0">
              <a:solidFill>
                <a:srgbClr val="00447A"/>
              </a:solidFill>
              <a:latin typeface="Calibri"/>
            </a:endParaRPr>
          </a:p>
          <a:p>
            <a:pPr marL="257040" indent="-256320">
              <a:lnSpc>
                <a:spcPct val="100000"/>
              </a:lnSpc>
              <a:spcBef>
                <a:spcPts val="479"/>
              </a:spcBef>
              <a:buClr>
                <a:srgbClr val="00447A"/>
              </a:buClr>
            </a:pPr>
            <a:r>
              <a:rPr lang="pl-PL" sz="2400" b="0" strike="noStrike" spc="-1" dirty="0" smtClean="0">
                <a:solidFill>
                  <a:srgbClr val="00447A"/>
                </a:solidFill>
                <a:latin typeface="Calibri"/>
              </a:rPr>
              <a:t>Przykład</a:t>
            </a:r>
            <a:r>
              <a:rPr lang="pl-PL" sz="2400" b="0" strike="noStrike" spc="-1" dirty="0">
                <a:solidFill>
                  <a:srgbClr val="00447A"/>
                </a:solidFill>
                <a:latin typeface="Calibri"/>
              </a:rPr>
              <a:t>:</a:t>
            </a:r>
            <a:endParaRPr lang="pl-PL" sz="2400" b="0" strike="noStrike" spc="-1" dirty="0">
              <a:latin typeface="Arial"/>
            </a:endParaRPr>
          </a:p>
          <a:p>
            <a:pPr>
              <a:lnSpc>
                <a:spcPct val="100000"/>
              </a:lnSpc>
              <a:spcBef>
                <a:spcPts val="479"/>
              </a:spcBef>
            </a:pPr>
            <a:r>
              <a:rPr lang="pl-PL" sz="2400" b="0" strike="noStrike" spc="-1" dirty="0">
                <a:solidFill>
                  <a:srgbClr val="00447A"/>
                </a:solidFill>
                <a:latin typeface="Calibri"/>
              </a:rPr>
              <a:t>1. Przeczytaj zadanie.</a:t>
            </a:r>
            <a:endParaRPr lang="pl-PL" sz="2400" b="0" strike="noStrike" spc="-1" dirty="0">
              <a:latin typeface="Arial"/>
            </a:endParaRPr>
          </a:p>
          <a:p>
            <a:pPr>
              <a:lnSpc>
                <a:spcPct val="100000"/>
              </a:lnSpc>
              <a:spcBef>
                <a:spcPts val="479"/>
              </a:spcBef>
            </a:pPr>
            <a:r>
              <a:rPr lang="pl-PL" sz="2400" b="0" strike="noStrike" spc="-1" dirty="0">
                <a:solidFill>
                  <a:srgbClr val="00447A"/>
                </a:solidFill>
                <a:latin typeface="Calibri"/>
              </a:rPr>
              <a:t>2. Zakreśl na kolorowo ważne informacje.</a:t>
            </a:r>
            <a:endParaRPr lang="pl-PL" sz="2400" b="0" strike="noStrike" spc="-1" dirty="0">
              <a:latin typeface="Arial"/>
            </a:endParaRPr>
          </a:p>
          <a:p>
            <a:pPr>
              <a:lnSpc>
                <a:spcPct val="100000"/>
              </a:lnSpc>
              <a:spcBef>
                <a:spcPts val="479"/>
              </a:spcBef>
            </a:pPr>
            <a:r>
              <a:rPr lang="pl-PL" sz="2400" b="0" strike="noStrike" spc="-1" dirty="0">
                <a:solidFill>
                  <a:srgbClr val="00447A"/>
                </a:solidFill>
                <a:latin typeface="Calibri"/>
              </a:rPr>
              <a:t>3. Wypisz dane.</a:t>
            </a:r>
            <a:endParaRPr lang="pl-PL" sz="2400" b="0" strike="noStrike" spc="-1" dirty="0">
              <a:latin typeface="Arial"/>
            </a:endParaRPr>
          </a:p>
          <a:p>
            <a:pPr>
              <a:lnSpc>
                <a:spcPct val="100000"/>
              </a:lnSpc>
              <a:spcBef>
                <a:spcPts val="479"/>
              </a:spcBef>
            </a:pPr>
            <a:r>
              <a:rPr lang="pl-PL" sz="2400" b="0" strike="noStrike" spc="-1" dirty="0">
                <a:solidFill>
                  <a:srgbClr val="00447A"/>
                </a:solidFill>
                <a:latin typeface="Calibri"/>
              </a:rPr>
              <a:t>4. Oblicz.</a:t>
            </a:r>
            <a:endParaRPr lang="pl-PL" sz="2400" b="0" strike="noStrike" spc="-1" dirty="0">
              <a:latin typeface="Arial"/>
            </a:endParaRPr>
          </a:p>
          <a:p>
            <a:pPr>
              <a:lnSpc>
                <a:spcPct val="100000"/>
              </a:lnSpc>
              <a:spcBef>
                <a:spcPts val="479"/>
              </a:spcBef>
            </a:pPr>
            <a:r>
              <a:rPr lang="pl-PL" sz="2400" b="0" strike="noStrike" spc="-1" dirty="0">
                <a:solidFill>
                  <a:srgbClr val="00447A"/>
                </a:solidFill>
                <a:latin typeface="Calibri"/>
              </a:rPr>
              <a:t>5. Sprawdź.</a:t>
            </a:r>
            <a:endParaRPr lang="pl-PL" sz="2400" b="0" strike="noStrike" spc="-1" dirty="0">
              <a:latin typeface="Arial"/>
            </a:endParaRPr>
          </a:p>
          <a:p>
            <a:pPr>
              <a:lnSpc>
                <a:spcPct val="100000"/>
              </a:lnSpc>
              <a:spcBef>
                <a:spcPts val="479"/>
              </a:spcBef>
            </a:pPr>
            <a:r>
              <a:rPr lang="pl-PL" sz="2400" b="0" strike="noStrike" spc="-1" dirty="0">
                <a:solidFill>
                  <a:srgbClr val="00447A"/>
                </a:solidFill>
                <a:latin typeface="Calibri"/>
              </a:rPr>
              <a:t>6. Napisz odpowiedź.</a:t>
            </a:r>
            <a:endParaRPr lang="pl-PL" sz="2400" b="0" strike="noStrike" spc="-1" dirty="0">
              <a:latin typeface="Arial"/>
            </a:endParaRPr>
          </a:p>
          <a:p>
            <a:pPr>
              <a:lnSpc>
                <a:spcPct val="100000"/>
              </a:lnSpc>
              <a:spcBef>
                <a:spcPts val="479"/>
              </a:spcBef>
            </a:pPr>
            <a:endParaRPr lang="pl-PL" sz="2400" b="0" strike="noStrike" spc="-1" dirty="0">
              <a:latin typeface="Arial"/>
            </a:endParaRPr>
          </a:p>
        </p:txBody>
      </p:sp>
      <p:sp>
        <p:nvSpPr>
          <p:cNvPr id="180" name="CustomShape 3"/>
          <p:cNvSpPr/>
          <p:nvPr/>
        </p:nvSpPr>
        <p:spPr>
          <a:xfrm>
            <a:off x="6458040" y="635652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EE8671B9-C1E2-4016-9887-5777618E8023}" type="slidenum">
              <a:rPr lang="pl-PL" sz="900" b="0" strike="noStrike" spc="-1">
                <a:solidFill>
                  <a:srgbClr val="8B8B8B"/>
                </a:solidFill>
                <a:latin typeface="Calibri"/>
              </a:rPr>
              <a:pPr algn="r">
                <a:lnSpc>
                  <a:spcPct val="100000"/>
                </a:lnSpc>
              </a:pPr>
              <a:t>30</a:t>
            </a:fld>
            <a:endParaRPr lang="pl-PL" sz="900" b="0" strike="noStrike" spc="-1">
              <a:latin typeface="Arial"/>
            </a:endParaRPr>
          </a:p>
        </p:txBody>
      </p:sp>
      <p:sp>
        <p:nvSpPr>
          <p:cNvPr id="181" name="CustomShape 4"/>
          <p:cNvSpPr/>
          <p:nvPr/>
        </p:nvSpPr>
        <p:spPr>
          <a:xfrm>
            <a:off x="3243960" y="635148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922FD91A-8246-446B-B0AA-CFD1C8181CEB}" type="datetime">
              <a:rPr lang="pl-PL" sz="900" b="0" strike="noStrike" spc="-1">
                <a:solidFill>
                  <a:srgbClr val="8B8B8B"/>
                </a:solidFill>
                <a:latin typeface="Calibri"/>
              </a:rPr>
              <a:pPr algn="ctr">
                <a:lnSpc>
                  <a:spcPct val="100000"/>
                </a:lnSpc>
              </a:pPr>
              <a:t>17.04.2020</a:t>
            </a:fld>
            <a:endParaRPr lang="pl-PL" sz="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ustomShape 1"/>
          <p:cNvSpPr/>
          <p:nvPr/>
        </p:nvSpPr>
        <p:spPr>
          <a:xfrm>
            <a:off x="899640" y="274680"/>
            <a:ext cx="568800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l-PL" sz="2400" b="1" strike="noStrike" spc="-1" dirty="0">
                <a:solidFill>
                  <a:srgbClr val="CE181E"/>
                </a:solidFill>
                <a:latin typeface="Calibri"/>
              </a:rPr>
              <a:t>Sporządź kontrakt (</a:t>
            </a:r>
            <a:r>
              <a:rPr lang="pl-PL" sz="2400" b="1" strike="noStrike" spc="-1" dirty="0" smtClean="0">
                <a:solidFill>
                  <a:srgbClr val="CE181E"/>
                </a:solidFill>
                <a:latin typeface="Calibri"/>
              </a:rPr>
              <a:t>umowę)</a:t>
            </a:r>
            <a:r>
              <a:rPr b="1" dirty="0"/>
              <a:t/>
            </a:r>
            <a:br>
              <a:rPr b="1" dirty="0"/>
            </a:br>
            <a:endParaRPr lang="pl-PL" sz="2400" b="1" strike="noStrike" spc="-1" dirty="0">
              <a:latin typeface="Arial"/>
            </a:endParaRPr>
          </a:p>
        </p:txBody>
      </p:sp>
      <p:sp>
        <p:nvSpPr>
          <p:cNvPr id="183" name="CustomShape 2"/>
          <p:cNvSpPr/>
          <p:nvPr/>
        </p:nvSpPr>
        <p:spPr>
          <a:xfrm>
            <a:off x="899640" y="1423440"/>
            <a:ext cx="771444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57040" indent="-256320">
              <a:lnSpc>
                <a:spcPct val="100000"/>
              </a:lnSpc>
              <a:spcBef>
                <a:spcPts val="479"/>
              </a:spcBef>
              <a:buClr>
                <a:srgbClr val="00447A"/>
              </a:buClr>
              <a:buFont typeface="Arial"/>
              <a:buChar char="•"/>
            </a:pPr>
            <a:r>
              <a:rPr lang="pl-PL" sz="2400" b="0" strike="noStrike" spc="-1" dirty="0">
                <a:solidFill>
                  <a:srgbClr val="00447A"/>
                </a:solidFill>
                <a:latin typeface="Calibri"/>
              </a:rPr>
              <a:t>Kontrakt tworzy się, wybierając jedno zachowanie, sytuację lub jego pochodne np. ,,Mówię </a:t>
            </a:r>
            <a:r>
              <a:rPr lang="pl-PL" sz="2400" b="0" i="1" strike="noStrike" spc="-1" dirty="0">
                <a:solidFill>
                  <a:srgbClr val="00447A"/>
                </a:solidFill>
                <a:latin typeface="Calibri"/>
              </a:rPr>
              <a:t>Dzień dobry,</a:t>
            </a:r>
            <a:r>
              <a:rPr lang="pl-PL" sz="2400" b="0" strike="noStrike" spc="-1" dirty="0">
                <a:solidFill>
                  <a:srgbClr val="00447A"/>
                </a:solidFill>
                <a:latin typeface="Calibri"/>
              </a:rPr>
              <a:t> kiedy wchodzę do </a:t>
            </a:r>
            <a:r>
              <a:rPr lang="pl-PL" sz="2400" spc="-1" dirty="0">
                <a:solidFill>
                  <a:srgbClr val="00447A"/>
                </a:solidFill>
                <a:latin typeface="Calibri"/>
              </a:rPr>
              <a:t>s</a:t>
            </a:r>
            <a:r>
              <a:rPr lang="pl-PL" sz="2400" b="0" strike="noStrike" spc="-1" dirty="0" smtClean="0">
                <a:solidFill>
                  <a:srgbClr val="00447A"/>
                </a:solidFill>
                <a:latin typeface="Calibri"/>
              </a:rPr>
              <a:t>ali</a:t>
            </a:r>
            <a:r>
              <a:rPr lang="pl-PL" sz="2400" b="0" strike="noStrike" spc="-1" dirty="0" smtClean="0">
                <a:solidFill>
                  <a:srgbClr val="00447A"/>
                </a:solidFill>
                <a:latin typeface="Calibri"/>
              </a:rPr>
              <a:t>”; </a:t>
            </a:r>
            <a:r>
              <a:rPr lang="pl-PL" sz="2400" spc="-1" dirty="0" smtClean="0">
                <a:solidFill>
                  <a:srgbClr val="00447A"/>
                </a:solidFill>
                <a:latin typeface="Calibri"/>
              </a:rPr>
              <a:t>„M</a:t>
            </a:r>
            <a:r>
              <a:rPr lang="pl-PL" sz="2400" b="0" strike="noStrike" spc="-1" dirty="0" smtClean="0">
                <a:solidFill>
                  <a:srgbClr val="00447A"/>
                </a:solidFill>
                <a:latin typeface="Calibri"/>
              </a:rPr>
              <a:t>ówię </a:t>
            </a:r>
            <a:r>
              <a:rPr lang="pl-PL" sz="2400" b="0" i="1" strike="noStrike" spc="-1" dirty="0">
                <a:solidFill>
                  <a:srgbClr val="00447A"/>
                </a:solidFill>
                <a:latin typeface="Calibri"/>
              </a:rPr>
              <a:t>Do widzenia,</a:t>
            </a:r>
            <a:r>
              <a:rPr lang="pl-PL" sz="2400" b="0" strike="noStrike" spc="-1" dirty="0">
                <a:solidFill>
                  <a:srgbClr val="00447A"/>
                </a:solidFill>
                <a:latin typeface="Calibri"/>
              </a:rPr>
              <a:t> kiedy wychodzę </a:t>
            </a:r>
            <a:r>
              <a:rPr lang="pl-PL" sz="2400" b="0" strike="noStrike" spc="-1" dirty="0" smtClean="0">
                <a:solidFill>
                  <a:srgbClr val="00447A"/>
                </a:solidFill>
                <a:latin typeface="Calibri"/>
              </a:rPr>
              <a:t/>
            </a:r>
            <a:br>
              <a:rPr lang="pl-PL" sz="2400" b="0" strike="noStrike" spc="-1" dirty="0" smtClean="0">
                <a:solidFill>
                  <a:srgbClr val="00447A"/>
                </a:solidFill>
                <a:latin typeface="Calibri"/>
              </a:rPr>
            </a:br>
            <a:r>
              <a:rPr lang="pl-PL" sz="2400" b="0" strike="noStrike" spc="-1" dirty="0" smtClean="0">
                <a:solidFill>
                  <a:srgbClr val="00447A"/>
                </a:solidFill>
                <a:latin typeface="Calibri"/>
              </a:rPr>
              <a:t>z </a:t>
            </a:r>
            <a:r>
              <a:rPr lang="pl-PL" sz="2400" b="0" strike="noStrike" spc="-1" dirty="0" smtClean="0">
                <a:solidFill>
                  <a:srgbClr val="00447A"/>
                </a:solidFill>
                <a:latin typeface="Calibri"/>
              </a:rPr>
              <a:t>sali”.</a:t>
            </a:r>
            <a:endParaRPr lang="pl-PL" sz="2400" b="0" strike="noStrike" spc="-1" dirty="0">
              <a:latin typeface="Arial"/>
            </a:endParaRPr>
          </a:p>
          <a:p>
            <a:pPr marL="257040" indent="-256320">
              <a:lnSpc>
                <a:spcPct val="100000"/>
              </a:lnSpc>
              <a:spcBef>
                <a:spcPts val="479"/>
              </a:spcBef>
              <a:buClr>
                <a:srgbClr val="00447A"/>
              </a:buClr>
              <a:buFont typeface="Arial"/>
              <a:buChar char="•"/>
            </a:pPr>
            <a:r>
              <a:rPr lang="pl-PL" sz="2400" b="0" strike="noStrike" spc="-1" dirty="0">
                <a:solidFill>
                  <a:srgbClr val="00447A"/>
                </a:solidFill>
                <a:latin typeface="Calibri"/>
              </a:rPr>
              <a:t>Kontrakt piszemy razem z dzieckiem. Uczeń musi go zaakceptować. Nauczyciel także podpisuje kontrakt.</a:t>
            </a:r>
            <a:endParaRPr lang="pl-PL" sz="2400" b="0" strike="noStrike" spc="-1" dirty="0">
              <a:latin typeface="Arial"/>
            </a:endParaRPr>
          </a:p>
          <a:p>
            <a:pPr marL="257040" indent="-256320">
              <a:lnSpc>
                <a:spcPct val="100000"/>
              </a:lnSpc>
              <a:spcBef>
                <a:spcPts val="479"/>
              </a:spcBef>
              <a:buClr>
                <a:srgbClr val="00447A"/>
              </a:buClr>
              <a:buFont typeface="Arial"/>
              <a:buChar char="•"/>
            </a:pPr>
            <a:r>
              <a:rPr lang="pl-PL" sz="2400" b="0" strike="noStrike" spc="-1" dirty="0">
                <a:solidFill>
                  <a:srgbClr val="00447A"/>
                </a:solidFill>
                <a:latin typeface="Calibri"/>
              </a:rPr>
              <a:t>Kontrakt tworzymy</a:t>
            </a:r>
            <a:r>
              <a:rPr lang="pl-PL" sz="2400" b="0" strike="noStrike" spc="-1" dirty="0" smtClean="0">
                <a:solidFill>
                  <a:srgbClr val="00447A"/>
                </a:solidFill>
                <a:latin typeface="Calibri"/>
              </a:rPr>
              <a:t>, </a:t>
            </a:r>
            <a:r>
              <a:rPr lang="pl-PL" sz="2400" b="0" strike="noStrike" spc="-1" dirty="0">
                <a:solidFill>
                  <a:srgbClr val="00447A"/>
                </a:solidFill>
                <a:latin typeface="Calibri"/>
              </a:rPr>
              <a:t>używając pozytywnych sformułowań (np. zamiast: </a:t>
            </a:r>
            <a:r>
              <a:rPr lang="pl-PL" sz="2400" b="0" i="1" strike="noStrike" spc="-1" dirty="0">
                <a:solidFill>
                  <a:srgbClr val="00447A"/>
                </a:solidFill>
                <a:latin typeface="Calibri"/>
              </a:rPr>
              <a:t>Nie biegam po sali, korytarzu</a:t>
            </a:r>
            <a:r>
              <a:rPr lang="pl-PL" sz="2400" b="0" strike="noStrike" spc="-1" dirty="0">
                <a:solidFill>
                  <a:srgbClr val="00447A"/>
                </a:solidFill>
                <a:latin typeface="Calibri"/>
              </a:rPr>
              <a:t> warto napisać: </a:t>
            </a:r>
            <a:r>
              <a:rPr lang="pl-PL" sz="2400" b="0" i="1" strike="noStrike" spc="-1" dirty="0">
                <a:solidFill>
                  <a:srgbClr val="00447A"/>
                </a:solidFill>
                <a:latin typeface="Calibri"/>
              </a:rPr>
              <a:t>Chodzę powoli, siedzę grzecznie w ławce</a:t>
            </a:r>
            <a:r>
              <a:rPr lang="pl-PL" sz="2400" b="0" strike="noStrike" spc="-1" dirty="0">
                <a:solidFill>
                  <a:srgbClr val="00447A"/>
                </a:solidFill>
                <a:latin typeface="Calibri"/>
              </a:rPr>
              <a:t>). W kontrakcie należy zawrzeć także konsekwencje (opisać dokładnie, jaka konsekwencja, za jakie zachowanie, kiedy nastąpi i jak długo będzie </a:t>
            </a:r>
            <a:r>
              <a:rPr lang="pl-PL" sz="2400" b="0" strike="noStrike" spc="-1" dirty="0" smtClean="0">
                <a:solidFill>
                  <a:srgbClr val="00447A"/>
                </a:solidFill>
                <a:latin typeface="Calibri"/>
              </a:rPr>
              <a:t>trwała).</a:t>
            </a:r>
            <a:endParaRPr lang="pl-PL" sz="2400" b="0" strike="noStrike" spc="-1" dirty="0">
              <a:latin typeface="Arial"/>
            </a:endParaRPr>
          </a:p>
          <a:p>
            <a:pPr>
              <a:lnSpc>
                <a:spcPct val="100000"/>
              </a:lnSpc>
              <a:spcBef>
                <a:spcPts val="479"/>
              </a:spcBef>
            </a:pPr>
            <a:endParaRPr lang="pl-PL" sz="2400" b="0" strike="noStrike" spc="-1" dirty="0">
              <a:latin typeface="Arial"/>
            </a:endParaRPr>
          </a:p>
        </p:txBody>
      </p:sp>
      <p:sp>
        <p:nvSpPr>
          <p:cNvPr id="184" name="CustomShape 3"/>
          <p:cNvSpPr/>
          <p:nvPr/>
        </p:nvSpPr>
        <p:spPr>
          <a:xfrm>
            <a:off x="6458040" y="635652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1459BEF3-9FF2-45B6-A110-22E38E1579C8}" type="slidenum">
              <a:rPr lang="pl-PL" sz="900" b="0" strike="noStrike" spc="-1">
                <a:solidFill>
                  <a:srgbClr val="8B8B8B"/>
                </a:solidFill>
                <a:latin typeface="Calibri"/>
              </a:rPr>
              <a:pPr algn="r">
                <a:lnSpc>
                  <a:spcPct val="100000"/>
                </a:lnSpc>
              </a:pPr>
              <a:t>31</a:t>
            </a:fld>
            <a:endParaRPr lang="pl-PL" sz="900" b="0" strike="noStrike" spc="-1">
              <a:latin typeface="Arial"/>
            </a:endParaRPr>
          </a:p>
        </p:txBody>
      </p:sp>
      <p:sp>
        <p:nvSpPr>
          <p:cNvPr id="185" name="CustomShape 4"/>
          <p:cNvSpPr/>
          <p:nvPr/>
        </p:nvSpPr>
        <p:spPr>
          <a:xfrm>
            <a:off x="3243960" y="635148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DD8B0104-B1AA-4857-A414-11B3140E13D7}" type="datetime">
              <a:rPr lang="pl-PL" sz="900" b="0" strike="noStrike" spc="-1">
                <a:solidFill>
                  <a:srgbClr val="8B8B8B"/>
                </a:solidFill>
                <a:latin typeface="Calibri"/>
              </a:rPr>
              <a:pPr algn="ctr">
                <a:lnSpc>
                  <a:spcPct val="100000"/>
                </a:lnSpc>
              </a:pPr>
              <a:t>17.04.2020</a:t>
            </a:fld>
            <a:endParaRPr lang="pl-PL" sz="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CustomShape 1"/>
          <p:cNvSpPr/>
          <p:nvPr/>
        </p:nvSpPr>
        <p:spPr>
          <a:xfrm>
            <a:off x="899640" y="274680"/>
            <a:ext cx="568800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l-PL" sz="4000" b="0" strike="noStrike" spc="-1" smtClean="0">
                <a:solidFill>
                  <a:srgbClr val="FF0000"/>
                </a:solidFill>
                <a:latin typeface="Calibri"/>
              </a:rPr>
              <a:t>DZIĘKUJEMY </a:t>
            </a:r>
            <a:r>
              <a:rPr lang="pl-PL" sz="4000" b="0" strike="noStrike" spc="-1">
                <a:solidFill>
                  <a:srgbClr val="FF0000"/>
                </a:solidFill>
                <a:latin typeface="Calibri"/>
              </a:rPr>
              <a:t>ZA UWAGĘ</a:t>
            </a:r>
            <a:endParaRPr lang="pl-PL" sz="4000" b="0" strike="noStrike" spc="-1">
              <a:latin typeface="Arial"/>
            </a:endParaRPr>
          </a:p>
        </p:txBody>
      </p:sp>
      <p:sp>
        <p:nvSpPr>
          <p:cNvPr id="187" name="CustomShape 2"/>
          <p:cNvSpPr/>
          <p:nvPr/>
        </p:nvSpPr>
        <p:spPr>
          <a:xfrm>
            <a:off x="6458040" y="635652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7F3F6DF2-9C4A-4AFB-BC1E-AABF10CEBED4}" type="slidenum">
              <a:rPr lang="pl-PL" sz="900" b="0" strike="noStrike" spc="-1">
                <a:solidFill>
                  <a:srgbClr val="8B8B8B"/>
                </a:solidFill>
                <a:latin typeface="Calibri"/>
              </a:rPr>
              <a:pPr algn="r">
                <a:lnSpc>
                  <a:spcPct val="100000"/>
                </a:lnSpc>
              </a:pPr>
              <a:t>32</a:t>
            </a:fld>
            <a:endParaRPr lang="pl-PL" sz="900" b="0" strike="noStrike" spc="-1">
              <a:latin typeface="Arial"/>
            </a:endParaRPr>
          </a:p>
        </p:txBody>
      </p:sp>
      <p:sp>
        <p:nvSpPr>
          <p:cNvPr id="188" name="CustomShape 3"/>
          <p:cNvSpPr/>
          <p:nvPr/>
        </p:nvSpPr>
        <p:spPr>
          <a:xfrm>
            <a:off x="3243960" y="635148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E3A8D3F0-1A11-484D-AA2E-19155D2F5624}" type="datetime">
              <a:rPr lang="pl-PL" sz="900" b="0" strike="noStrike" spc="-1">
                <a:solidFill>
                  <a:srgbClr val="8B8B8B"/>
                </a:solidFill>
                <a:latin typeface="Calibri"/>
              </a:rPr>
              <a:pPr algn="ctr">
                <a:lnSpc>
                  <a:spcPct val="100000"/>
                </a:lnSpc>
              </a:pPr>
              <a:t>17.04.2020</a:t>
            </a:fld>
            <a:endParaRPr lang="pl-PL" sz="900" b="0" strike="noStrike" spc="-1">
              <a:latin typeface="Arial"/>
            </a:endParaRPr>
          </a:p>
        </p:txBody>
      </p:sp>
      <p:sp>
        <p:nvSpPr>
          <p:cNvPr id="189" name="CustomShape 4"/>
          <p:cNvSpPr/>
          <p:nvPr/>
        </p:nvSpPr>
        <p:spPr>
          <a:xfrm>
            <a:off x="928662" y="1928802"/>
            <a:ext cx="771444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479"/>
              </a:spcBef>
            </a:pPr>
            <a:endParaRPr lang="pl-PL" sz="1800" b="0" strike="noStrike" spc="-1" dirty="0">
              <a:latin typeface="Arial"/>
            </a:endParaRPr>
          </a:p>
          <a:p>
            <a:pPr>
              <a:lnSpc>
                <a:spcPct val="100000"/>
              </a:lnSpc>
              <a:spcBef>
                <a:spcPts val="479"/>
              </a:spcBef>
            </a:pPr>
            <a:endParaRPr lang="pl-PL" sz="1800" b="0" strike="noStrike" spc="-1" dirty="0">
              <a:latin typeface="Arial"/>
            </a:endParaRPr>
          </a:p>
          <a:p>
            <a:pPr>
              <a:lnSpc>
                <a:spcPct val="100000"/>
              </a:lnSpc>
              <a:spcBef>
                <a:spcPts val="479"/>
              </a:spcBef>
            </a:pPr>
            <a:endParaRPr lang="pl-PL" sz="1800" b="0" strike="noStrike" spc="-1" dirty="0">
              <a:latin typeface="Arial"/>
            </a:endParaRPr>
          </a:p>
          <a:p>
            <a:pPr>
              <a:lnSpc>
                <a:spcPct val="100000"/>
              </a:lnSpc>
              <a:spcBef>
                <a:spcPts val="479"/>
              </a:spcBef>
            </a:pPr>
            <a:endParaRPr lang="pl-PL" sz="1800" b="0" strike="noStrike" spc="-1" dirty="0">
              <a:latin typeface="Arial"/>
            </a:endParaRPr>
          </a:p>
          <a:p>
            <a:pPr>
              <a:lnSpc>
                <a:spcPct val="100000"/>
              </a:lnSpc>
              <a:spcBef>
                <a:spcPts val="479"/>
              </a:spcBef>
            </a:pPr>
            <a:endParaRPr lang="pl-PL" sz="1800" b="0" strike="noStrike" spc="-1" dirty="0">
              <a:latin typeface="Arial"/>
            </a:endParaRPr>
          </a:p>
          <a:p>
            <a:pPr>
              <a:lnSpc>
                <a:spcPct val="100000"/>
              </a:lnSpc>
              <a:spcBef>
                <a:spcPts val="479"/>
              </a:spcBef>
            </a:pPr>
            <a:endParaRPr lang="pl-PL" sz="1800" b="0" strike="noStrike" spc="-1" dirty="0">
              <a:latin typeface="Arial"/>
            </a:endParaRPr>
          </a:p>
          <a:p>
            <a:pPr algn="just">
              <a:lnSpc>
                <a:spcPct val="100000"/>
              </a:lnSpc>
              <a:spcBef>
                <a:spcPts val="320"/>
              </a:spcBef>
            </a:pPr>
            <a:r>
              <a:rPr lang="pl-PL" sz="2200" b="0" strike="noStrike" spc="-1" dirty="0">
                <a:solidFill>
                  <a:srgbClr val="00447A"/>
                </a:solidFill>
                <a:latin typeface="Calibri"/>
              </a:rPr>
              <a:t>Zdjęcia i prace wykonane </a:t>
            </a:r>
            <a:r>
              <a:rPr lang="pl-PL" sz="2200" b="0" strike="noStrike" spc="-1" dirty="0" smtClean="0">
                <a:solidFill>
                  <a:srgbClr val="00447A"/>
                </a:solidFill>
                <a:latin typeface="Calibri"/>
              </a:rPr>
              <a:t>zostały przez </a:t>
            </a:r>
            <a:r>
              <a:rPr lang="pl-PL" sz="2200" b="0" strike="noStrike" spc="-1" dirty="0">
                <a:solidFill>
                  <a:srgbClr val="00447A"/>
                </a:solidFill>
                <a:latin typeface="Calibri"/>
              </a:rPr>
              <a:t>rodziców i dzieci </a:t>
            </a:r>
            <a:r>
              <a:rPr dirty="0"/>
              <a:t/>
            </a:r>
            <a:br>
              <a:rPr dirty="0"/>
            </a:br>
            <a:r>
              <a:rPr lang="pl-PL" sz="2200" b="0" strike="noStrike" spc="-1" smtClean="0">
                <a:solidFill>
                  <a:srgbClr val="00447A"/>
                </a:solidFill>
                <a:latin typeface="Calibri"/>
              </a:rPr>
              <a:t>ze </a:t>
            </a:r>
            <a:r>
              <a:rPr lang="pl-PL" sz="2200" b="0" strike="noStrike" spc="-1" dirty="0">
                <a:solidFill>
                  <a:srgbClr val="00447A"/>
                </a:solidFill>
                <a:latin typeface="Calibri"/>
              </a:rPr>
              <a:t>Specjalnego Ośrodka Szkolno-Wychowawczego w Tanowie </a:t>
            </a:r>
            <a:r>
              <a:rPr dirty="0"/>
              <a:t/>
            </a:r>
            <a:br>
              <a:rPr dirty="0"/>
            </a:br>
            <a:r>
              <a:rPr lang="pl-PL" sz="2200" b="0" strike="noStrike" spc="-1" dirty="0">
                <a:solidFill>
                  <a:srgbClr val="00447A"/>
                </a:solidFill>
                <a:latin typeface="Calibri"/>
              </a:rPr>
              <a:t>z klasy terapeutycznej dla dzieci ze spektrum autyzmu.</a:t>
            </a:r>
            <a:endParaRPr lang="pl-PL" sz="2200" b="0" strike="noStrike" spc="-1" dirty="0">
              <a:latin typeface="Arial"/>
            </a:endParaRPr>
          </a:p>
          <a:p>
            <a:pPr>
              <a:lnSpc>
                <a:spcPct val="100000"/>
              </a:lnSpc>
              <a:spcBef>
                <a:spcPts val="479"/>
              </a:spcBef>
            </a:pPr>
            <a:endParaRPr lang="pl-PL" sz="2200" b="0" strike="noStrike" spc="-1" dirty="0">
              <a:latin typeface="Arial"/>
            </a:endParaRPr>
          </a:p>
        </p:txBody>
      </p:sp>
      <p:pic>
        <p:nvPicPr>
          <p:cNvPr id="190" name="Obraz 6"/>
          <p:cNvPicPr/>
          <p:nvPr/>
        </p:nvPicPr>
        <p:blipFill>
          <a:blip r:embed="rId2" cstate="print"/>
          <a:stretch/>
        </p:blipFill>
        <p:spPr>
          <a:xfrm>
            <a:off x="2232000" y="1587240"/>
            <a:ext cx="3566880" cy="2300760"/>
          </a:xfrm>
          <a:prstGeom prst="rect">
            <a:avLst/>
          </a:prstGeom>
          <a:ln>
            <a:noFill/>
          </a:ln>
        </p:spPr>
      </p:pic>
      <p:pic>
        <p:nvPicPr>
          <p:cNvPr id="191" name="Obraz 7"/>
          <p:cNvPicPr/>
          <p:nvPr/>
        </p:nvPicPr>
        <p:blipFill>
          <a:blip r:embed="rId3" cstate="print"/>
          <a:stretch/>
        </p:blipFill>
        <p:spPr>
          <a:xfrm>
            <a:off x="7488000" y="5040000"/>
            <a:ext cx="1126800" cy="11268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CustomShape 1"/>
          <p:cNvSpPr/>
          <p:nvPr/>
        </p:nvSpPr>
        <p:spPr>
          <a:xfrm>
            <a:off x="899640" y="274680"/>
            <a:ext cx="568800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l-PL" sz="2400" b="1" strike="noStrike" spc="-1" dirty="0">
                <a:solidFill>
                  <a:srgbClr val="FF0000"/>
                </a:solidFill>
                <a:latin typeface="Calibri"/>
              </a:rPr>
              <a:t>Skala </a:t>
            </a:r>
            <a:r>
              <a:rPr lang="pl-PL" sz="2400" b="1" strike="noStrike" spc="-1" dirty="0" smtClean="0">
                <a:solidFill>
                  <a:srgbClr val="FF0000"/>
                </a:solidFill>
                <a:latin typeface="Calibri"/>
              </a:rPr>
              <a:t>zjawiska</a:t>
            </a:r>
            <a:endParaRPr lang="pl-PL" sz="2400" b="0" strike="noStrike" spc="-1" dirty="0">
              <a:latin typeface="Arial"/>
            </a:endParaRPr>
          </a:p>
        </p:txBody>
      </p:sp>
      <p:sp>
        <p:nvSpPr>
          <p:cNvPr id="62" name="CustomShape 2"/>
          <p:cNvSpPr/>
          <p:nvPr/>
        </p:nvSpPr>
        <p:spPr>
          <a:xfrm>
            <a:off x="899640" y="1423440"/>
            <a:ext cx="5029682"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479"/>
              </a:spcBef>
            </a:pPr>
            <a:r>
              <a:rPr lang="pl-PL" sz="2400" b="0" strike="noStrike" spc="-1" dirty="0">
                <a:solidFill>
                  <a:srgbClr val="00447A"/>
                </a:solidFill>
                <a:latin typeface="Calibri"/>
              </a:rPr>
              <a:t>Autyzm w </a:t>
            </a:r>
            <a:r>
              <a:rPr lang="pl-PL" sz="2400" b="0" strike="noStrike" spc="-1" dirty="0" smtClean="0">
                <a:solidFill>
                  <a:srgbClr val="00447A"/>
                </a:solidFill>
                <a:latin typeface="Calibri"/>
              </a:rPr>
              <a:t>Polsce – Fundacja JIM</a:t>
            </a:r>
          </a:p>
          <a:p>
            <a:pPr>
              <a:lnSpc>
                <a:spcPct val="100000"/>
              </a:lnSpc>
              <a:spcBef>
                <a:spcPts val="479"/>
              </a:spcBef>
            </a:pPr>
            <a:endParaRPr lang="pl-PL" sz="2400" b="0" strike="noStrike" spc="-1" dirty="0">
              <a:latin typeface="Arial"/>
            </a:endParaRPr>
          </a:p>
          <a:p>
            <a:pPr>
              <a:lnSpc>
                <a:spcPct val="100000"/>
              </a:lnSpc>
              <a:spcBef>
                <a:spcPts val="479"/>
              </a:spcBef>
            </a:pPr>
            <a:r>
              <a:rPr lang="pl-PL" sz="2200" spc="-1" dirty="0" smtClean="0">
                <a:solidFill>
                  <a:srgbClr val="00447A"/>
                </a:solidFill>
                <a:latin typeface="Calibri"/>
              </a:rPr>
              <a:t>„</a:t>
            </a:r>
            <a:r>
              <a:rPr lang="pl-PL" sz="2200" b="0" strike="noStrike" spc="-1" dirty="0" smtClean="0">
                <a:solidFill>
                  <a:srgbClr val="00447A"/>
                </a:solidFill>
                <a:latin typeface="Calibri"/>
              </a:rPr>
              <a:t>Według </a:t>
            </a:r>
            <a:r>
              <a:rPr lang="pl-PL" sz="2200" b="0" strike="noStrike" spc="-1" dirty="0">
                <a:solidFill>
                  <a:srgbClr val="00447A"/>
                </a:solidFill>
                <a:latin typeface="Calibri"/>
              </a:rPr>
              <a:t>Światowej Organizacji Zdrowia (WHO) autyzm występuje u 1 na 100 dzieci, co oznacza, że w naszym kraju żyje nas, osób z autyzmem, 400 tysięcy. To jak jedno spore miasto. Ale tu liczby się nie kończą, </a:t>
            </a:r>
            <a:r>
              <a:rPr lang="pl-PL" sz="2200" b="0" strike="noStrike" spc="-1" dirty="0" smtClean="0">
                <a:solidFill>
                  <a:srgbClr val="00447A"/>
                </a:solidFill>
                <a:latin typeface="Calibri"/>
              </a:rPr>
              <a:t>bo </a:t>
            </a:r>
            <a:r>
              <a:rPr lang="pl-PL" sz="2200" b="0" strike="noStrike" spc="-1" dirty="0">
                <a:solidFill>
                  <a:srgbClr val="00447A"/>
                </a:solidFill>
                <a:latin typeface="Calibri"/>
              </a:rPr>
              <a:t>z autyzmem żyjemy nie tylko my, </a:t>
            </a:r>
            <a:r>
              <a:rPr lang="pl-PL" sz="2200" b="0" strike="noStrike" spc="-1" dirty="0" smtClean="0">
                <a:solidFill>
                  <a:srgbClr val="00447A"/>
                </a:solidFill>
                <a:latin typeface="Calibri"/>
              </a:rPr>
              <a:t>ale </a:t>
            </a:r>
            <a:r>
              <a:rPr lang="pl-PL" sz="2200" b="0" strike="noStrike" spc="-1" dirty="0">
                <a:solidFill>
                  <a:srgbClr val="00447A"/>
                </a:solidFill>
                <a:latin typeface="Calibri"/>
              </a:rPr>
              <a:t>także nasi rodzice, rodzeństwo, </a:t>
            </a:r>
            <a:r>
              <a:rPr lang="pl-PL" sz="2200" b="0" strike="noStrike" spc="-1" dirty="0" smtClean="0">
                <a:solidFill>
                  <a:srgbClr val="00447A"/>
                </a:solidFill>
                <a:latin typeface="Calibri"/>
              </a:rPr>
              <a:t>opiekunowie</a:t>
            </a:r>
            <a:r>
              <a:rPr lang="pl-PL" sz="2200" b="0" strike="noStrike" spc="-1" dirty="0">
                <a:solidFill>
                  <a:srgbClr val="00447A"/>
                </a:solidFill>
                <a:latin typeface="Calibri"/>
              </a:rPr>
              <a:t>, co sprawia, </a:t>
            </a:r>
            <a:r>
              <a:rPr lang="pl-PL" sz="2200" b="0" strike="noStrike" spc="-1" dirty="0" smtClean="0">
                <a:solidFill>
                  <a:srgbClr val="00447A"/>
                </a:solidFill>
                <a:latin typeface="Calibri"/>
              </a:rPr>
              <a:t>że </a:t>
            </a:r>
            <a:r>
              <a:rPr lang="pl-PL" sz="2200" b="0" strike="noStrike" spc="-1" dirty="0">
                <a:solidFill>
                  <a:srgbClr val="00447A"/>
                </a:solidFill>
                <a:latin typeface="Calibri"/>
              </a:rPr>
              <a:t>jest nas nawet 3 </a:t>
            </a:r>
            <a:r>
              <a:rPr lang="pl-PL" sz="2200" b="0" strike="noStrike" spc="-1" dirty="0" smtClean="0">
                <a:solidFill>
                  <a:srgbClr val="00447A"/>
                </a:solidFill>
                <a:latin typeface="Calibri"/>
              </a:rPr>
              <a:t>mln”.</a:t>
            </a:r>
            <a:endParaRPr lang="pl-PL" sz="2200" b="0" strike="noStrike" spc="-1" dirty="0">
              <a:latin typeface="Arial"/>
            </a:endParaRPr>
          </a:p>
        </p:txBody>
      </p:sp>
      <p:sp>
        <p:nvSpPr>
          <p:cNvPr id="63" name="CustomShape 3"/>
          <p:cNvSpPr/>
          <p:nvPr/>
        </p:nvSpPr>
        <p:spPr>
          <a:xfrm>
            <a:off x="6458040" y="635652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3CAFDFDE-3BFC-418B-A27D-4E44D9D0A82C}" type="slidenum">
              <a:rPr lang="pl-PL" sz="900" b="0" strike="noStrike" spc="-1">
                <a:solidFill>
                  <a:srgbClr val="8B8B8B"/>
                </a:solidFill>
                <a:latin typeface="Calibri"/>
              </a:rPr>
              <a:pPr algn="r">
                <a:lnSpc>
                  <a:spcPct val="100000"/>
                </a:lnSpc>
              </a:pPr>
              <a:t>4</a:t>
            </a:fld>
            <a:endParaRPr lang="pl-PL" sz="900" b="0" strike="noStrike" spc="-1">
              <a:latin typeface="Arial"/>
            </a:endParaRPr>
          </a:p>
        </p:txBody>
      </p:sp>
      <p:sp>
        <p:nvSpPr>
          <p:cNvPr id="64" name="CustomShape 4"/>
          <p:cNvSpPr/>
          <p:nvPr/>
        </p:nvSpPr>
        <p:spPr>
          <a:xfrm>
            <a:off x="3243960" y="635148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BE5D89A9-3E06-4CFA-A08B-4C508E50CBA7}" type="datetime">
              <a:rPr lang="pl-PL" sz="900" b="0" strike="noStrike" spc="-1">
                <a:solidFill>
                  <a:srgbClr val="8B8B8B"/>
                </a:solidFill>
                <a:latin typeface="Calibri"/>
              </a:rPr>
              <a:pPr algn="ctr">
                <a:lnSpc>
                  <a:spcPct val="100000"/>
                </a:lnSpc>
              </a:pPr>
              <a:t>17.04.2020</a:t>
            </a:fld>
            <a:endParaRPr lang="pl-PL" sz="900" b="0" strike="noStrike" spc="-1">
              <a:latin typeface="Arial"/>
            </a:endParaRPr>
          </a:p>
        </p:txBody>
      </p:sp>
      <p:pic>
        <p:nvPicPr>
          <p:cNvPr id="65" name="Obraz 6"/>
          <p:cNvPicPr/>
          <p:nvPr/>
        </p:nvPicPr>
        <p:blipFill>
          <a:blip r:embed="rId2" cstate="print"/>
          <a:stretch/>
        </p:blipFill>
        <p:spPr>
          <a:xfrm rot="5400000">
            <a:off x="5640760" y="2645992"/>
            <a:ext cx="2879640" cy="2159640"/>
          </a:xfrm>
          <a:prstGeom prst="rect">
            <a:avLst/>
          </a:prstGeom>
          <a:ln>
            <a:noFill/>
          </a:ln>
        </p:spPr>
      </p:pic>
      <p:sp>
        <p:nvSpPr>
          <p:cNvPr id="8" name="pole tekstowe 7"/>
          <p:cNvSpPr txBox="1"/>
          <p:nvPr/>
        </p:nvSpPr>
        <p:spPr>
          <a:xfrm>
            <a:off x="1571604" y="5786454"/>
            <a:ext cx="6572296" cy="369332"/>
          </a:xfrm>
          <a:prstGeom prst="rect">
            <a:avLst/>
          </a:prstGeom>
          <a:noFill/>
        </p:spPr>
        <p:txBody>
          <a:bodyPr wrap="square" rtlCol="0">
            <a:spAutoFit/>
          </a:bodyPr>
          <a:lstStyle/>
          <a:p>
            <a:pPr algn="r"/>
            <a:r>
              <a:rPr lang="pl-PL" dirty="0" smtClean="0">
                <a:solidFill>
                  <a:schemeClr val="accent1">
                    <a:lumMod val="75000"/>
                  </a:schemeClr>
                </a:solidFill>
              </a:rPr>
              <a:t>Źródło: </a:t>
            </a:r>
            <a:r>
              <a:rPr lang="pl-PL" b="0" strike="noStrike" spc="-1" dirty="0" smtClean="0">
                <a:solidFill>
                  <a:srgbClr val="00447A"/>
                </a:solidFill>
                <a:latin typeface="Calibri"/>
              </a:rPr>
              <a:t>Fundacja JIM, https://www.polskananiebiesko.pl/</a:t>
            </a:r>
            <a:r>
              <a:rPr lang="pl-PL" dirty="0" smtClean="0"/>
              <a:t> </a:t>
            </a:r>
            <a:endParaRPr lang="pl-PL"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CustomShape 1"/>
          <p:cNvSpPr/>
          <p:nvPr/>
        </p:nvSpPr>
        <p:spPr>
          <a:xfrm>
            <a:off x="899640" y="274680"/>
            <a:ext cx="6244128"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l-PL" sz="2400" b="1" strike="noStrike" spc="-1" dirty="0">
                <a:solidFill>
                  <a:srgbClr val="00447A"/>
                </a:solidFill>
                <a:latin typeface="Calibri"/>
              </a:rPr>
              <a:t>Objawy </a:t>
            </a:r>
            <a:r>
              <a:rPr lang="pl-PL" sz="2400" b="1" strike="noStrike" spc="-1" dirty="0" smtClean="0">
                <a:solidFill>
                  <a:srgbClr val="00447A"/>
                </a:solidFill>
                <a:latin typeface="Calibri"/>
              </a:rPr>
              <a:t>– </a:t>
            </a:r>
            <a:r>
              <a:rPr lang="pl-PL" sz="2400" b="1" strike="noStrike" spc="-1" dirty="0">
                <a:solidFill>
                  <a:srgbClr val="00447A"/>
                </a:solidFill>
                <a:latin typeface="Calibri"/>
              </a:rPr>
              <a:t>triada nieprawidłowości </a:t>
            </a:r>
            <a:r>
              <a:rPr lang="pl-PL" sz="2400" b="1" strike="noStrike" spc="-1" dirty="0" smtClean="0">
                <a:solidFill>
                  <a:srgbClr val="00447A"/>
                </a:solidFill>
                <a:latin typeface="Calibri"/>
              </a:rPr>
              <a:t/>
            </a:r>
            <a:br>
              <a:rPr lang="pl-PL" sz="2400" b="1" strike="noStrike" spc="-1" dirty="0" smtClean="0">
                <a:solidFill>
                  <a:srgbClr val="00447A"/>
                </a:solidFill>
                <a:latin typeface="Calibri"/>
              </a:rPr>
            </a:br>
            <a:r>
              <a:rPr lang="pl-PL" sz="2400" b="1" strike="noStrike" spc="-1" dirty="0" smtClean="0">
                <a:solidFill>
                  <a:srgbClr val="00447A"/>
                </a:solidFill>
                <a:latin typeface="Calibri"/>
              </a:rPr>
              <a:t>wg </a:t>
            </a:r>
            <a:r>
              <a:rPr lang="pl-PL" sz="2400" b="1" strike="noStrike" spc="-1" dirty="0" err="1">
                <a:solidFill>
                  <a:srgbClr val="00447A"/>
                </a:solidFill>
                <a:latin typeface="Calibri"/>
              </a:rPr>
              <a:t>Lorny</a:t>
            </a:r>
            <a:r>
              <a:rPr lang="pl-PL" sz="2400" b="1" strike="noStrike" spc="-1" dirty="0">
                <a:solidFill>
                  <a:srgbClr val="00447A"/>
                </a:solidFill>
                <a:latin typeface="Calibri"/>
              </a:rPr>
              <a:t> </a:t>
            </a:r>
            <a:r>
              <a:rPr lang="pl-PL" sz="2400" b="1" strike="noStrike" spc="-1" dirty="0" err="1">
                <a:solidFill>
                  <a:srgbClr val="00447A"/>
                </a:solidFill>
                <a:latin typeface="Calibri"/>
              </a:rPr>
              <a:t>Wing</a:t>
            </a:r>
            <a:r>
              <a:rPr dirty="0"/>
              <a:t/>
            </a:r>
            <a:br>
              <a:rPr dirty="0"/>
            </a:br>
            <a:endParaRPr lang="pl-PL" sz="2400" b="0" strike="noStrike" spc="-1" dirty="0">
              <a:latin typeface="Arial"/>
            </a:endParaRPr>
          </a:p>
        </p:txBody>
      </p:sp>
      <p:sp>
        <p:nvSpPr>
          <p:cNvPr id="67" name="CustomShape 2"/>
          <p:cNvSpPr/>
          <p:nvPr/>
        </p:nvSpPr>
        <p:spPr>
          <a:xfrm>
            <a:off x="899640" y="1484640"/>
            <a:ext cx="7714440" cy="4463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479"/>
              </a:spcBef>
            </a:pPr>
            <a:r>
              <a:rPr lang="pl-PL" sz="2400" b="0" strike="noStrike" spc="-1" dirty="0">
                <a:solidFill>
                  <a:srgbClr val="FF0000"/>
                </a:solidFill>
                <a:latin typeface="Calibri"/>
              </a:rPr>
              <a:t>1. Nieprawidłowości w przebiegu interakcji </a:t>
            </a:r>
            <a:r>
              <a:rPr lang="pl-PL" sz="2400" b="0" strike="noStrike" spc="-1" dirty="0" smtClean="0">
                <a:solidFill>
                  <a:srgbClr val="FF0000"/>
                </a:solidFill>
                <a:latin typeface="Calibri"/>
              </a:rPr>
              <a:t>społecznych. </a:t>
            </a:r>
            <a:endParaRPr lang="pl-PL" sz="2400" b="0" strike="noStrike" spc="-1" dirty="0">
              <a:latin typeface="Arial"/>
            </a:endParaRPr>
          </a:p>
          <a:p>
            <a:pPr>
              <a:lnSpc>
                <a:spcPct val="100000"/>
              </a:lnSpc>
              <a:spcBef>
                <a:spcPts val="479"/>
              </a:spcBef>
            </a:pPr>
            <a:r>
              <a:rPr lang="pl-PL" sz="2400" b="0" strike="noStrike" spc="-1" dirty="0">
                <a:solidFill>
                  <a:srgbClr val="FF0000"/>
                </a:solidFill>
                <a:latin typeface="Calibri"/>
              </a:rPr>
              <a:t>2. Nieprawidłowości w porozumiewaniu </a:t>
            </a:r>
            <a:r>
              <a:rPr lang="pl-PL" sz="2400" b="0" strike="noStrike" spc="-1" dirty="0" smtClean="0">
                <a:solidFill>
                  <a:srgbClr val="FF0000"/>
                </a:solidFill>
                <a:latin typeface="Calibri"/>
              </a:rPr>
              <a:t>się.</a:t>
            </a:r>
            <a:endParaRPr lang="pl-PL" sz="2400" b="0" strike="noStrike" spc="-1" dirty="0">
              <a:latin typeface="Arial"/>
            </a:endParaRPr>
          </a:p>
          <a:p>
            <a:pPr>
              <a:lnSpc>
                <a:spcPct val="100000"/>
              </a:lnSpc>
              <a:spcBef>
                <a:spcPts val="479"/>
              </a:spcBef>
            </a:pPr>
            <a:r>
              <a:rPr lang="pl-PL" sz="2400" b="0" strike="noStrike" spc="-1" dirty="0">
                <a:solidFill>
                  <a:srgbClr val="FF0000"/>
                </a:solidFill>
                <a:latin typeface="Calibri"/>
              </a:rPr>
              <a:t>3. Ograniczone, powtarzające się, stereotypowe </a:t>
            </a:r>
            <a:r>
              <a:rPr dirty="0"/>
              <a:t/>
            </a:r>
            <a:br>
              <a:rPr dirty="0"/>
            </a:br>
            <a:r>
              <a:rPr lang="pl-PL" sz="2400" b="0" strike="noStrike" spc="-1" dirty="0">
                <a:solidFill>
                  <a:srgbClr val="FF0000"/>
                </a:solidFill>
                <a:latin typeface="Calibri"/>
              </a:rPr>
              <a:t>wzorce zachowań, zainteresowań i </a:t>
            </a:r>
            <a:r>
              <a:rPr lang="pl-PL" sz="2400" b="0" strike="noStrike" spc="-1" dirty="0" smtClean="0">
                <a:solidFill>
                  <a:srgbClr val="FF0000"/>
                </a:solidFill>
                <a:latin typeface="Calibri"/>
              </a:rPr>
              <a:t>aktywności.</a:t>
            </a:r>
            <a:endParaRPr lang="pl-PL" sz="2400" b="0" strike="noStrike" spc="-1" dirty="0">
              <a:latin typeface="Arial"/>
            </a:endParaRPr>
          </a:p>
          <a:p>
            <a:pPr>
              <a:lnSpc>
                <a:spcPct val="100000"/>
              </a:lnSpc>
              <a:spcBef>
                <a:spcPts val="479"/>
              </a:spcBef>
            </a:pPr>
            <a:endParaRPr lang="pl-PL" sz="2400" b="0" strike="noStrike" spc="-1" dirty="0">
              <a:latin typeface="Arial"/>
            </a:endParaRPr>
          </a:p>
          <a:p>
            <a:pPr>
              <a:lnSpc>
                <a:spcPct val="100000"/>
              </a:lnSpc>
              <a:spcBef>
                <a:spcPts val="479"/>
              </a:spcBef>
            </a:pPr>
            <a:endParaRPr lang="pl-PL" sz="2400" b="0" strike="noStrike" spc="-1" dirty="0">
              <a:latin typeface="Arial"/>
            </a:endParaRPr>
          </a:p>
        </p:txBody>
      </p:sp>
      <p:sp>
        <p:nvSpPr>
          <p:cNvPr id="68" name="CustomShape 3"/>
          <p:cNvSpPr/>
          <p:nvPr/>
        </p:nvSpPr>
        <p:spPr>
          <a:xfrm>
            <a:off x="6458040" y="635652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73EE21AD-CCC8-47D0-9325-326F54200B5E}" type="slidenum">
              <a:rPr lang="pl-PL" sz="900" b="0" strike="noStrike" spc="-1">
                <a:solidFill>
                  <a:srgbClr val="8B8B8B"/>
                </a:solidFill>
                <a:latin typeface="Calibri"/>
              </a:rPr>
              <a:pPr algn="r">
                <a:lnSpc>
                  <a:spcPct val="100000"/>
                </a:lnSpc>
              </a:pPr>
              <a:t>5</a:t>
            </a:fld>
            <a:endParaRPr lang="pl-PL" sz="900" b="0" strike="noStrike" spc="-1">
              <a:latin typeface="Arial"/>
            </a:endParaRPr>
          </a:p>
        </p:txBody>
      </p:sp>
      <p:sp>
        <p:nvSpPr>
          <p:cNvPr id="69" name="CustomShape 4"/>
          <p:cNvSpPr/>
          <p:nvPr/>
        </p:nvSpPr>
        <p:spPr>
          <a:xfrm>
            <a:off x="3243960" y="635148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3775B6A4-F6BF-4171-A190-D590F48F7CEA}" type="datetime">
              <a:rPr lang="pl-PL" sz="900" b="0" strike="noStrike" spc="-1">
                <a:solidFill>
                  <a:srgbClr val="8B8B8B"/>
                </a:solidFill>
                <a:latin typeface="Calibri"/>
              </a:rPr>
              <a:pPr algn="ctr">
                <a:lnSpc>
                  <a:spcPct val="100000"/>
                </a:lnSpc>
              </a:pPr>
              <a:t>17.04.2020</a:t>
            </a:fld>
            <a:endParaRPr lang="pl-PL" sz="900" b="0" strike="noStrike" spc="-1">
              <a:latin typeface="Arial"/>
            </a:endParaRPr>
          </a:p>
        </p:txBody>
      </p:sp>
      <p:pic>
        <p:nvPicPr>
          <p:cNvPr id="70" name="Obraz 5"/>
          <p:cNvPicPr/>
          <p:nvPr/>
        </p:nvPicPr>
        <p:blipFill>
          <a:blip r:embed="rId2" cstate="print"/>
          <a:stretch/>
        </p:blipFill>
        <p:spPr>
          <a:xfrm>
            <a:off x="2760120" y="3357000"/>
            <a:ext cx="3730320" cy="29912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ustomShape 1"/>
          <p:cNvSpPr/>
          <p:nvPr/>
        </p:nvSpPr>
        <p:spPr>
          <a:xfrm>
            <a:off x="899640" y="274680"/>
            <a:ext cx="5688000" cy="633240"/>
          </a:xfrm>
          <a:prstGeom prst="rect">
            <a:avLst/>
          </a:prstGeom>
          <a:noFill/>
          <a:ln>
            <a:noFill/>
          </a:ln>
        </p:spPr>
        <p:style>
          <a:lnRef idx="0">
            <a:scrgbClr r="0" g="0" b="0"/>
          </a:lnRef>
          <a:fillRef idx="0">
            <a:scrgbClr r="0" g="0" b="0"/>
          </a:fillRef>
          <a:effectRef idx="0">
            <a:scrgbClr r="0" g="0" b="0"/>
          </a:effectRef>
          <a:fontRef idx="minor"/>
        </p:style>
      </p:sp>
      <p:sp>
        <p:nvSpPr>
          <p:cNvPr id="72" name="CustomShape 2"/>
          <p:cNvSpPr/>
          <p:nvPr/>
        </p:nvSpPr>
        <p:spPr>
          <a:xfrm>
            <a:off x="899640" y="1423440"/>
            <a:ext cx="771444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479"/>
              </a:spcBef>
            </a:pPr>
            <a:r>
              <a:rPr lang="pl-PL" sz="2400" b="0" strike="noStrike" spc="-1" dirty="0" smtClean="0">
                <a:solidFill>
                  <a:srgbClr val="00447A"/>
                </a:solidFill>
                <a:latin typeface="Calibri"/>
              </a:rPr>
              <a:t>Triada </a:t>
            </a:r>
            <a:r>
              <a:rPr lang="pl-PL" sz="2400" b="0" strike="noStrike" spc="-1" dirty="0">
                <a:solidFill>
                  <a:srgbClr val="00447A"/>
                </a:solidFill>
                <a:latin typeface="Calibri"/>
              </a:rPr>
              <a:t>ta leży u podstaw najbardziej niezwykłych zachowań, które dziecko z autyzmem może wykazać w określonym momencie. Należy przy tym pamiętać, że objawy i konkretne zachowania  zależne są od wieku czy fazy. Zmiany te są jedynie wariacją tego, co zawarte jest we wspomnianej wcześniej autystycznej triadzie</a:t>
            </a:r>
            <a:r>
              <a:rPr lang="pl-PL" sz="2400" b="0" strike="noStrike" spc="-1" dirty="0" smtClean="0">
                <a:solidFill>
                  <a:srgbClr val="00447A"/>
                </a:solidFill>
                <a:latin typeface="Calibri"/>
              </a:rPr>
              <a:t>.</a:t>
            </a:r>
            <a:endParaRPr lang="pl-PL" sz="2400" b="0" strike="noStrike" spc="-1" dirty="0">
              <a:latin typeface="Arial"/>
            </a:endParaRPr>
          </a:p>
          <a:p>
            <a:pPr>
              <a:lnSpc>
                <a:spcPct val="100000"/>
              </a:lnSpc>
              <a:spcBef>
                <a:spcPts val="479"/>
              </a:spcBef>
            </a:pPr>
            <a:r>
              <a:rPr lang="pl-PL" sz="2400" b="0" strike="noStrike" spc="-1" dirty="0">
                <a:solidFill>
                  <a:srgbClr val="00447A"/>
                </a:solidFill>
                <a:latin typeface="Calibri"/>
              </a:rPr>
              <a:t> </a:t>
            </a:r>
            <a:endParaRPr lang="pl-PL" sz="2400" b="0" strike="noStrike" spc="-1" dirty="0">
              <a:latin typeface="Arial"/>
            </a:endParaRPr>
          </a:p>
        </p:txBody>
      </p:sp>
      <p:sp>
        <p:nvSpPr>
          <p:cNvPr id="73" name="CustomShape 3"/>
          <p:cNvSpPr/>
          <p:nvPr/>
        </p:nvSpPr>
        <p:spPr>
          <a:xfrm>
            <a:off x="6458040" y="635652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1274642D-E461-4B6B-BD56-B661C300B31A}" type="slidenum">
              <a:rPr lang="pl-PL" sz="900" b="0" strike="noStrike" spc="-1">
                <a:solidFill>
                  <a:srgbClr val="8B8B8B"/>
                </a:solidFill>
                <a:latin typeface="Calibri"/>
              </a:rPr>
              <a:pPr algn="r">
                <a:lnSpc>
                  <a:spcPct val="100000"/>
                </a:lnSpc>
              </a:pPr>
              <a:t>6</a:t>
            </a:fld>
            <a:endParaRPr lang="pl-PL" sz="900" b="0" strike="noStrike" spc="-1">
              <a:latin typeface="Arial"/>
            </a:endParaRPr>
          </a:p>
        </p:txBody>
      </p:sp>
      <p:sp>
        <p:nvSpPr>
          <p:cNvPr id="74" name="CustomShape 4"/>
          <p:cNvSpPr/>
          <p:nvPr/>
        </p:nvSpPr>
        <p:spPr>
          <a:xfrm>
            <a:off x="3243960" y="635148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AB52E381-0B71-439F-8EBE-C2B89EFBF130}" type="datetime">
              <a:rPr lang="pl-PL" sz="900" b="0" strike="noStrike" spc="-1">
                <a:solidFill>
                  <a:srgbClr val="8B8B8B"/>
                </a:solidFill>
                <a:latin typeface="Calibri"/>
              </a:rPr>
              <a:pPr algn="ctr">
                <a:lnSpc>
                  <a:spcPct val="100000"/>
                </a:lnSpc>
              </a:pPr>
              <a:t>17.04.2020</a:t>
            </a:fld>
            <a:endParaRPr lang="pl-PL" sz="900" b="0" strike="noStrike" spc="-1">
              <a:latin typeface="Arial"/>
            </a:endParaRPr>
          </a:p>
        </p:txBody>
      </p:sp>
      <p:pic>
        <p:nvPicPr>
          <p:cNvPr id="75" name="Obraz 5"/>
          <p:cNvPicPr/>
          <p:nvPr/>
        </p:nvPicPr>
        <p:blipFill>
          <a:blip r:embed="rId2" cstate="print"/>
          <a:stretch/>
        </p:blipFill>
        <p:spPr>
          <a:xfrm>
            <a:off x="2339820" y="4247280"/>
            <a:ext cx="2807640" cy="2104200"/>
          </a:xfrm>
          <a:prstGeom prst="rect">
            <a:avLst/>
          </a:prstGeom>
          <a:ln>
            <a:noFill/>
          </a:ln>
        </p:spPr>
      </p:pic>
      <p:sp>
        <p:nvSpPr>
          <p:cNvPr id="7" name="pole tekstowe 6"/>
          <p:cNvSpPr txBox="1"/>
          <p:nvPr/>
        </p:nvSpPr>
        <p:spPr>
          <a:xfrm>
            <a:off x="2071670" y="3714752"/>
            <a:ext cx="6572296" cy="646331"/>
          </a:xfrm>
          <a:prstGeom prst="rect">
            <a:avLst/>
          </a:prstGeom>
          <a:noFill/>
        </p:spPr>
        <p:txBody>
          <a:bodyPr wrap="square" rtlCol="0">
            <a:spAutoFit/>
          </a:bodyPr>
          <a:lstStyle/>
          <a:p>
            <a:pPr algn="r"/>
            <a:r>
              <a:rPr lang="pl-PL" dirty="0" smtClean="0">
                <a:solidFill>
                  <a:schemeClr val="accent1">
                    <a:lumMod val="75000"/>
                  </a:schemeClr>
                </a:solidFill>
              </a:rPr>
              <a:t>Źródło</a:t>
            </a:r>
            <a:r>
              <a:rPr lang="pl-PL" spc="-1" dirty="0" smtClean="0">
                <a:solidFill>
                  <a:srgbClr val="00447A"/>
                </a:solidFill>
                <a:latin typeface="Calibri"/>
              </a:rPr>
              <a:t>: F. </a:t>
            </a:r>
            <a:r>
              <a:rPr lang="pl-PL" spc="-1" dirty="0" err="1" smtClean="0">
                <a:solidFill>
                  <a:srgbClr val="00447A"/>
                </a:solidFill>
                <a:latin typeface="Calibri"/>
              </a:rPr>
              <a:t>Cuxart</a:t>
            </a:r>
            <a:r>
              <a:rPr lang="pl-PL" spc="-1" dirty="0" smtClean="0">
                <a:solidFill>
                  <a:srgbClr val="00447A"/>
                </a:solidFill>
                <a:latin typeface="Calibri"/>
              </a:rPr>
              <a:t>, </a:t>
            </a:r>
            <a:r>
              <a:rPr lang="pl-PL" i="1" spc="-1" dirty="0" smtClean="0">
                <a:solidFill>
                  <a:srgbClr val="00447A"/>
                </a:solidFill>
                <a:latin typeface="Calibri"/>
              </a:rPr>
              <a:t>Różnorodność objawów autystycznych</a:t>
            </a:r>
            <a:r>
              <a:rPr lang="pl-PL" spc="-1" dirty="0" smtClean="0">
                <a:solidFill>
                  <a:srgbClr val="00447A"/>
                </a:solidFill>
                <a:latin typeface="Calibri"/>
              </a:rPr>
              <a:t>, </a:t>
            </a:r>
            <a:r>
              <a:rPr lang="pl-PL" spc="-1" dirty="0" smtClean="0">
                <a:solidFill>
                  <a:srgbClr val="00447A"/>
                </a:solidFill>
                <a:latin typeface="Calibri"/>
              </a:rPr>
              <a:t/>
            </a:r>
            <a:br>
              <a:rPr lang="pl-PL" spc="-1" dirty="0" smtClean="0">
                <a:solidFill>
                  <a:srgbClr val="00447A"/>
                </a:solidFill>
                <a:latin typeface="Calibri"/>
              </a:rPr>
            </a:br>
            <a:r>
              <a:rPr lang="pl-PL" spc="-1" dirty="0" smtClean="0">
                <a:solidFill>
                  <a:srgbClr val="00447A"/>
                </a:solidFill>
                <a:latin typeface="Calibri"/>
              </a:rPr>
              <a:t>„</a:t>
            </a:r>
            <a:r>
              <a:rPr lang="pl-PL" spc="-1" dirty="0" smtClean="0">
                <a:solidFill>
                  <a:srgbClr val="00447A"/>
                </a:solidFill>
                <a:latin typeface="Calibri"/>
              </a:rPr>
              <a:t>Impuls Krakowski” 2004, nr 28</a:t>
            </a:r>
            <a:endParaRPr lang="pl-PL"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ustomShape 1"/>
          <p:cNvSpPr/>
          <p:nvPr/>
        </p:nvSpPr>
        <p:spPr>
          <a:xfrm>
            <a:off x="899640" y="274680"/>
            <a:ext cx="568800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l-PL" sz="2400" b="1" strike="noStrike" spc="-1" dirty="0">
                <a:solidFill>
                  <a:srgbClr val="00447A"/>
                </a:solidFill>
                <a:latin typeface="Calibri"/>
              </a:rPr>
              <a:t>Autystyczne spektrum</a:t>
            </a:r>
            <a:endParaRPr lang="pl-PL" sz="2400" b="1" strike="noStrike" spc="-1" dirty="0">
              <a:latin typeface="Arial"/>
            </a:endParaRPr>
          </a:p>
        </p:txBody>
      </p:sp>
      <p:pic>
        <p:nvPicPr>
          <p:cNvPr id="77" name="Symbol zastępczy zawartości 5"/>
          <p:cNvPicPr/>
          <p:nvPr/>
        </p:nvPicPr>
        <p:blipFill>
          <a:blip r:embed="rId2" cstate="print"/>
          <a:stretch/>
        </p:blipFill>
        <p:spPr>
          <a:xfrm>
            <a:off x="899640" y="1124640"/>
            <a:ext cx="7739640" cy="4823640"/>
          </a:xfrm>
          <a:prstGeom prst="rect">
            <a:avLst/>
          </a:prstGeom>
          <a:ln>
            <a:noFill/>
          </a:ln>
        </p:spPr>
      </p:pic>
      <p:sp>
        <p:nvSpPr>
          <p:cNvPr id="78" name="CustomShape 2"/>
          <p:cNvSpPr/>
          <p:nvPr/>
        </p:nvSpPr>
        <p:spPr>
          <a:xfrm>
            <a:off x="6458040" y="635652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570B31FE-8028-4D10-94D5-0DB0CC5E458D}" type="slidenum">
              <a:rPr lang="pl-PL" sz="900" b="0" strike="noStrike" spc="-1">
                <a:solidFill>
                  <a:srgbClr val="8B8B8B"/>
                </a:solidFill>
                <a:latin typeface="Calibri"/>
              </a:rPr>
              <a:pPr algn="r">
                <a:lnSpc>
                  <a:spcPct val="100000"/>
                </a:lnSpc>
              </a:pPr>
              <a:t>7</a:t>
            </a:fld>
            <a:endParaRPr lang="pl-PL" sz="900" b="0" strike="noStrike" spc="-1">
              <a:latin typeface="Arial"/>
            </a:endParaRPr>
          </a:p>
        </p:txBody>
      </p:sp>
      <p:sp>
        <p:nvSpPr>
          <p:cNvPr id="79" name="CustomShape 3"/>
          <p:cNvSpPr/>
          <p:nvPr/>
        </p:nvSpPr>
        <p:spPr>
          <a:xfrm>
            <a:off x="3243960" y="635148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7B711D15-6DB2-4348-80F3-1E9E53C2F9C5}" type="datetime">
              <a:rPr lang="pl-PL" sz="900" b="0" strike="noStrike" spc="-1">
                <a:solidFill>
                  <a:srgbClr val="8B8B8B"/>
                </a:solidFill>
                <a:latin typeface="Calibri"/>
              </a:rPr>
              <a:pPr algn="ctr">
                <a:lnSpc>
                  <a:spcPct val="100000"/>
                </a:lnSpc>
              </a:pPr>
              <a:t>17.04.2020</a:t>
            </a:fld>
            <a:endParaRPr lang="pl-PL" sz="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1"/>
          <p:cNvSpPr/>
          <p:nvPr/>
        </p:nvSpPr>
        <p:spPr>
          <a:xfrm>
            <a:off x="899640" y="274680"/>
            <a:ext cx="568800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l-PL" sz="2400" b="1" strike="noStrike" spc="-1" dirty="0">
                <a:solidFill>
                  <a:srgbClr val="CE181E"/>
                </a:solidFill>
                <a:latin typeface="Calibri"/>
              </a:rPr>
              <a:t>Zespół </a:t>
            </a:r>
            <a:r>
              <a:rPr lang="pl-PL" sz="2400" b="1" strike="noStrike" spc="-1" dirty="0" err="1">
                <a:solidFill>
                  <a:srgbClr val="CE181E"/>
                </a:solidFill>
                <a:latin typeface="Calibri"/>
              </a:rPr>
              <a:t>Aspergera</a:t>
            </a:r>
            <a:endParaRPr lang="pl-PL" sz="2400" b="1" strike="noStrike" spc="-1" dirty="0">
              <a:latin typeface="Arial"/>
            </a:endParaRPr>
          </a:p>
        </p:txBody>
      </p:sp>
      <p:sp>
        <p:nvSpPr>
          <p:cNvPr id="81" name="CustomShape 2"/>
          <p:cNvSpPr/>
          <p:nvPr/>
        </p:nvSpPr>
        <p:spPr>
          <a:xfrm>
            <a:off x="899640" y="1423440"/>
            <a:ext cx="771444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900" indent="-342900">
              <a:lnSpc>
                <a:spcPct val="100000"/>
              </a:lnSpc>
              <a:spcBef>
                <a:spcPts val="479"/>
              </a:spcBef>
              <a:buFont typeface="Arial" panose="020B0604020202020204" pitchFamily="34" charset="0"/>
              <a:buChar char="•"/>
            </a:pPr>
            <a:r>
              <a:rPr lang="pl-PL" sz="2400" b="0" strike="noStrike" spc="-1" dirty="0" smtClean="0">
                <a:solidFill>
                  <a:srgbClr val="00447A"/>
                </a:solidFill>
                <a:latin typeface="Calibri"/>
              </a:rPr>
              <a:t>Zespół </a:t>
            </a:r>
            <a:r>
              <a:rPr lang="pl-PL" sz="2400" b="0" strike="noStrike" spc="-1" dirty="0">
                <a:solidFill>
                  <a:srgbClr val="00447A"/>
                </a:solidFill>
                <a:latin typeface="Calibri"/>
              </a:rPr>
              <a:t>Aspergera jest najłagodniejszą formą </a:t>
            </a:r>
            <a:r>
              <a:rPr lang="pl-PL" sz="2400" b="0" strike="noStrike" spc="-1" dirty="0" smtClean="0">
                <a:solidFill>
                  <a:srgbClr val="00447A"/>
                </a:solidFill>
                <a:latin typeface="Calibri"/>
              </a:rPr>
              <a:t>całościowych</a:t>
            </a:r>
            <a:r>
              <a:rPr lang="pl-PL" sz="2400" spc="-1" dirty="0">
                <a:latin typeface="Arial"/>
              </a:rPr>
              <a:t/>
            </a:r>
            <a:br>
              <a:rPr lang="pl-PL" sz="2400" spc="-1" dirty="0">
                <a:latin typeface="Arial"/>
              </a:rPr>
            </a:br>
            <a:r>
              <a:rPr lang="pl-PL" sz="2400" b="0" strike="noStrike" spc="-1" dirty="0" smtClean="0">
                <a:solidFill>
                  <a:srgbClr val="00447A"/>
                </a:solidFill>
                <a:latin typeface="Calibri"/>
              </a:rPr>
              <a:t>zaburzeń </a:t>
            </a:r>
            <a:r>
              <a:rPr lang="pl-PL" sz="2400" b="0" strike="noStrike" spc="-1" dirty="0">
                <a:solidFill>
                  <a:srgbClr val="00447A"/>
                </a:solidFill>
                <a:latin typeface="Calibri"/>
              </a:rPr>
              <a:t>rozwoju. </a:t>
            </a:r>
            <a:endParaRPr lang="pl-PL" sz="2400" b="0" strike="noStrike" spc="-1" dirty="0">
              <a:latin typeface="Arial"/>
            </a:endParaRPr>
          </a:p>
          <a:p>
            <a:pPr marL="342900" indent="-342900">
              <a:lnSpc>
                <a:spcPct val="100000"/>
              </a:lnSpc>
              <a:spcBef>
                <a:spcPts val="479"/>
              </a:spcBef>
              <a:buFont typeface="Arial" panose="020B0604020202020204" pitchFamily="34" charset="0"/>
              <a:buChar char="•"/>
            </a:pPr>
            <a:r>
              <a:rPr lang="pl-PL" sz="2400" b="0" strike="noStrike" spc="-1" dirty="0" smtClean="0">
                <a:solidFill>
                  <a:srgbClr val="00447A"/>
                </a:solidFill>
                <a:latin typeface="Calibri"/>
              </a:rPr>
              <a:t>Choroba </a:t>
            </a:r>
            <a:r>
              <a:rPr lang="pl-PL" sz="2400" b="0" strike="noStrike" spc="-1" dirty="0">
                <a:solidFill>
                  <a:srgbClr val="00447A"/>
                </a:solidFill>
                <a:latin typeface="Calibri"/>
              </a:rPr>
              <a:t>ta diagnozowana jest coraz częściej, a wiele dzieci z zespołem Aspergera jest uczniami ogólnodostępnych szkół. </a:t>
            </a:r>
            <a:endParaRPr lang="pl-PL" sz="2400" b="0" strike="noStrike" spc="-1" dirty="0" smtClean="0">
              <a:solidFill>
                <a:srgbClr val="00447A"/>
              </a:solidFill>
              <a:latin typeface="Calibri"/>
            </a:endParaRPr>
          </a:p>
          <a:p>
            <a:pPr marL="342900" indent="-342900">
              <a:lnSpc>
                <a:spcPct val="100000"/>
              </a:lnSpc>
              <a:spcBef>
                <a:spcPts val="479"/>
              </a:spcBef>
              <a:buFont typeface="Arial" panose="020B0604020202020204" pitchFamily="34" charset="0"/>
              <a:buChar char="•"/>
            </a:pPr>
            <a:r>
              <a:rPr lang="pl-PL" sz="2400" b="0" strike="noStrike" spc="-1" dirty="0" smtClean="0">
                <a:solidFill>
                  <a:srgbClr val="00447A"/>
                </a:solidFill>
                <a:latin typeface="Calibri"/>
              </a:rPr>
              <a:t>W </a:t>
            </a:r>
            <a:r>
              <a:rPr lang="pl-PL" sz="2400" b="0" strike="noStrike" spc="-1" dirty="0">
                <a:solidFill>
                  <a:srgbClr val="00447A"/>
                </a:solidFill>
                <a:latin typeface="Calibri"/>
              </a:rPr>
              <a:t>związku z trudnościami w dostosowaniu się do obowiązków szkolnych oraz trudnościami </a:t>
            </a:r>
            <a:r>
              <a:rPr lang="pl-PL" sz="2400" spc="-1" dirty="0">
                <a:solidFill>
                  <a:srgbClr val="00447A"/>
                </a:solidFill>
                <a:latin typeface="Calibri"/>
              </a:rPr>
              <a:t/>
            </a:r>
            <a:br>
              <a:rPr lang="pl-PL" sz="2400" spc="-1" dirty="0">
                <a:solidFill>
                  <a:srgbClr val="00447A"/>
                </a:solidFill>
                <a:latin typeface="Calibri"/>
              </a:rPr>
            </a:br>
            <a:r>
              <a:rPr lang="pl-PL" sz="2400" b="0" strike="noStrike" spc="-1" dirty="0" smtClean="0">
                <a:solidFill>
                  <a:srgbClr val="00447A"/>
                </a:solidFill>
                <a:latin typeface="Calibri"/>
              </a:rPr>
              <a:t>w </a:t>
            </a:r>
            <a:r>
              <a:rPr lang="pl-PL" sz="2400" b="0" strike="noStrike" spc="-1" dirty="0">
                <a:solidFill>
                  <a:srgbClr val="00447A"/>
                </a:solidFill>
                <a:latin typeface="Calibri"/>
              </a:rPr>
              <a:t>funkcjonowaniu w grupie rówieśniczej, dziecko </a:t>
            </a:r>
            <a:r>
              <a:rPr lang="pl-PL" sz="2400" b="0" strike="noStrike" spc="-1" dirty="0" smtClean="0">
                <a:solidFill>
                  <a:srgbClr val="00447A"/>
                </a:solidFill>
                <a:latin typeface="Calibri"/>
              </a:rPr>
              <a:t/>
            </a:r>
            <a:br>
              <a:rPr lang="pl-PL" sz="2400" b="0" strike="noStrike" spc="-1" dirty="0" smtClean="0">
                <a:solidFill>
                  <a:srgbClr val="00447A"/>
                </a:solidFill>
                <a:latin typeface="Calibri"/>
              </a:rPr>
            </a:br>
            <a:r>
              <a:rPr lang="pl-PL" sz="2400" b="0" strike="noStrike" spc="-1" dirty="0" smtClean="0">
                <a:solidFill>
                  <a:srgbClr val="00447A"/>
                </a:solidFill>
                <a:latin typeface="Calibri"/>
              </a:rPr>
              <a:t>z </a:t>
            </a:r>
            <a:r>
              <a:rPr lang="pl-PL" sz="2400" b="0" strike="noStrike" spc="-1" dirty="0">
                <a:solidFill>
                  <a:srgbClr val="00447A"/>
                </a:solidFill>
                <a:latin typeface="Calibri"/>
              </a:rPr>
              <a:t>zespołem Aspergera może nie być akceptowane przez rówieśników.</a:t>
            </a:r>
            <a:endParaRPr lang="pl-PL" sz="2400" b="0" strike="noStrike" spc="-1" dirty="0">
              <a:latin typeface="Arial"/>
            </a:endParaRPr>
          </a:p>
        </p:txBody>
      </p:sp>
      <p:sp>
        <p:nvSpPr>
          <p:cNvPr id="82" name="CustomShape 3"/>
          <p:cNvSpPr/>
          <p:nvPr/>
        </p:nvSpPr>
        <p:spPr>
          <a:xfrm>
            <a:off x="6458040" y="635652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C2265384-B2B1-4858-8F6F-4F11DB8B8832}" type="slidenum">
              <a:rPr lang="pl-PL" sz="900" b="0" strike="noStrike" spc="-1">
                <a:solidFill>
                  <a:srgbClr val="8B8B8B"/>
                </a:solidFill>
                <a:latin typeface="Calibri"/>
              </a:rPr>
              <a:pPr algn="r">
                <a:lnSpc>
                  <a:spcPct val="100000"/>
                </a:lnSpc>
              </a:pPr>
              <a:t>8</a:t>
            </a:fld>
            <a:endParaRPr lang="pl-PL" sz="900" b="0" strike="noStrike" spc="-1">
              <a:latin typeface="Arial"/>
            </a:endParaRPr>
          </a:p>
        </p:txBody>
      </p:sp>
      <p:sp>
        <p:nvSpPr>
          <p:cNvPr id="83" name="CustomShape 4"/>
          <p:cNvSpPr/>
          <p:nvPr/>
        </p:nvSpPr>
        <p:spPr>
          <a:xfrm>
            <a:off x="3243960" y="635148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F0E73633-7D7B-44F1-B8C6-55B552C26615}" type="datetime">
              <a:rPr lang="pl-PL" sz="900" b="0" strike="noStrike" spc="-1">
                <a:solidFill>
                  <a:srgbClr val="8B8B8B"/>
                </a:solidFill>
                <a:latin typeface="Calibri"/>
              </a:rPr>
              <a:pPr algn="ctr">
                <a:lnSpc>
                  <a:spcPct val="100000"/>
                </a:lnSpc>
              </a:pPr>
              <a:t>17.04.2020</a:t>
            </a:fld>
            <a:endParaRPr lang="pl-PL" sz="900" b="0" strike="noStrike" spc="-1">
              <a:latin typeface="Arial"/>
            </a:endParaRPr>
          </a:p>
        </p:txBody>
      </p:sp>
      <p:sp>
        <p:nvSpPr>
          <p:cNvPr id="7" name="pole tekstowe 6"/>
          <p:cNvSpPr txBox="1"/>
          <p:nvPr/>
        </p:nvSpPr>
        <p:spPr>
          <a:xfrm>
            <a:off x="2041784" y="5887309"/>
            <a:ext cx="6572296" cy="646331"/>
          </a:xfrm>
          <a:prstGeom prst="rect">
            <a:avLst/>
          </a:prstGeom>
          <a:noFill/>
        </p:spPr>
        <p:txBody>
          <a:bodyPr wrap="square" rtlCol="0">
            <a:spAutoFit/>
          </a:bodyPr>
          <a:lstStyle/>
          <a:p>
            <a:pPr algn="r"/>
            <a:r>
              <a:rPr lang="pl-PL" dirty="0" smtClean="0">
                <a:solidFill>
                  <a:schemeClr val="accent1">
                    <a:lumMod val="75000"/>
                  </a:schemeClr>
                </a:solidFill>
              </a:rPr>
              <a:t>Źródło</a:t>
            </a:r>
            <a:r>
              <a:rPr lang="pl-PL" spc="-1" dirty="0" smtClean="0">
                <a:solidFill>
                  <a:srgbClr val="00447A"/>
                </a:solidFill>
                <a:latin typeface="Calibri"/>
              </a:rPr>
              <a:t>: G. Jagielska, </a:t>
            </a:r>
            <a:r>
              <a:rPr lang="pl-PL" i="1" spc="-1" dirty="0" smtClean="0">
                <a:solidFill>
                  <a:srgbClr val="00447A"/>
                </a:solidFill>
                <a:latin typeface="Calibri"/>
              </a:rPr>
              <a:t>Dziecko z autyzmem i zespołem Aspergera </a:t>
            </a:r>
            <a:r>
              <a:rPr lang="pl-PL" i="1" spc="-1" dirty="0" smtClean="0">
                <a:solidFill>
                  <a:srgbClr val="00447A"/>
                </a:solidFill>
                <a:latin typeface="Calibri"/>
              </a:rPr>
              <a:t/>
            </a:r>
            <a:br>
              <a:rPr lang="pl-PL" i="1" spc="-1" dirty="0" smtClean="0">
                <a:solidFill>
                  <a:srgbClr val="00447A"/>
                </a:solidFill>
                <a:latin typeface="Calibri"/>
              </a:rPr>
            </a:br>
            <a:r>
              <a:rPr lang="pl-PL" i="1" spc="-1" dirty="0" smtClean="0">
                <a:solidFill>
                  <a:srgbClr val="00447A"/>
                </a:solidFill>
                <a:latin typeface="Calibri"/>
              </a:rPr>
              <a:t>w </a:t>
            </a:r>
            <a:r>
              <a:rPr lang="pl-PL" i="1" spc="-1" dirty="0" smtClean="0">
                <a:solidFill>
                  <a:srgbClr val="00447A"/>
                </a:solidFill>
                <a:latin typeface="Calibri"/>
              </a:rPr>
              <a:t>szkole i przedszkolu</a:t>
            </a:r>
            <a:endParaRPr lang="pl-PL" i="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899640" y="274680"/>
            <a:ext cx="5688000" cy="633240"/>
          </a:xfrm>
          <a:prstGeom prst="rect">
            <a:avLst/>
          </a:prstGeom>
          <a:noFill/>
          <a:ln>
            <a:noFill/>
          </a:ln>
        </p:spPr>
        <p:style>
          <a:lnRef idx="0">
            <a:scrgbClr r="0" g="0" b="0"/>
          </a:lnRef>
          <a:fillRef idx="0">
            <a:scrgbClr r="0" g="0" b="0"/>
          </a:fillRef>
          <a:effectRef idx="0">
            <a:scrgbClr r="0" g="0" b="0"/>
          </a:effectRef>
          <a:fontRef idx="minor"/>
        </p:style>
      </p:sp>
      <p:sp>
        <p:nvSpPr>
          <p:cNvPr id="85" name="CustomShape 2"/>
          <p:cNvSpPr/>
          <p:nvPr/>
        </p:nvSpPr>
        <p:spPr>
          <a:xfrm>
            <a:off x="899640" y="1423440"/>
            <a:ext cx="771444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spcBef>
                <a:spcPts val="479"/>
              </a:spcBef>
            </a:pPr>
            <a:r>
              <a:rPr lang="pl-PL" sz="2400" b="0" strike="noStrike" spc="-1" dirty="0">
                <a:solidFill>
                  <a:srgbClr val="00447A"/>
                </a:solidFill>
                <a:latin typeface="Calibri"/>
              </a:rPr>
              <a:t>U osób z ponadprzeciętną inteligencją objawy mogą </a:t>
            </a:r>
            <a:r>
              <a:rPr lang="pl-PL" sz="2400" b="0" strike="noStrike" spc="-1" dirty="0" smtClean="0">
                <a:solidFill>
                  <a:srgbClr val="00447A"/>
                </a:solidFill>
                <a:latin typeface="Calibri"/>
              </a:rPr>
              <a:t>zostać</a:t>
            </a:r>
            <a:r>
              <a:rPr lang="pl-PL" sz="2400" spc="-1" dirty="0">
                <a:latin typeface="Arial"/>
              </a:rPr>
              <a:t> </a:t>
            </a:r>
            <a:r>
              <a:rPr lang="pl-PL" sz="2400" b="0" strike="noStrike" spc="-1" dirty="0" smtClean="0">
                <a:solidFill>
                  <a:srgbClr val="00447A"/>
                </a:solidFill>
                <a:latin typeface="Calibri"/>
              </a:rPr>
              <a:t>dostrzeżone </a:t>
            </a:r>
            <a:r>
              <a:rPr lang="pl-PL" sz="2400" b="0" strike="noStrike" spc="-1" dirty="0">
                <a:solidFill>
                  <a:srgbClr val="00447A"/>
                </a:solidFill>
                <a:latin typeface="Calibri"/>
              </a:rPr>
              <a:t>dopiero w okresie dorastania, kiedy ujawniają się bardziej dyskretne problemy w funkcjonowaniu społecznym. </a:t>
            </a:r>
            <a:endParaRPr lang="pl-PL" sz="2400" b="0" strike="noStrike" spc="-1" dirty="0">
              <a:latin typeface="Arial"/>
            </a:endParaRPr>
          </a:p>
          <a:p>
            <a:pPr algn="just">
              <a:lnSpc>
                <a:spcPct val="100000"/>
              </a:lnSpc>
              <a:spcBef>
                <a:spcPts val="479"/>
              </a:spcBef>
            </a:pPr>
            <a:r>
              <a:rPr lang="pl-PL" sz="2400" b="0" strike="noStrike" spc="-1" dirty="0">
                <a:solidFill>
                  <a:srgbClr val="00447A"/>
                </a:solidFill>
                <a:latin typeface="Calibri"/>
              </a:rPr>
              <a:t>Dziecko z zespołem Aspergera może nie sprawiać wrażenia chorego, w przeciwieństwie do dziecka autystycznego, które różni się w zachowaniu od zdrowych rówieśników. W efekcie, diagnoza może być opóźniona do momentu, gdy kłopoty </a:t>
            </a:r>
            <a:r>
              <a:rPr lang="pl-PL" sz="2400" b="0" strike="noStrike" spc="-1" dirty="0" smtClean="0">
                <a:solidFill>
                  <a:srgbClr val="00447A"/>
                </a:solidFill>
                <a:latin typeface="Calibri"/>
              </a:rPr>
              <a:t/>
            </a:r>
            <a:br>
              <a:rPr lang="pl-PL" sz="2400" b="0" strike="noStrike" spc="-1" dirty="0" smtClean="0">
                <a:solidFill>
                  <a:srgbClr val="00447A"/>
                </a:solidFill>
                <a:latin typeface="Calibri"/>
              </a:rPr>
            </a:br>
            <a:r>
              <a:rPr lang="pl-PL" sz="2400" b="0" strike="noStrike" spc="-1" dirty="0" smtClean="0">
                <a:solidFill>
                  <a:srgbClr val="00447A"/>
                </a:solidFill>
                <a:latin typeface="Calibri"/>
              </a:rPr>
              <a:t>w </a:t>
            </a:r>
            <a:r>
              <a:rPr lang="pl-PL" sz="2400" b="0" strike="noStrike" spc="-1" dirty="0">
                <a:solidFill>
                  <a:srgbClr val="00447A"/>
                </a:solidFill>
                <a:latin typeface="Calibri"/>
              </a:rPr>
              <a:t>kontaktach z innymi będą bardzo widoczne.</a:t>
            </a:r>
            <a:endParaRPr lang="pl-PL" sz="2400" b="0" strike="noStrike" spc="-1" dirty="0">
              <a:latin typeface="Arial"/>
            </a:endParaRPr>
          </a:p>
        </p:txBody>
      </p:sp>
      <p:sp>
        <p:nvSpPr>
          <p:cNvPr id="86" name="CustomShape 3"/>
          <p:cNvSpPr/>
          <p:nvPr/>
        </p:nvSpPr>
        <p:spPr>
          <a:xfrm>
            <a:off x="6458040" y="635652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98A0B75B-9CE6-4101-BA45-8517E4BED0B2}" type="slidenum">
              <a:rPr lang="pl-PL" sz="900" b="0" strike="noStrike" spc="-1">
                <a:solidFill>
                  <a:srgbClr val="8B8B8B"/>
                </a:solidFill>
                <a:latin typeface="Calibri"/>
              </a:rPr>
              <a:pPr algn="r">
                <a:lnSpc>
                  <a:spcPct val="100000"/>
                </a:lnSpc>
              </a:pPr>
              <a:t>9</a:t>
            </a:fld>
            <a:endParaRPr lang="pl-PL" sz="900" b="0" strike="noStrike" spc="-1">
              <a:latin typeface="Arial"/>
            </a:endParaRPr>
          </a:p>
        </p:txBody>
      </p:sp>
      <p:sp>
        <p:nvSpPr>
          <p:cNvPr id="87" name="CustomShape 4"/>
          <p:cNvSpPr/>
          <p:nvPr/>
        </p:nvSpPr>
        <p:spPr>
          <a:xfrm>
            <a:off x="3243960" y="635148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C34E0ACB-9F47-43DF-A28E-BBD381522D7C}" type="datetime">
              <a:rPr lang="pl-PL" sz="900" b="0" strike="noStrike" spc="-1">
                <a:solidFill>
                  <a:srgbClr val="8B8B8B"/>
                </a:solidFill>
                <a:latin typeface="Calibri"/>
              </a:rPr>
              <a:pPr algn="ctr">
                <a:lnSpc>
                  <a:spcPct val="100000"/>
                </a:lnSpc>
              </a:pPr>
              <a:t>17.04.2020</a:t>
            </a:fld>
            <a:endParaRPr lang="pl-PL" sz="900" b="0" strike="noStrike" spc="-1">
              <a:latin typeface="Arial"/>
            </a:endParaRPr>
          </a:p>
        </p:txBody>
      </p:sp>
      <p:sp>
        <p:nvSpPr>
          <p:cNvPr id="6" name="pole tekstowe 5"/>
          <p:cNvSpPr txBox="1"/>
          <p:nvPr/>
        </p:nvSpPr>
        <p:spPr>
          <a:xfrm>
            <a:off x="2143108" y="5143512"/>
            <a:ext cx="6572296" cy="646331"/>
          </a:xfrm>
          <a:prstGeom prst="rect">
            <a:avLst/>
          </a:prstGeom>
          <a:noFill/>
        </p:spPr>
        <p:txBody>
          <a:bodyPr wrap="square" rtlCol="0">
            <a:spAutoFit/>
          </a:bodyPr>
          <a:lstStyle/>
          <a:p>
            <a:pPr algn="r"/>
            <a:r>
              <a:rPr lang="pl-PL" dirty="0" smtClean="0">
                <a:solidFill>
                  <a:schemeClr val="accent1">
                    <a:lumMod val="75000"/>
                  </a:schemeClr>
                </a:solidFill>
              </a:rPr>
              <a:t>Źródło</a:t>
            </a:r>
            <a:r>
              <a:rPr lang="pl-PL" spc="-1" dirty="0" smtClean="0">
                <a:solidFill>
                  <a:srgbClr val="00447A"/>
                </a:solidFill>
                <a:latin typeface="Calibri"/>
              </a:rPr>
              <a:t>: G. Jagielska, </a:t>
            </a:r>
            <a:r>
              <a:rPr lang="pl-PL" i="1" spc="-1" dirty="0" smtClean="0">
                <a:solidFill>
                  <a:srgbClr val="00447A"/>
                </a:solidFill>
                <a:latin typeface="Calibri"/>
              </a:rPr>
              <a:t>Dziecko z autyzmem i zespołem Aspergera </a:t>
            </a:r>
            <a:r>
              <a:rPr lang="pl-PL" i="1" spc="-1" dirty="0" smtClean="0">
                <a:solidFill>
                  <a:srgbClr val="00447A"/>
                </a:solidFill>
                <a:latin typeface="Calibri"/>
              </a:rPr>
              <a:t/>
            </a:r>
            <a:br>
              <a:rPr lang="pl-PL" i="1" spc="-1" dirty="0" smtClean="0">
                <a:solidFill>
                  <a:srgbClr val="00447A"/>
                </a:solidFill>
                <a:latin typeface="Calibri"/>
              </a:rPr>
            </a:br>
            <a:r>
              <a:rPr lang="pl-PL" i="1" spc="-1" dirty="0" smtClean="0">
                <a:solidFill>
                  <a:srgbClr val="00447A"/>
                </a:solidFill>
                <a:latin typeface="Calibri"/>
              </a:rPr>
              <a:t>w </a:t>
            </a:r>
            <a:r>
              <a:rPr lang="pl-PL" i="1" spc="-1" dirty="0" smtClean="0">
                <a:solidFill>
                  <a:srgbClr val="00447A"/>
                </a:solidFill>
                <a:latin typeface="Calibri"/>
              </a:rPr>
              <a:t>szkole i przedszkolu</a:t>
            </a:r>
            <a:endParaRPr lang="pl-PL" i="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2151</TotalTime>
  <Words>1280</Words>
  <Application>Microsoft Office PowerPoint</Application>
  <PresentationFormat>Pokaz na ekranie (4:3)</PresentationFormat>
  <Paragraphs>211</Paragraphs>
  <Slides>32</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32</vt:i4>
      </vt:variant>
    </vt:vector>
  </HeadingPairs>
  <TitlesOfParts>
    <vt:vector size="39" baseType="lpstr">
      <vt:lpstr>Microsoft YaHei</vt:lpstr>
      <vt:lpstr>Arial</vt:lpstr>
      <vt:lpstr>Calibri</vt:lpstr>
      <vt:lpstr>DejaVu Sans</vt:lpstr>
      <vt:lpstr>Symbol</vt:lpstr>
      <vt:lpstr>Wingdings</vt:lpstr>
      <vt:lpstr>Office Theme</vt:lpstr>
      <vt:lpstr>Na niebiesko dla autyzmu! Kwiecień miesiącem wiedzy na temat autyzmu</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Piotr Lachowicz</dc:creator>
  <cp:lastModifiedBy>Sala 119</cp:lastModifiedBy>
  <cp:revision>103</cp:revision>
  <dcterms:created xsi:type="dcterms:W3CDTF">2013-04-05T08:46:17Z</dcterms:created>
  <dcterms:modified xsi:type="dcterms:W3CDTF">2020-04-17T14:39:21Z</dcterms:modified>
  <dc:language>pl-PL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Pokaz na ekranie (4:3)</vt:lpwstr>
  </property>
  <property fmtid="{D5CDD505-2E9C-101B-9397-08002B2CF9AE}" pid="9" name="ScaleCrop">
    <vt:bool>false</vt:bool>
  </property>
  <property fmtid="{D5CDD505-2E9C-101B-9397-08002B2CF9AE}" pid="10" name="ShareDoc">
    <vt:bool>false</vt:bool>
  </property>
  <property fmtid="{D5CDD505-2E9C-101B-9397-08002B2CF9AE}" pid="11" name="Slides">
    <vt:i4>32</vt:i4>
  </property>
</Properties>
</file>