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6" r:id="rId2"/>
    <p:sldId id="486" r:id="rId3"/>
    <p:sldId id="485" r:id="rId4"/>
    <p:sldId id="487" r:id="rId5"/>
    <p:sldId id="488" r:id="rId6"/>
    <p:sldId id="491" r:id="rId7"/>
    <p:sldId id="495" r:id="rId8"/>
    <p:sldId id="496" r:id="rId9"/>
    <p:sldId id="497" r:id="rId10"/>
    <p:sldId id="499" r:id="rId11"/>
    <p:sldId id="501" r:id="rId12"/>
    <p:sldId id="502" r:id="rId13"/>
    <p:sldId id="504" r:id="rId14"/>
    <p:sldId id="505" r:id="rId15"/>
    <p:sldId id="578" r:id="rId16"/>
    <p:sldId id="506" r:id="rId17"/>
    <p:sldId id="575" r:id="rId18"/>
    <p:sldId id="576" r:id="rId19"/>
    <p:sldId id="577" r:id="rId20"/>
    <p:sldId id="508" r:id="rId21"/>
    <p:sldId id="580" r:id="rId22"/>
    <p:sldId id="534" r:id="rId23"/>
    <p:sldId id="535" r:id="rId24"/>
    <p:sldId id="540" r:id="rId25"/>
    <p:sldId id="541" r:id="rId26"/>
    <p:sldId id="509" r:id="rId27"/>
    <p:sldId id="510" r:id="rId28"/>
    <p:sldId id="511" r:id="rId29"/>
    <p:sldId id="539" r:id="rId30"/>
    <p:sldId id="537" r:id="rId31"/>
    <p:sldId id="538" r:id="rId32"/>
    <p:sldId id="512" r:id="rId33"/>
    <p:sldId id="513" r:id="rId34"/>
    <p:sldId id="516" r:id="rId35"/>
    <p:sldId id="581" r:id="rId36"/>
    <p:sldId id="549" r:id="rId37"/>
    <p:sldId id="550" r:id="rId38"/>
    <p:sldId id="517" r:id="rId39"/>
    <p:sldId id="544" r:id="rId40"/>
    <p:sldId id="545" r:id="rId41"/>
    <p:sldId id="548" r:id="rId42"/>
    <p:sldId id="557" r:id="rId43"/>
    <p:sldId id="547" r:id="rId44"/>
    <p:sldId id="542" r:id="rId45"/>
    <p:sldId id="551" r:id="rId46"/>
    <p:sldId id="573" r:id="rId47"/>
    <p:sldId id="552" r:id="rId48"/>
    <p:sldId id="553" r:id="rId49"/>
    <p:sldId id="554" r:id="rId50"/>
    <p:sldId id="574" r:id="rId51"/>
    <p:sldId id="555" r:id="rId52"/>
    <p:sldId id="556" r:id="rId53"/>
    <p:sldId id="558" r:id="rId54"/>
    <p:sldId id="559" r:id="rId55"/>
    <p:sldId id="560" r:id="rId56"/>
    <p:sldId id="561" r:id="rId57"/>
    <p:sldId id="563" r:id="rId58"/>
    <p:sldId id="564" r:id="rId59"/>
    <p:sldId id="565" r:id="rId60"/>
    <p:sldId id="566" r:id="rId61"/>
    <p:sldId id="567" r:id="rId62"/>
    <p:sldId id="571" r:id="rId63"/>
    <p:sldId id="568" r:id="rId64"/>
    <p:sldId id="569" r:id="rId65"/>
    <p:sldId id="570" r:id="rId66"/>
    <p:sldId id="525" r:id="rId67"/>
    <p:sldId id="582" r:id="rId68"/>
    <p:sldId id="530" r:id="rId6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A"/>
    <a:srgbClr val="9E3C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p:cViewPr varScale="1">
        <p:scale>
          <a:sx n="115" d="100"/>
          <a:sy n="115" d="100"/>
        </p:scale>
        <p:origin x="1416" y="114"/>
      </p:cViewPr>
      <p:guideLst>
        <p:guide orient="horz" pos="2160"/>
        <p:guide pos="2880"/>
      </p:guideLst>
    </p:cSldViewPr>
  </p:slideViewPr>
  <p:notesTextViewPr>
    <p:cViewPr>
      <p:scale>
        <a:sx n="1" d="1"/>
        <a:sy n="1" d="1"/>
      </p:scale>
      <p:origin x="0" y="0"/>
    </p:cViewPr>
  </p:notesTextViewPr>
  <p:notesViewPr>
    <p:cSldViewPr>
      <p:cViewPr varScale="1">
        <p:scale>
          <a:sx n="92" d="100"/>
          <a:sy n="92" d="100"/>
        </p:scale>
        <p:origin x="354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A78BBD-1E91-40C2-802B-96564AF1BD51}" type="datetimeFigureOut">
              <a:rPr lang="pl-PL" smtClean="0"/>
              <a:t>20.10.2023</a:t>
            </a:fld>
            <a:endParaRPr lang="pl-PL"/>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EA3629-B89A-4847-AE59-826C1D930A22}" type="slidenum">
              <a:rPr lang="pl-PL" smtClean="0"/>
              <a:t>‹#›</a:t>
            </a:fld>
            <a:endParaRPr lang="pl-PL"/>
          </a:p>
        </p:txBody>
      </p:sp>
    </p:spTree>
    <p:extLst>
      <p:ext uri="{BB962C8B-B14F-4D97-AF65-F5344CB8AC3E}">
        <p14:creationId xmlns:p14="http://schemas.microsoft.com/office/powerpoint/2010/main" val="1443929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A42DA-1E5A-4648-943B-F961867EEB93}" type="datetimeFigureOut">
              <a:rPr lang="pl-PL" smtClean="0"/>
              <a:t>20.10.2023</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769EEC-B775-4BD4-9F66-1F62ED802C83}" type="slidenum">
              <a:rPr lang="pl-PL" smtClean="0"/>
              <a:t>‹#›</a:t>
            </a:fld>
            <a:endParaRPr lang="pl-PL"/>
          </a:p>
        </p:txBody>
      </p:sp>
    </p:spTree>
    <p:extLst>
      <p:ext uri="{BB962C8B-B14F-4D97-AF65-F5344CB8AC3E}">
        <p14:creationId xmlns:p14="http://schemas.microsoft.com/office/powerpoint/2010/main" val="422059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C769EEC-B775-4BD4-9F66-1F62ED802C83}" type="slidenum">
              <a:rPr lang="pl-PL" smtClean="0"/>
              <a:pPr/>
              <a:t>16</a:t>
            </a:fld>
            <a:endParaRPr lang="pl-PL"/>
          </a:p>
        </p:txBody>
      </p:sp>
    </p:spTree>
    <p:extLst>
      <p:ext uri="{BB962C8B-B14F-4D97-AF65-F5344CB8AC3E}">
        <p14:creationId xmlns:p14="http://schemas.microsoft.com/office/powerpoint/2010/main" val="173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C769EEC-B775-4BD4-9F66-1F62ED802C83}" type="slidenum">
              <a:rPr lang="pl-PL" smtClean="0"/>
              <a:pPr/>
              <a:t>20</a:t>
            </a:fld>
            <a:endParaRPr lang="pl-PL"/>
          </a:p>
        </p:txBody>
      </p:sp>
    </p:spTree>
    <p:extLst>
      <p:ext uri="{BB962C8B-B14F-4D97-AF65-F5344CB8AC3E}">
        <p14:creationId xmlns:p14="http://schemas.microsoft.com/office/powerpoint/2010/main" val="74751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C769EEC-B775-4BD4-9F66-1F62ED802C83}" type="slidenum">
              <a:rPr lang="pl-PL" smtClean="0"/>
              <a:pPr/>
              <a:t>22</a:t>
            </a:fld>
            <a:endParaRPr lang="pl-PL"/>
          </a:p>
        </p:txBody>
      </p:sp>
    </p:spTree>
    <p:extLst>
      <p:ext uri="{BB962C8B-B14F-4D97-AF65-F5344CB8AC3E}">
        <p14:creationId xmlns:p14="http://schemas.microsoft.com/office/powerpoint/2010/main" val="1884397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C769EEC-B775-4BD4-9F66-1F62ED802C83}" type="slidenum">
              <a:rPr lang="pl-PL" smtClean="0"/>
              <a:pPr/>
              <a:t>23</a:t>
            </a:fld>
            <a:endParaRPr lang="pl-PL"/>
          </a:p>
        </p:txBody>
      </p:sp>
    </p:spTree>
    <p:extLst>
      <p:ext uri="{BB962C8B-B14F-4D97-AF65-F5344CB8AC3E}">
        <p14:creationId xmlns:p14="http://schemas.microsoft.com/office/powerpoint/2010/main" val="9958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C769EEC-B775-4BD4-9F66-1F62ED802C83}" type="slidenum">
              <a:rPr lang="pl-PL" smtClean="0"/>
              <a:pPr/>
              <a:t>24</a:t>
            </a:fld>
            <a:endParaRPr lang="pl-PL"/>
          </a:p>
        </p:txBody>
      </p:sp>
    </p:spTree>
    <p:extLst>
      <p:ext uri="{BB962C8B-B14F-4D97-AF65-F5344CB8AC3E}">
        <p14:creationId xmlns:p14="http://schemas.microsoft.com/office/powerpoint/2010/main" val="2475498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C769EEC-B775-4BD4-9F66-1F62ED802C83}" type="slidenum">
              <a:rPr lang="pl-PL" smtClean="0"/>
              <a:t>26</a:t>
            </a:fld>
            <a:endParaRPr lang="pl-PL"/>
          </a:p>
        </p:txBody>
      </p:sp>
    </p:spTree>
    <p:extLst>
      <p:ext uri="{BB962C8B-B14F-4D97-AF65-F5344CB8AC3E}">
        <p14:creationId xmlns:p14="http://schemas.microsoft.com/office/powerpoint/2010/main" val="218267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2: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954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6C769EEC-B775-4BD4-9F66-1F62ED802C83}" type="slidenum">
              <a:rPr lang="pl-PL" smtClean="0"/>
              <a:pPr/>
              <a:t>57</a:t>
            </a:fld>
            <a:endParaRPr lang="pl-PL"/>
          </a:p>
        </p:txBody>
      </p:sp>
    </p:spTree>
    <p:extLst>
      <p:ext uri="{BB962C8B-B14F-4D97-AF65-F5344CB8AC3E}">
        <p14:creationId xmlns:p14="http://schemas.microsoft.com/office/powerpoint/2010/main" val="3700744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1" y="2130429"/>
            <a:ext cx="7973977" cy="1470025"/>
          </a:xfrm>
          <a:prstGeom prst="rect">
            <a:avLst/>
          </a:prstGeom>
        </p:spPr>
        <p:txBody>
          <a:bodyPr/>
          <a:lstStyle>
            <a:lvl1pPr algn="ctr">
              <a:defRPr sz="3000" baseline="0">
                <a:solidFill>
                  <a:srgbClr val="9E3C3B"/>
                </a:solidFill>
              </a:defRPr>
            </a:lvl1pPr>
          </a:lstStyle>
          <a:p>
            <a:r>
              <a:rPr lang="pl-PL" dirty="0"/>
              <a:t>Kliknij, aby edytować styl</a:t>
            </a:r>
          </a:p>
        </p:txBody>
      </p:sp>
      <p:sp>
        <p:nvSpPr>
          <p:cNvPr id="3" name="Podtytuł 2"/>
          <p:cNvSpPr>
            <a:spLocks noGrp="1"/>
          </p:cNvSpPr>
          <p:nvPr>
            <p:ph type="subTitle" idx="1"/>
          </p:nvPr>
        </p:nvSpPr>
        <p:spPr>
          <a:xfrm>
            <a:off x="683569" y="3886200"/>
            <a:ext cx="7976209" cy="1752600"/>
          </a:xfrm>
          <a:prstGeom prst="rect">
            <a:avLst/>
          </a:prstGeom>
        </p:spPr>
        <p:txBody>
          <a:bodyPr/>
          <a:lstStyle>
            <a:lvl1pPr marL="0" indent="0" algn="ctr">
              <a:buNone/>
              <a:defRPr baseline="0">
                <a:solidFill>
                  <a:srgbClr val="274B69"/>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pl-PL" dirty="0"/>
              <a:t>Kliknij, aby edytować styl wzorca podtytułu</a:t>
            </a:r>
          </a:p>
        </p:txBody>
      </p:sp>
      <p:sp>
        <p:nvSpPr>
          <p:cNvPr id="7" name="Prostokąt 6"/>
          <p:cNvSpPr/>
          <p:nvPr userDrawn="1"/>
        </p:nvSpPr>
        <p:spPr>
          <a:xfrm>
            <a:off x="683570" y="6294442"/>
            <a:ext cx="5760095" cy="73025"/>
          </a:xfrm>
          <a:prstGeom prst="rect">
            <a:avLst/>
          </a:prstGeom>
          <a:solidFill>
            <a:srgbClr val="9E3C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1350"/>
          </a:p>
        </p:txBody>
      </p:sp>
      <p:sp>
        <p:nvSpPr>
          <p:cNvPr id="8" name="Prostokąt 7"/>
          <p:cNvSpPr/>
          <p:nvPr userDrawn="1"/>
        </p:nvSpPr>
        <p:spPr>
          <a:xfrm>
            <a:off x="6659563" y="6294442"/>
            <a:ext cx="2000214" cy="73025"/>
          </a:xfrm>
          <a:prstGeom prst="rect">
            <a:avLst/>
          </a:prstGeom>
          <a:solidFill>
            <a:srgbClr val="004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1350"/>
          </a:p>
        </p:txBody>
      </p:sp>
      <p:pic>
        <p:nvPicPr>
          <p:cNvPr id="4" name="Obraz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5521" y="300838"/>
            <a:ext cx="2304256" cy="794797"/>
          </a:xfrm>
          <a:prstGeom prst="rect">
            <a:avLst/>
          </a:prstGeom>
        </p:spPr>
      </p:pic>
      <p:pic>
        <p:nvPicPr>
          <p:cNvPr id="6" name="Obraz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8035" y="283710"/>
            <a:ext cx="3060332" cy="811925"/>
          </a:xfrm>
          <a:prstGeom prst="rect">
            <a:avLst/>
          </a:prstGeom>
        </p:spPr>
      </p:pic>
    </p:spTree>
    <p:extLst>
      <p:ext uri="{BB962C8B-B14F-4D97-AF65-F5344CB8AC3E}">
        <p14:creationId xmlns:p14="http://schemas.microsoft.com/office/powerpoint/2010/main" val="18290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pl-PL"/>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pl-PL"/>
              <a:t>Kliknij, aby edytować style wzorca tekstu</a:t>
            </a:r>
          </a:p>
        </p:txBody>
      </p:sp>
      <p:sp>
        <p:nvSpPr>
          <p:cNvPr id="6" name="Symbol zastępczy numeru slajdu 3"/>
          <p:cNvSpPr>
            <a:spLocks noGrp="1"/>
          </p:cNvSpPr>
          <p:nvPr>
            <p:ph type="sldNum" sz="quarter" idx="11"/>
          </p:nvPr>
        </p:nvSpPr>
        <p:spPr>
          <a:xfrm>
            <a:off x="6457950" y="6356353"/>
            <a:ext cx="2057400" cy="365125"/>
          </a:xfrm>
        </p:spPr>
        <p:txBody>
          <a:bodyPr/>
          <a:lstStyle/>
          <a:p>
            <a:fld id="{926A4B1B-54DF-4B40-A71A-19DEC8137B4C}" type="slidenum">
              <a:rPr lang="pl-PL" smtClean="0"/>
              <a:t>‹#›</a:t>
            </a:fld>
            <a:endParaRPr lang="pl-PL" dirty="0"/>
          </a:p>
        </p:txBody>
      </p:sp>
      <p:sp>
        <p:nvSpPr>
          <p:cNvPr id="8" name="Symbol zastępczy daty 2"/>
          <p:cNvSpPr>
            <a:spLocks noGrp="1"/>
          </p:cNvSpPr>
          <p:nvPr>
            <p:ph type="dt" sz="half" idx="10"/>
          </p:nvPr>
        </p:nvSpPr>
        <p:spPr>
          <a:xfrm>
            <a:off x="3506788" y="6351372"/>
            <a:ext cx="2057400" cy="365125"/>
          </a:xfrm>
        </p:spPr>
        <p:txBody>
          <a:bodyPr/>
          <a:lstStyle/>
          <a:p>
            <a:fld id="{7F5AEF4A-7BD8-4A4A-A652-59846642617D}" type="datetime2">
              <a:rPr lang="pl-PL" smtClean="0"/>
              <a:t>piątek, 20 października 2023</a:t>
            </a:fld>
            <a:endParaRPr lang="pl-PL" dirty="0"/>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584" y="6263934"/>
            <a:ext cx="1565558" cy="540000"/>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2240" y="23052"/>
            <a:ext cx="2309441" cy="612709"/>
          </a:xfrm>
          <a:prstGeom prst="rect">
            <a:avLst/>
          </a:prstGeom>
        </p:spPr>
      </p:pic>
    </p:spTree>
    <p:extLst>
      <p:ext uri="{BB962C8B-B14F-4D97-AF65-F5344CB8AC3E}">
        <p14:creationId xmlns:p14="http://schemas.microsoft.com/office/powerpoint/2010/main" val="2574271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899594" y="274638"/>
            <a:ext cx="5688631" cy="634082"/>
          </a:xfrm>
          <a:prstGeom prst="rect">
            <a:avLst/>
          </a:prstGeom>
        </p:spPr>
        <p:txBody>
          <a:bodyPr/>
          <a:lstStyle>
            <a:lvl1pPr algn="l">
              <a:defRPr/>
            </a:lvl1pPr>
          </a:lstStyle>
          <a:p>
            <a:r>
              <a:rPr lang="pl-PL"/>
              <a:t>Kliknij, aby edytować styl</a:t>
            </a:r>
          </a:p>
        </p:txBody>
      </p:sp>
      <p:sp>
        <p:nvSpPr>
          <p:cNvPr id="3" name="Symbol zastępczy tytułu pionowego 2"/>
          <p:cNvSpPr>
            <a:spLocks noGrp="1"/>
          </p:cNvSpPr>
          <p:nvPr>
            <p:ph type="body" orient="vert" idx="1"/>
          </p:nvPr>
        </p:nvSpPr>
        <p:spPr>
          <a:xfrm>
            <a:off x="899592" y="1423321"/>
            <a:ext cx="7715200" cy="4525963"/>
          </a:xfrm>
          <a:prstGeom prst="rect">
            <a:avLst/>
          </a:prstGeom>
        </p:spPr>
        <p:txBody>
          <a:bodyPr vert="eaVert"/>
          <a:lstStyle>
            <a:lvl1pPr>
              <a:defRPr>
                <a:solidFill>
                  <a:srgbClr val="00447A"/>
                </a:solidFill>
              </a:defRPr>
            </a:lvl1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0" name="Prostokąt 9"/>
          <p:cNvSpPr/>
          <p:nvPr userDrawn="1"/>
        </p:nvSpPr>
        <p:spPr>
          <a:xfrm>
            <a:off x="899593" y="1043520"/>
            <a:ext cx="5688632"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1350"/>
          </a:p>
        </p:txBody>
      </p:sp>
      <p:sp>
        <p:nvSpPr>
          <p:cNvPr id="14" name="Symbol zastępczy numeru slajdu 3"/>
          <p:cNvSpPr>
            <a:spLocks noGrp="1"/>
          </p:cNvSpPr>
          <p:nvPr>
            <p:ph type="sldNum" sz="quarter" idx="11"/>
          </p:nvPr>
        </p:nvSpPr>
        <p:spPr>
          <a:xfrm>
            <a:off x="6457950" y="6356353"/>
            <a:ext cx="2057400" cy="365125"/>
          </a:xfrm>
        </p:spPr>
        <p:txBody>
          <a:bodyPr/>
          <a:lstStyle/>
          <a:p>
            <a:fld id="{926A4B1B-54DF-4B40-A71A-19DEC8137B4C}" type="slidenum">
              <a:rPr lang="pl-PL" smtClean="0"/>
              <a:t>‹#›</a:t>
            </a:fld>
            <a:endParaRPr lang="pl-PL" dirty="0"/>
          </a:p>
        </p:txBody>
      </p:sp>
      <p:sp>
        <p:nvSpPr>
          <p:cNvPr id="16" name="Symbol zastępczy daty 2"/>
          <p:cNvSpPr>
            <a:spLocks noGrp="1"/>
          </p:cNvSpPr>
          <p:nvPr>
            <p:ph type="dt" sz="half" idx="10"/>
          </p:nvPr>
        </p:nvSpPr>
        <p:spPr>
          <a:xfrm>
            <a:off x="3244137" y="6351372"/>
            <a:ext cx="2057400" cy="365125"/>
          </a:xfrm>
        </p:spPr>
        <p:txBody>
          <a:bodyPr/>
          <a:lstStyle/>
          <a:p>
            <a:fld id="{7F5AEF4A-7BD8-4A4A-A652-59846642617D}" type="datetime2">
              <a:rPr lang="pl-PL" smtClean="0"/>
              <a:t>piątek, 20 października 2023</a:t>
            </a:fld>
            <a:endParaRPr lang="pl-PL" dirty="0"/>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584" y="6263934"/>
            <a:ext cx="1565558" cy="54000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5" y="296011"/>
            <a:ext cx="2309441" cy="612709"/>
          </a:xfrm>
          <a:prstGeom prst="rect">
            <a:avLst/>
          </a:prstGeom>
        </p:spPr>
      </p:pic>
    </p:spTree>
    <p:extLst>
      <p:ext uri="{BB962C8B-B14F-4D97-AF65-F5344CB8AC3E}">
        <p14:creationId xmlns:p14="http://schemas.microsoft.com/office/powerpoint/2010/main" val="349883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899594" y="274638"/>
            <a:ext cx="5688631" cy="634082"/>
          </a:xfrm>
          <a:prstGeom prst="rect">
            <a:avLst/>
          </a:prstGeom>
        </p:spPr>
        <p:txBody>
          <a:bodyPr/>
          <a:lstStyle>
            <a:lvl1pPr algn="l">
              <a:defRPr/>
            </a:lvl1pPr>
          </a:lstStyle>
          <a:p>
            <a:r>
              <a:rPr lang="pl-PL" dirty="0"/>
              <a:t>Kliknij, aby edytować styl</a:t>
            </a:r>
          </a:p>
        </p:txBody>
      </p:sp>
      <p:sp>
        <p:nvSpPr>
          <p:cNvPr id="3" name="Symbol zastępczy zawartości 2"/>
          <p:cNvSpPr>
            <a:spLocks noGrp="1"/>
          </p:cNvSpPr>
          <p:nvPr>
            <p:ph idx="1"/>
          </p:nvPr>
        </p:nvSpPr>
        <p:spPr>
          <a:xfrm>
            <a:off x="899592" y="1423321"/>
            <a:ext cx="7715200" cy="4525963"/>
          </a:xfrm>
          <a:prstGeom prst="rect">
            <a:avLst/>
          </a:prstGeo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0" name="Symbol zastępczy numeru slajdu 3"/>
          <p:cNvSpPr>
            <a:spLocks noGrp="1"/>
          </p:cNvSpPr>
          <p:nvPr>
            <p:ph type="sldNum" sz="quarter" idx="11"/>
          </p:nvPr>
        </p:nvSpPr>
        <p:spPr>
          <a:xfrm>
            <a:off x="6457950" y="6356353"/>
            <a:ext cx="2057400" cy="365125"/>
          </a:xfrm>
        </p:spPr>
        <p:txBody>
          <a:bodyPr/>
          <a:lstStyle/>
          <a:p>
            <a:fld id="{926A4B1B-54DF-4B40-A71A-19DEC8137B4C}" type="slidenum">
              <a:rPr lang="pl-PL" smtClean="0"/>
              <a:t>‹#›</a:t>
            </a:fld>
            <a:endParaRPr lang="pl-PL" dirty="0"/>
          </a:p>
        </p:txBody>
      </p:sp>
      <p:sp>
        <p:nvSpPr>
          <p:cNvPr id="12" name="Prostokąt 11"/>
          <p:cNvSpPr/>
          <p:nvPr userDrawn="1"/>
        </p:nvSpPr>
        <p:spPr>
          <a:xfrm>
            <a:off x="899593" y="1043520"/>
            <a:ext cx="5688632" cy="45719"/>
          </a:xfrm>
          <a:prstGeom prst="rect">
            <a:avLst/>
          </a:prstGeom>
          <a:solidFill>
            <a:srgbClr val="9E3C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1350">
              <a:solidFill>
                <a:srgbClr val="9E3C3B"/>
              </a:solidFill>
            </a:endParaRPr>
          </a:p>
        </p:txBody>
      </p:sp>
      <p:sp>
        <p:nvSpPr>
          <p:cNvPr id="9" name="Symbol zastępczy daty 2"/>
          <p:cNvSpPr>
            <a:spLocks noGrp="1"/>
          </p:cNvSpPr>
          <p:nvPr>
            <p:ph type="dt" sz="half" idx="10"/>
          </p:nvPr>
        </p:nvSpPr>
        <p:spPr>
          <a:xfrm>
            <a:off x="3244137" y="6351372"/>
            <a:ext cx="2057400" cy="365125"/>
          </a:xfrm>
        </p:spPr>
        <p:txBody>
          <a:bodyPr/>
          <a:lstStyle/>
          <a:p>
            <a:fld id="{7F5AEF4A-7BD8-4A4A-A652-59846642617D}" type="datetime2">
              <a:rPr lang="pl-PL" smtClean="0"/>
              <a:t>piątek, 20 października 2023</a:t>
            </a:fld>
            <a:endParaRPr lang="pl-PL" dirty="0"/>
          </a:p>
        </p:txBody>
      </p:sp>
      <p:pic>
        <p:nvPicPr>
          <p:cNvPr id="13" name="Obraz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584" y="6263934"/>
            <a:ext cx="1565558" cy="540000"/>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5" y="296011"/>
            <a:ext cx="2309441" cy="612709"/>
          </a:xfrm>
          <a:prstGeom prst="rect">
            <a:avLst/>
          </a:prstGeom>
        </p:spPr>
      </p:pic>
    </p:spTree>
    <p:extLst>
      <p:ext uri="{BB962C8B-B14F-4D97-AF65-F5344CB8AC3E}">
        <p14:creationId xmlns:p14="http://schemas.microsoft.com/office/powerpoint/2010/main" val="732273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899594" y="274638"/>
            <a:ext cx="5688631" cy="634082"/>
          </a:xfrm>
          <a:prstGeom prst="rect">
            <a:avLst/>
          </a:prstGeom>
        </p:spPr>
        <p:txBody>
          <a:bodyPr/>
          <a:lstStyle>
            <a:lvl1pPr algn="l">
              <a:defRPr/>
            </a:lvl1pPr>
          </a:lstStyle>
          <a:p>
            <a:r>
              <a:rPr lang="pl-PL" dirty="0"/>
              <a:t>Kliknij, aby edytować styl</a:t>
            </a:r>
          </a:p>
        </p:txBody>
      </p:sp>
      <p:sp>
        <p:nvSpPr>
          <p:cNvPr id="3" name="Symbol zastępczy zawartości 2"/>
          <p:cNvSpPr>
            <a:spLocks noGrp="1"/>
          </p:cNvSpPr>
          <p:nvPr>
            <p:ph sz="half" idx="1"/>
          </p:nvPr>
        </p:nvSpPr>
        <p:spPr>
          <a:xfrm>
            <a:off x="899592" y="1600204"/>
            <a:ext cx="3596208"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p:cNvSpPr>
            <a:spLocks noGrp="1"/>
          </p:cNvSpPr>
          <p:nvPr>
            <p:ph sz="half" idx="2"/>
          </p:nvPr>
        </p:nvSpPr>
        <p:spPr>
          <a:xfrm>
            <a:off x="4648200" y="1600204"/>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1" name="Prostokąt 10"/>
          <p:cNvSpPr/>
          <p:nvPr userDrawn="1"/>
        </p:nvSpPr>
        <p:spPr>
          <a:xfrm>
            <a:off x="899593" y="1043520"/>
            <a:ext cx="5688632" cy="45719"/>
          </a:xfrm>
          <a:prstGeom prst="rect">
            <a:avLst/>
          </a:prstGeom>
          <a:solidFill>
            <a:srgbClr val="9E3C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1350">
              <a:solidFill>
                <a:srgbClr val="9E3C3B"/>
              </a:solidFill>
            </a:endParaRPr>
          </a:p>
        </p:txBody>
      </p:sp>
      <p:sp>
        <p:nvSpPr>
          <p:cNvPr id="13" name="Symbol zastępczy numeru slajdu 3"/>
          <p:cNvSpPr>
            <a:spLocks noGrp="1"/>
          </p:cNvSpPr>
          <p:nvPr>
            <p:ph type="sldNum" sz="quarter" idx="11"/>
          </p:nvPr>
        </p:nvSpPr>
        <p:spPr>
          <a:xfrm>
            <a:off x="6457950" y="6356353"/>
            <a:ext cx="2057400" cy="365125"/>
          </a:xfrm>
        </p:spPr>
        <p:txBody>
          <a:bodyPr/>
          <a:lstStyle/>
          <a:p>
            <a:fld id="{926A4B1B-54DF-4B40-A71A-19DEC8137B4C}" type="slidenum">
              <a:rPr lang="pl-PL" smtClean="0"/>
              <a:t>‹#›</a:t>
            </a:fld>
            <a:endParaRPr lang="pl-PL" dirty="0"/>
          </a:p>
        </p:txBody>
      </p:sp>
      <p:sp>
        <p:nvSpPr>
          <p:cNvPr id="15" name="Symbol zastępczy daty 2"/>
          <p:cNvSpPr>
            <a:spLocks noGrp="1"/>
          </p:cNvSpPr>
          <p:nvPr>
            <p:ph type="dt" sz="half" idx="10"/>
          </p:nvPr>
        </p:nvSpPr>
        <p:spPr>
          <a:xfrm>
            <a:off x="3244137" y="6351372"/>
            <a:ext cx="2057400" cy="365125"/>
          </a:xfrm>
        </p:spPr>
        <p:txBody>
          <a:bodyPr/>
          <a:lstStyle/>
          <a:p>
            <a:fld id="{7F5AEF4A-7BD8-4A4A-A652-59846642617D}" type="datetime2">
              <a:rPr lang="pl-PL" smtClean="0"/>
              <a:t>piątek, 20 października 2023</a:t>
            </a:fld>
            <a:endParaRPr lang="pl-PL" dirty="0"/>
          </a:p>
        </p:txBody>
      </p:sp>
      <p:pic>
        <p:nvPicPr>
          <p:cNvPr id="12" name="Obraz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584" y="6263934"/>
            <a:ext cx="1565558" cy="540000"/>
          </a:xfrm>
          <a:prstGeom prst="rect">
            <a:avLst/>
          </a:prstGeom>
        </p:spPr>
      </p:pic>
      <p:pic>
        <p:nvPicPr>
          <p:cNvPr id="14" name="Obraz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5" y="296011"/>
            <a:ext cx="2309441" cy="612709"/>
          </a:xfrm>
          <a:prstGeom prst="rect">
            <a:avLst/>
          </a:prstGeom>
        </p:spPr>
      </p:pic>
    </p:spTree>
    <p:extLst>
      <p:ext uri="{BB962C8B-B14F-4D97-AF65-F5344CB8AC3E}">
        <p14:creationId xmlns:p14="http://schemas.microsoft.com/office/powerpoint/2010/main" val="3862871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99594" y="274638"/>
            <a:ext cx="5688631" cy="634082"/>
          </a:xfrm>
          <a:prstGeom prst="rect">
            <a:avLst/>
          </a:prstGeom>
        </p:spPr>
        <p:txBody>
          <a:bodyPr/>
          <a:lstStyle>
            <a:lvl1pPr algn="l">
              <a:defRPr/>
            </a:lvl1pPr>
          </a:lstStyle>
          <a:p>
            <a:r>
              <a:rPr lang="pl-PL" dirty="0"/>
              <a:t>Kliknij, aby edytować styl</a:t>
            </a:r>
          </a:p>
        </p:txBody>
      </p:sp>
      <p:sp>
        <p:nvSpPr>
          <p:cNvPr id="3" name="Symbol zastępczy tekstu 2"/>
          <p:cNvSpPr>
            <a:spLocks noGrp="1"/>
          </p:cNvSpPr>
          <p:nvPr>
            <p:ph type="body" idx="1"/>
          </p:nvPr>
        </p:nvSpPr>
        <p:spPr>
          <a:xfrm>
            <a:off x="899592" y="1535113"/>
            <a:ext cx="3597796" cy="63976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pl-PL" dirty="0"/>
              <a:t>Kliknij, aby edytować style wzorca tekstu</a:t>
            </a:r>
          </a:p>
        </p:txBody>
      </p:sp>
      <p:sp>
        <p:nvSpPr>
          <p:cNvPr id="4" name="Symbol zastępczy zawartości 3"/>
          <p:cNvSpPr>
            <a:spLocks noGrp="1"/>
          </p:cNvSpPr>
          <p:nvPr>
            <p:ph sz="half" idx="2"/>
          </p:nvPr>
        </p:nvSpPr>
        <p:spPr>
          <a:xfrm>
            <a:off x="899592" y="2174875"/>
            <a:ext cx="3597796"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4645027" y="1535113"/>
            <a:ext cx="4041775" cy="63976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pl-PL" dirty="0"/>
              <a:t>Kliknij, aby edytować style wzorca tekstu</a:t>
            </a:r>
          </a:p>
        </p:txBody>
      </p:sp>
      <p:sp>
        <p:nvSpPr>
          <p:cNvPr id="6" name="Symbol zastępczy zawartości 5"/>
          <p:cNvSpPr>
            <a:spLocks noGrp="1"/>
          </p:cNvSpPr>
          <p:nvPr>
            <p:ph sz="quarter" idx="4"/>
          </p:nvPr>
        </p:nvSpPr>
        <p:spPr>
          <a:xfrm>
            <a:off x="4645027"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3" name="Prostokąt 12"/>
          <p:cNvSpPr/>
          <p:nvPr userDrawn="1"/>
        </p:nvSpPr>
        <p:spPr>
          <a:xfrm>
            <a:off x="899593" y="1043520"/>
            <a:ext cx="5688632" cy="45719"/>
          </a:xfrm>
          <a:prstGeom prst="rect">
            <a:avLst/>
          </a:prstGeom>
          <a:solidFill>
            <a:srgbClr val="9E3C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1350"/>
          </a:p>
        </p:txBody>
      </p:sp>
      <p:sp>
        <p:nvSpPr>
          <p:cNvPr id="15" name="Symbol zastępczy numeru slajdu 3"/>
          <p:cNvSpPr>
            <a:spLocks noGrp="1"/>
          </p:cNvSpPr>
          <p:nvPr>
            <p:ph type="sldNum" sz="quarter" idx="11"/>
          </p:nvPr>
        </p:nvSpPr>
        <p:spPr>
          <a:xfrm>
            <a:off x="6457950" y="6356353"/>
            <a:ext cx="2057400" cy="365125"/>
          </a:xfrm>
        </p:spPr>
        <p:txBody>
          <a:bodyPr/>
          <a:lstStyle/>
          <a:p>
            <a:fld id="{926A4B1B-54DF-4B40-A71A-19DEC8137B4C}" type="slidenum">
              <a:rPr lang="pl-PL" smtClean="0"/>
              <a:t>‹#›</a:t>
            </a:fld>
            <a:endParaRPr lang="pl-PL" dirty="0"/>
          </a:p>
        </p:txBody>
      </p:sp>
      <p:sp>
        <p:nvSpPr>
          <p:cNvPr id="17" name="Symbol zastępczy daty 2"/>
          <p:cNvSpPr>
            <a:spLocks noGrp="1"/>
          </p:cNvSpPr>
          <p:nvPr>
            <p:ph type="dt" sz="half" idx="10"/>
          </p:nvPr>
        </p:nvSpPr>
        <p:spPr>
          <a:xfrm>
            <a:off x="3244137" y="6351372"/>
            <a:ext cx="2057400" cy="365125"/>
          </a:xfrm>
        </p:spPr>
        <p:txBody>
          <a:bodyPr/>
          <a:lstStyle/>
          <a:p>
            <a:fld id="{7F5AEF4A-7BD8-4A4A-A652-59846642617D}" type="datetime2">
              <a:rPr lang="pl-PL" smtClean="0"/>
              <a:t>piątek, 20 października 2023</a:t>
            </a:fld>
            <a:endParaRPr lang="pl-PL" dirty="0"/>
          </a:p>
        </p:txBody>
      </p:sp>
      <p:pic>
        <p:nvPicPr>
          <p:cNvPr id="18" name="Obraz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584" y="6263934"/>
            <a:ext cx="1565558" cy="540000"/>
          </a:xfrm>
          <a:prstGeom prst="rect">
            <a:avLst/>
          </a:prstGeom>
        </p:spPr>
      </p:pic>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5" y="296011"/>
            <a:ext cx="2309441" cy="612709"/>
          </a:xfrm>
          <a:prstGeom prst="rect">
            <a:avLst/>
          </a:prstGeom>
        </p:spPr>
      </p:pic>
    </p:spTree>
    <p:extLst>
      <p:ext uri="{BB962C8B-B14F-4D97-AF65-F5344CB8AC3E}">
        <p14:creationId xmlns:p14="http://schemas.microsoft.com/office/powerpoint/2010/main" val="126788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1139727"/>
            <a:ext cx="2949178" cy="1069975"/>
          </a:xfrm>
          <a:prstGeom prst="rect">
            <a:avLst/>
          </a:prstGeom>
        </p:spPr>
        <p:txBody>
          <a:bodyPr anchor="b"/>
          <a:lstStyle>
            <a:lvl1pPr>
              <a:defRPr sz="2400"/>
            </a:lvl1pPr>
          </a:lstStyle>
          <a:p>
            <a:r>
              <a:rPr lang="pl-PL"/>
              <a:t>Kliknij, aby edytować styl</a:t>
            </a:r>
          </a:p>
        </p:txBody>
      </p:sp>
      <p:sp>
        <p:nvSpPr>
          <p:cNvPr id="3" name="Symbol zastępczy zawartości 2"/>
          <p:cNvSpPr>
            <a:spLocks noGrp="1"/>
          </p:cNvSpPr>
          <p:nvPr>
            <p:ph idx="1"/>
          </p:nvPr>
        </p:nvSpPr>
        <p:spPr>
          <a:xfrm>
            <a:off x="3887391" y="1139728"/>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29841" y="2209700"/>
            <a:ext cx="2949178" cy="3811588"/>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pl-PL"/>
              <a:t>Kliknij, aby edytować style wzorca tekstu</a:t>
            </a:r>
          </a:p>
        </p:txBody>
      </p:sp>
      <p:sp>
        <p:nvSpPr>
          <p:cNvPr id="9" name="Tytuł 1"/>
          <p:cNvSpPr txBox="1">
            <a:spLocks/>
          </p:cNvSpPr>
          <p:nvPr userDrawn="1"/>
        </p:nvSpPr>
        <p:spPr>
          <a:xfrm>
            <a:off x="632113" y="147723"/>
            <a:ext cx="5688631" cy="634082"/>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kern="1200">
                <a:solidFill>
                  <a:srgbClr val="00447A"/>
                </a:solidFill>
                <a:latin typeface="+mj-lt"/>
                <a:ea typeface="+mj-ea"/>
                <a:cs typeface="+mj-cs"/>
              </a:defRPr>
            </a:lvl1pPr>
          </a:lstStyle>
          <a:p>
            <a:r>
              <a:rPr lang="pl-PL" sz="2400"/>
              <a:t>Kliknij, aby edytować styl</a:t>
            </a:r>
            <a:endParaRPr lang="pl-PL" sz="2400" dirty="0"/>
          </a:p>
        </p:txBody>
      </p:sp>
      <p:sp>
        <p:nvSpPr>
          <p:cNvPr id="10" name="Prostokąt 9"/>
          <p:cNvSpPr/>
          <p:nvPr userDrawn="1"/>
        </p:nvSpPr>
        <p:spPr>
          <a:xfrm>
            <a:off x="632110" y="916602"/>
            <a:ext cx="5688632" cy="45719"/>
          </a:xfrm>
          <a:prstGeom prst="rect">
            <a:avLst/>
          </a:prstGeom>
          <a:solidFill>
            <a:srgbClr val="9E3C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1350"/>
          </a:p>
        </p:txBody>
      </p:sp>
      <p:sp>
        <p:nvSpPr>
          <p:cNvPr id="14" name="Symbol zastępczy numeru slajdu 3"/>
          <p:cNvSpPr>
            <a:spLocks noGrp="1"/>
          </p:cNvSpPr>
          <p:nvPr>
            <p:ph type="sldNum" sz="quarter" idx="11"/>
          </p:nvPr>
        </p:nvSpPr>
        <p:spPr>
          <a:xfrm>
            <a:off x="6457950" y="6356353"/>
            <a:ext cx="2057400" cy="365125"/>
          </a:xfrm>
        </p:spPr>
        <p:txBody>
          <a:bodyPr/>
          <a:lstStyle/>
          <a:p>
            <a:fld id="{926A4B1B-54DF-4B40-A71A-19DEC8137B4C}" type="slidenum">
              <a:rPr lang="pl-PL" smtClean="0"/>
              <a:t>‹#›</a:t>
            </a:fld>
            <a:endParaRPr lang="pl-PL" dirty="0"/>
          </a:p>
        </p:txBody>
      </p:sp>
      <p:sp>
        <p:nvSpPr>
          <p:cNvPr id="16" name="Symbol zastępczy daty 2"/>
          <p:cNvSpPr>
            <a:spLocks noGrp="1"/>
          </p:cNvSpPr>
          <p:nvPr>
            <p:ph type="dt" sz="half" idx="10"/>
          </p:nvPr>
        </p:nvSpPr>
        <p:spPr>
          <a:xfrm>
            <a:off x="3244137" y="6351372"/>
            <a:ext cx="2057400" cy="365125"/>
          </a:xfrm>
        </p:spPr>
        <p:txBody>
          <a:bodyPr/>
          <a:lstStyle/>
          <a:p>
            <a:fld id="{7F5AEF4A-7BD8-4A4A-A652-59846642617D}" type="datetime2">
              <a:rPr lang="pl-PL" smtClean="0"/>
              <a:t>piątek, 20 października 2023</a:t>
            </a:fld>
            <a:endParaRPr lang="pl-PL" dirty="0"/>
          </a:p>
        </p:txBody>
      </p:sp>
      <p:pic>
        <p:nvPicPr>
          <p:cNvPr id="19" name="Obraz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584" y="6263934"/>
            <a:ext cx="1565558" cy="54000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5" y="296011"/>
            <a:ext cx="2309441" cy="612709"/>
          </a:xfrm>
          <a:prstGeom prst="rect">
            <a:avLst/>
          </a:prstGeom>
        </p:spPr>
      </p:pic>
    </p:spTree>
    <p:extLst>
      <p:ext uri="{BB962C8B-B14F-4D97-AF65-F5344CB8AC3E}">
        <p14:creationId xmlns:p14="http://schemas.microsoft.com/office/powerpoint/2010/main" val="231058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1139727"/>
            <a:ext cx="2949178" cy="1069975"/>
          </a:xfrm>
          <a:prstGeom prst="rect">
            <a:avLst/>
          </a:prstGeom>
        </p:spPr>
        <p:txBody>
          <a:bodyPr anchor="b"/>
          <a:lstStyle>
            <a:lvl1pPr>
              <a:defRPr sz="2400"/>
            </a:lvl1pPr>
          </a:lstStyle>
          <a:p>
            <a:r>
              <a:rPr lang="pl-PL"/>
              <a:t>Kliknij, aby edytować styl</a:t>
            </a:r>
          </a:p>
        </p:txBody>
      </p:sp>
      <p:sp>
        <p:nvSpPr>
          <p:cNvPr id="3" name="Symbol zastępczy obrazu 2"/>
          <p:cNvSpPr>
            <a:spLocks noGrp="1"/>
          </p:cNvSpPr>
          <p:nvPr>
            <p:ph type="pic" idx="1"/>
          </p:nvPr>
        </p:nvSpPr>
        <p:spPr>
          <a:xfrm>
            <a:off x="3887391" y="1139728"/>
            <a:ext cx="4629150" cy="4873625"/>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pl-PL"/>
          </a:p>
        </p:txBody>
      </p:sp>
      <p:sp>
        <p:nvSpPr>
          <p:cNvPr id="4" name="Symbol zastępczy tekstu 3"/>
          <p:cNvSpPr>
            <a:spLocks noGrp="1"/>
          </p:cNvSpPr>
          <p:nvPr>
            <p:ph type="body" sz="half" idx="2"/>
          </p:nvPr>
        </p:nvSpPr>
        <p:spPr>
          <a:xfrm>
            <a:off x="629841" y="2209700"/>
            <a:ext cx="2949178" cy="3811588"/>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pl-PL"/>
              <a:t>Kliknij, aby edytować style wzorca tekstu</a:t>
            </a:r>
          </a:p>
        </p:txBody>
      </p:sp>
      <p:sp>
        <p:nvSpPr>
          <p:cNvPr id="8" name="Tytuł 1"/>
          <p:cNvSpPr txBox="1">
            <a:spLocks/>
          </p:cNvSpPr>
          <p:nvPr userDrawn="1"/>
        </p:nvSpPr>
        <p:spPr>
          <a:xfrm>
            <a:off x="632113" y="147723"/>
            <a:ext cx="5688631" cy="634082"/>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kern="1200">
                <a:solidFill>
                  <a:srgbClr val="00447A"/>
                </a:solidFill>
                <a:latin typeface="+mj-lt"/>
                <a:ea typeface="+mj-ea"/>
                <a:cs typeface="+mj-cs"/>
              </a:defRPr>
            </a:lvl1pPr>
          </a:lstStyle>
          <a:p>
            <a:r>
              <a:rPr lang="pl-PL" sz="2400" dirty="0"/>
              <a:t>Kliknij, aby edytować styl</a:t>
            </a:r>
          </a:p>
        </p:txBody>
      </p:sp>
      <p:sp>
        <p:nvSpPr>
          <p:cNvPr id="9" name="Prostokąt 8"/>
          <p:cNvSpPr/>
          <p:nvPr userDrawn="1"/>
        </p:nvSpPr>
        <p:spPr>
          <a:xfrm>
            <a:off x="632110" y="916602"/>
            <a:ext cx="5688632" cy="45719"/>
          </a:xfrm>
          <a:prstGeom prst="rect">
            <a:avLst/>
          </a:prstGeom>
          <a:solidFill>
            <a:srgbClr val="9E3C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1350"/>
          </a:p>
        </p:txBody>
      </p:sp>
      <p:sp>
        <p:nvSpPr>
          <p:cNvPr id="13" name="Symbol zastępczy numeru slajdu 3"/>
          <p:cNvSpPr>
            <a:spLocks noGrp="1"/>
          </p:cNvSpPr>
          <p:nvPr>
            <p:ph type="sldNum" sz="quarter" idx="11"/>
          </p:nvPr>
        </p:nvSpPr>
        <p:spPr>
          <a:xfrm>
            <a:off x="6457950" y="6356353"/>
            <a:ext cx="2057400" cy="365125"/>
          </a:xfrm>
        </p:spPr>
        <p:txBody>
          <a:bodyPr/>
          <a:lstStyle/>
          <a:p>
            <a:fld id="{926A4B1B-54DF-4B40-A71A-19DEC8137B4C}" type="slidenum">
              <a:rPr lang="pl-PL" smtClean="0"/>
              <a:t>‹#›</a:t>
            </a:fld>
            <a:endParaRPr lang="pl-PL" dirty="0"/>
          </a:p>
        </p:txBody>
      </p:sp>
      <p:sp>
        <p:nvSpPr>
          <p:cNvPr id="15" name="Symbol zastępczy daty 2"/>
          <p:cNvSpPr>
            <a:spLocks noGrp="1"/>
          </p:cNvSpPr>
          <p:nvPr>
            <p:ph type="dt" sz="half" idx="10"/>
          </p:nvPr>
        </p:nvSpPr>
        <p:spPr>
          <a:xfrm>
            <a:off x="3244137" y="6351372"/>
            <a:ext cx="2057400" cy="365125"/>
          </a:xfrm>
        </p:spPr>
        <p:txBody>
          <a:bodyPr/>
          <a:lstStyle/>
          <a:p>
            <a:fld id="{7F5AEF4A-7BD8-4A4A-A652-59846642617D}" type="datetime2">
              <a:rPr lang="pl-PL" smtClean="0"/>
              <a:t>piątek, 20 października 2023</a:t>
            </a:fld>
            <a:endParaRPr lang="pl-PL" dirty="0"/>
          </a:p>
        </p:txBody>
      </p:sp>
      <p:pic>
        <p:nvPicPr>
          <p:cNvPr id="16" name="Obraz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584" y="6263934"/>
            <a:ext cx="1565558" cy="540000"/>
          </a:xfrm>
          <a:prstGeom prst="rect">
            <a:avLst/>
          </a:prstGeom>
        </p:spPr>
      </p:pic>
      <p:pic>
        <p:nvPicPr>
          <p:cNvPr id="11" name="Obraz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5" y="296011"/>
            <a:ext cx="2309441" cy="612709"/>
          </a:xfrm>
          <a:prstGeom prst="rect">
            <a:avLst/>
          </a:prstGeom>
        </p:spPr>
      </p:pic>
    </p:spTree>
    <p:extLst>
      <p:ext uri="{BB962C8B-B14F-4D97-AF65-F5344CB8AC3E}">
        <p14:creationId xmlns:p14="http://schemas.microsoft.com/office/powerpoint/2010/main" val="3857805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899594" y="274638"/>
            <a:ext cx="5688631" cy="634082"/>
          </a:xfrm>
          <a:prstGeom prst="rect">
            <a:avLst/>
          </a:prstGeom>
        </p:spPr>
        <p:txBody>
          <a:bodyPr/>
          <a:lstStyle>
            <a:lvl1pPr algn="l">
              <a:defRPr/>
            </a:lvl1pPr>
          </a:lstStyle>
          <a:p>
            <a:r>
              <a:rPr lang="pl-PL" dirty="0"/>
              <a:t>Kliknij, aby edytować styl</a:t>
            </a:r>
          </a:p>
        </p:txBody>
      </p:sp>
      <p:sp>
        <p:nvSpPr>
          <p:cNvPr id="9" name="Prostokąt 8"/>
          <p:cNvSpPr/>
          <p:nvPr userDrawn="1"/>
        </p:nvSpPr>
        <p:spPr>
          <a:xfrm>
            <a:off x="899593" y="1043520"/>
            <a:ext cx="5688632" cy="45719"/>
          </a:xfrm>
          <a:prstGeom prst="rect">
            <a:avLst/>
          </a:prstGeom>
          <a:solidFill>
            <a:srgbClr val="9E3C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1350"/>
          </a:p>
        </p:txBody>
      </p:sp>
      <p:sp>
        <p:nvSpPr>
          <p:cNvPr id="6" name="Symbol zastępczy numeru slajdu 3"/>
          <p:cNvSpPr>
            <a:spLocks noGrp="1"/>
          </p:cNvSpPr>
          <p:nvPr>
            <p:ph type="sldNum" sz="quarter" idx="11"/>
          </p:nvPr>
        </p:nvSpPr>
        <p:spPr>
          <a:xfrm>
            <a:off x="6457950" y="6356353"/>
            <a:ext cx="2057400" cy="365125"/>
          </a:xfrm>
        </p:spPr>
        <p:txBody>
          <a:bodyPr/>
          <a:lstStyle/>
          <a:p>
            <a:fld id="{926A4B1B-54DF-4B40-A71A-19DEC8137B4C}" type="slidenum">
              <a:rPr lang="pl-PL" smtClean="0"/>
              <a:t>‹#›</a:t>
            </a:fld>
            <a:endParaRPr lang="pl-PL" dirty="0"/>
          </a:p>
        </p:txBody>
      </p:sp>
      <p:sp>
        <p:nvSpPr>
          <p:cNvPr id="8" name="Symbol zastępczy daty 2"/>
          <p:cNvSpPr>
            <a:spLocks noGrp="1"/>
          </p:cNvSpPr>
          <p:nvPr>
            <p:ph type="dt" sz="half" idx="10"/>
          </p:nvPr>
        </p:nvSpPr>
        <p:spPr>
          <a:xfrm>
            <a:off x="3244137" y="6351372"/>
            <a:ext cx="2057400" cy="365125"/>
          </a:xfrm>
        </p:spPr>
        <p:txBody>
          <a:bodyPr/>
          <a:lstStyle/>
          <a:p>
            <a:fld id="{7F5AEF4A-7BD8-4A4A-A652-59846642617D}" type="datetime2">
              <a:rPr lang="pl-PL" smtClean="0"/>
              <a:t>piątek, 20 października 2023</a:t>
            </a:fld>
            <a:endParaRPr lang="pl-PL" dirty="0"/>
          </a:p>
        </p:txBody>
      </p:sp>
      <p:pic>
        <p:nvPicPr>
          <p:cNvPr id="11" name="Obraz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584" y="6263934"/>
            <a:ext cx="1565558" cy="540000"/>
          </a:xfrm>
          <a:prstGeom prst="rect">
            <a:avLst/>
          </a:prstGeom>
        </p:spPr>
      </p:pic>
      <p:pic>
        <p:nvPicPr>
          <p:cNvPr id="12" name="Obraz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5" y="296011"/>
            <a:ext cx="2309441" cy="612709"/>
          </a:xfrm>
          <a:prstGeom prst="rect">
            <a:avLst/>
          </a:prstGeom>
        </p:spPr>
      </p:pic>
    </p:spTree>
    <p:extLst>
      <p:ext uri="{BB962C8B-B14F-4D97-AF65-F5344CB8AC3E}">
        <p14:creationId xmlns:p14="http://schemas.microsoft.com/office/powerpoint/2010/main" val="658106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4" name="Symbol zastępczy numeru slajdu 3"/>
          <p:cNvSpPr>
            <a:spLocks noGrp="1"/>
          </p:cNvSpPr>
          <p:nvPr>
            <p:ph type="sldNum" sz="quarter" idx="11"/>
          </p:nvPr>
        </p:nvSpPr>
        <p:spPr>
          <a:xfrm>
            <a:off x="6457950" y="6356353"/>
            <a:ext cx="2057400" cy="365125"/>
          </a:xfrm>
        </p:spPr>
        <p:txBody>
          <a:bodyPr/>
          <a:lstStyle/>
          <a:p>
            <a:fld id="{926A4B1B-54DF-4B40-A71A-19DEC8137B4C}" type="slidenum">
              <a:rPr lang="pl-PL" smtClean="0"/>
              <a:t>‹#›</a:t>
            </a:fld>
            <a:endParaRPr lang="pl-PL" dirty="0"/>
          </a:p>
        </p:txBody>
      </p:sp>
      <p:sp>
        <p:nvSpPr>
          <p:cNvPr id="6" name="Symbol zastępczy daty 2"/>
          <p:cNvSpPr>
            <a:spLocks noGrp="1"/>
          </p:cNvSpPr>
          <p:nvPr>
            <p:ph type="dt" sz="half" idx="10"/>
          </p:nvPr>
        </p:nvSpPr>
        <p:spPr>
          <a:xfrm>
            <a:off x="3244137" y="6351372"/>
            <a:ext cx="2057400" cy="365125"/>
          </a:xfrm>
        </p:spPr>
        <p:txBody>
          <a:bodyPr/>
          <a:lstStyle/>
          <a:p>
            <a:fld id="{7F5AEF4A-7BD8-4A4A-A652-59846642617D}" type="datetime2">
              <a:rPr lang="pl-PL" smtClean="0"/>
              <a:t>piątek, 20 października 2023</a:t>
            </a:fld>
            <a:endParaRPr lang="pl-PL" dirty="0"/>
          </a:p>
        </p:txBody>
      </p:sp>
      <p:pic>
        <p:nvPicPr>
          <p:cNvPr id="8" name="Obraz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7584" y="6263934"/>
            <a:ext cx="1565558" cy="540000"/>
          </a:xfrm>
          <a:prstGeom prst="rect">
            <a:avLst/>
          </a:prstGeom>
        </p:spPr>
      </p:pic>
      <p:pic>
        <p:nvPicPr>
          <p:cNvPr id="9" name="Obraz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5" y="296011"/>
            <a:ext cx="2309441" cy="612709"/>
          </a:xfrm>
          <a:prstGeom prst="rect">
            <a:avLst/>
          </a:prstGeom>
        </p:spPr>
      </p:pic>
    </p:spTree>
    <p:extLst>
      <p:ext uri="{BB962C8B-B14F-4D97-AF65-F5344CB8AC3E}">
        <p14:creationId xmlns:p14="http://schemas.microsoft.com/office/powerpoint/2010/main" val="296594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statni slajd">
    <p:spTree>
      <p:nvGrpSpPr>
        <p:cNvPr id="1" name=""/>
        <p:cNvGrpSpPr/>
        <p:nvPr/>
      </p:nvGrpSpPr>
      <p:grpSpPr>
        <a:xfrm>
          <a:off x="0" y="0"/>
          <a:ext cx="0" cy="0"/>
          <a:chOff x="0" y="0"/>
          <a:chExt cx="0" cy="0"/>
        </a:xfrm>
      </p:grpSpPr>
      <p:sp>
        <p:nvSpPr>
          <p:cNvPr id="6" name="Tytuł 1"/>
          <p:cNvSpPr>
            <a:spLocks noGrp="1"/>
          </p:cNvSpPr>
          <p:nvPr>
            <p:ph type="ctrTitle"/>
          </p:nvPr>
        </p:nvSpPr>
        <p:spPr>
          <a:xfrm>
            <a:off x="674688" y="3356996"/>
            <a:ext cx="8469312" cy="2376041"/>
          </a:xfrm>
          <a:prstGeom prst="rect">
            <a:avLst/>
          </a:prstGeom>
        </p:spPr>
        <p:txBody>
          <a:bodyPr/>
          <a:lstStyle>
            <a:lvl1pPr>
              <a:defRPr sz="1350" b="0" i="0"/>
            </a:lvl1pPr>
          </a:lstStyle>
          <a:p>
            <a:endParaRPr lang="pl-PL" sz="1200" dirty="0">
              <a:solidFill>
                <a:srgbClr val="00447A"/>
              </a:solidFill>
            </a:endParaRPr>
          </a:p>
        </p:txBody>
      </p:sp>
      <p:sp>
        <p:nvSpPr>
          <p:cNvPr id="7" name="Tytuł 1"/>
          <p:cNvSpPr txBox="1">
            <a:spLocks/>
          </p:cNvSpPr>
          <p:nvPr userDrawn="1"/>
        </p:nvSpPr>
        <p:spPr>
          <a:xfrm>
            <a:off x="697706" y="2382265"/>
            <a:ext cx="8469312" cy="648072"/>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3200" b="0" i="0" kern="1200">
                <a:solidFill>
                  <a:srgbClr val="00447A"/>
                </a:solidFill>
                <a:latin typeface="+mj-lt"/>
                <a:ea typeface="+mj-ea"/>
                <a:cs typeface="+mj-cs"/>
              </a:defRPr>
            </a:lvl1pPr>
          </a:lstStyle>
          <a:p>
            <a:r>
              <a:rPr lang="pl-PL" sz="2100" b="1" i="1" dirty="0"/>
              <a:t>Dziękuję za uwagę</a:t>
            </a:r>
            <a:endParaRPr lang="pl-PL" sz="1200" dirty="0"/>
          </a:p>
        </p:txBody>
      </p:sp>
      <p:pic>
        <p:nvPicPr>
          <p:cNvPr id="8" name="Obraz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5521" y="300838"/>
            <a:ext cx="2304256" cy="794797"/>
          </a:xfrm>
          <a:prstGeom prst="rect">
            <a:avLst/>
          </a:prstGeom>
        </p:spPr>
      </p:pic>
      <p:pic>
        <p:nvPicPr>
          <p:cNvPr id="10" name="Obraz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8035" y="283710"/>
            <a:ext cx="3060332" cy="811925"/>
          </a:xfrm>
          <a:prstGeom prst="rect">
            <a:avLst/>
          </a:prstGeom>
        </p:spPr>
      </p:pic>
    </p:spTree>
    <p:extLst>
      <p:ext uri="{BB962C8B-B14F-4D97-AF65-F5344CB8AC3E}">
        <p14:creationId xmlns:p14="http://schemas.microsoft.com/office/powerpoint/2010/main" val="315986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az 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 y="0"/>
            <a:ext cx="58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daty 3"/>
          <p:cNvSpPr>
            <a:spLocks noGrp="1"/>
          </p:cNvSpPr>
          <p:nvPr>
            <p:ph type="dt" sz="half" idx="2"/>
          </p:nvPr>
        </p:nvSpPr>
        <p:spPr>
          <a:xfrm>
            <a:off x="3728492" y="6356353"/>
            <a:ext cx="20574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fld id="{7F5AEF4A-7BD8-4A4A-A652-59846642617D}" type="datetime2">
              <a:rPr lang="pl-PL" smtClean="0"/>
              <a:pPr/>
              <a:t>piątek, 20 października 2023</a:t>
            </a:fld>
            <a:endParaRPr lang="pl-PL" dirty="0"/>
          </a:p>
        </p:txBody>
      </p:sp>
      <p:sp>
        <p:nvSpPr>
          <p:cNvPr id="5" name="Symbol zastępczy numeru slajdu 4"/>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6A4B1B-54DF-4B40-A71A-19DEC8137B4C}" type="slidenum">
              <a:rPr lang="pl-PL" smtClean="0"/>
              <a:t>‹#›</a:t>
            </a:fld>
            <a:endParaRPr lang="pl-PL"/>
          </a:p>
        </p:txBody>
      </p:sp>
    </p:spTree>
    <p:extLst>
      <p:ext uri="{BB962C8B-B14F-4D97-AF65-F5344CB8AC3E}">
        <p14:creationId xmlns:p14="http://schemas.microsoft.com/office/powerpoint/2010/main" val="961151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73" r:id="rId5"/>
    <p:sldLayoutId id="2147483674" r:id="rId6"/>
    <p:sldLayoutId id="2147483654" r:id="rId7"/>
    <p:sldLayoutId id="2147483655" r:id="rId8"/>
    <p:sldLayoutId id="2147483659" r:id="rId9"/>
    <p:sldLayoutId id="2147483657" r:id="rId10"/>
    <p:sldLayoutId id="2147483658" r:id="rId11"/>
  </p:sldLayoutIdLst>
  <p:hf hdr="0" ftr="0"/>
  <p:txStyles>
    <p:titleStyle>
      <a:lvl1pPr algn="l" defTabSz="685783" rtl="0" eaLnBrk="1" latinLnBrk="0" hangingPunct="1">
        <a:spcBef>
          <a:spcPct val="0"/>
        </a:spcBef>
        <a:buNone/>
        <a:defRPr sz="2400" kern="1200">
          <a:solidFill>
            <a:srgbClr val="00447A"/>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rgbClr val="00447A"/>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rgbClr val="00447A"/>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rgbClr val="00447A"/>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rgbClr val="00447A"/>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rgbClr val="00447A"/>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zcdn.edu.p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gov.pl/web/edukacja-i-nauka/kalendarz-roku-szkolnego-2023-202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milkowski.biz/zmiany-w-prawie/zestawienie-zmian-w-prawie-oswiatowym-w-2023-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zcdn.edu.pl/wp-content/uploads/2023/08/Oferta-szkolen_2023.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zcdn.edu.p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6043.lib.mol.p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195.248.88.48:8080/dlibr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zcdn.edu.pl/ibuk-libra/"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reader.ibuk.pl/" TargetMode="External"/><Relationship Id="rId2" Type="http://schemas.openxmlformats.org/officeDocument/2006/relationships/hyperlink" Target="https://libra.ibuk.pl/" TargetMode="External"/><Relationship Id="rId1" Type="http://schemas.openxmlformats.org/officeDocument/2006/relationships/slideLayout" Target="../slideLayouts/slideLayout2.xml"/><Relationship Id="rId4" Type="http://schemas.openxmlformats.org/officeDocument/2006/relationships/hyperlink" Target="https://libra.ibuk.pl/__static/download-libra-guid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zcdn.edu.pl/ebookpoint-biblio/"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zcdn.edu.pl/ebookpoint-biblio/"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zcdn.edu.pl/prenumerata-czasopism-w-formie-elektronicznej/"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p:cNvSpPr>
            <a:spLocks noGrp="1"/>
          </p:cNvSpPr>
          <p:nvPr>
            <p:ph type="ctrTitle"/>
          </p:nvPr>
        </p:nvSpPr>
        <p:spPr>
          <a:xfrm>
            <a:off x="899592" y="1196752"/>
            <a:ext cx="7973977" cy="1470025"/>
          </a:xfrm>
        </p:spPr>
        <p:txBody>
          <a:bodyPr/>
          <a:lstStyle/>
          <a:p>
            <a:r>
              <a:rPr lang="pl-PL" sz="2800" b="1" dirty="0">
                <a:solidFill>
                  <a:srgbClr val="002060"/>
                </a:solidFill>
                <a:ea typeface="Calibri" panose="020F0502020204030204" pitchFamily="34" charset="0"/>
                <a:cs typeface="Times New Roman" panose="02020603050405020304" pitchFamily="18" charset="0"/>
              </a:rPr>
              <a:t>Konferencja metodyczna dla nauczycieli poprzedzająca rok szkolny 2023/2024</a:t>
            </a:r>
            <a:endParaRPr lang="pl-PL" sz="2800" dirty="0"/>
          </a:p>
        </p:txBody>
      </p:sp>
      <p:sp>
        <p:nvSpPr>
          <p:cNvPr id="10" name="Podtytuł 9"/>
          <p:cNvSpPr>
            <a:spLocks noGrp="1"/>
          </p:cNvSpPr>
          <p:nvPr>
            <p:ph type="subTitle" idx="1"/>
          </p:nvPr>
        </p:nvSpPr>
        <p:spPr>
          <a:xfrm>
            <a:off x="755576" y="2276872"/>
            <a:ext cx="7976209" cy="3960440"/>
          </a:xfrm>
        </p:spPr>
        <p:txBody>
          <a:bodyPr/>
          <a:lstStyle/>
          <a:p>
            <a:pPr>
              <a:lnSpc>
                <a:spcPct val="115000"/>
              </a:lnSpc>
            </a:pPr>
            <a:endParaRPr lang="pl-PL"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pl-PL" b="1" dirty="0" smtClean="0">
                <a:solidFill>
                  <a:srgbClr val="FF0000"/>
                </a:solidFill>
                <a:latin typeface="+mj-lt"/>
                <a:ea typeface="Calibri" panose="020F0502020204030204" pitchFamily="34" charset="0"/>
                <a:cs typeface="Times New Roman" panose="02020603050405020304" pitchFamily="18" charset="0"/>
              </a:rPr>
              <a:t>Jak </a:t>
            </a:r>
            <a:r>
              <a:rPr lang="pl-PL" b="1" dirty="0">
                <a:solidFill>
                  <a:srgbClr val="FF0000"/>
                </a:solidFill>
                <a:latin typeface="+mj-lt"/>
                <a:ea typeface="Calibri" panose="020F0502020204030204" pitchFamily="34" charset="0"/>
                <a:cs typeface="Times New Roman" panose="02020603050405020304" pitchFamily="18" charset="0"/>
              </a:rPr>
              <a:t>oceniać, żeby </a:t>
            </a:r>
            <a:r>
              <a:rPr lang="pl-PL" b="1" dirty="0" smtClean="0">
                <a:solidFill>
                  <a:srgbClr val="FF0000"/>
                </a:solidFill>
                <a:latin typeface="+mj-lt"/>
                <a:ea typeface="Calibri" panose="020F0502020204030204" pitchFamily="34" charset="0"/>
                <a:cs typeface="Times New Roman" panose="02020603050405020304" pitchFamily="18" charset="0"/>
              </a:rPr>
              <a:t>doceniać</a:t>
            </a:r>
            <a:r>
              <a:rPr lang="pl-PL" b="1" dirty="0">
                <a:solidFill>
                  <a:srgbClr val="FF0000"/>
                </a:solidFill>
                <a:latin typeface="+mj-lt"/>
                <a:ea typeface="Calibri" panose="020F0502020204030204" pitchFamily="34" charset="0"/>
                <a:cs typeface="Times New Roman" panose="02020603050405020304" pitchFamily="18" charset="0"/>
              </a:rPr>
              <a:t>?</a:t>
            </a:r>
          </a:p>
          <a:p>
            <a:pPr>
              <a:lnSpc>
                <a:spcPct val="115000"/>
              </a:lnSpc>
            </a:pPr>
            <a:r>
              <a:rPr lang="pl-PL" b="1" dirty="0">
                <a:solidFill>
                  <a:srgbClr val="FF0000"/>
                </a:solidFill>
                <a:latin typeface="+mj-lt"/>
                <a:ea typeface="Calibri" panose="020F0502020204030204" pitchFamily="34" charset="0"/>
                <a:cs typeface="Times New Roman" panose="02020603050405020304" pitchFamily="18" charset="0"/>
              </a:rPr>
              <a:t>W trosce o dobrostan psychiczny nauczycieli i </a:t>
            </a:r>
            <a:r>
              <a:rPr lang="pl-PL" b="1" dirty="0" smtClean="0">
                <a:solidFill>
                  <a:srgbClr val="FF0000"/>
                </a:solidFill>
                <a:latin typeface="+mj-lt"/>
                <a:ea typeface="Calibri" panose="020F0502020204030204" pitchFamily="34" charset="0"/>
                <a:cs typeface="Times New Roman" panose="02020603050405020304" pitchFamily="18" charset="0"/>
              </a:rPr>
              <a:t>uczniów.</a:t>
            </a:r>
          </a:p>
          <a:p>
            <a:pPr>
              <a:lnSpc>
                <a:spcPct val="115000"/>
              </a:lnSpc>
            </a:pPr>
            <a:endParaRPr lang="pl-PL" b="1" dirty="0">
              <a:solidFill>
                <a:srgbClr val="FF0000"/>
              </a:solidFill>
              <a:latin typeface="+mj-lt"/>
              <a:ea typeface="Calibri" panose="020F0502020204030204" pitchFamily="34" charset="0"/>
              <a:cs typeface="Times New Roman" panose="02020603050405020304" pitchFamily="18" charset="0"/>
            </a:endParaRPr>
          </a:p>
          <a:p>
            <a:pPr>
              <a:lnSpc>
                <a:spcPct val="115000"/>
              </a:lnSpc>
            </a:pPr>
            <a:r>
              <a:rPr lang="pl-PL" sz="1800" b="1" dirty="0" smtClean="0">
                <a:solidFill>
                  <a:srgbClr val="002060"/>
                </a:solidFill>
                <a:latin typeface="+mj-lt"/>
                <a:ea typeface="Calibri" panose="020F0502020204030204" pitchFamily="34" charset="0"/>
                <a:cs typeface="Times New Roman" panose="02020603050405020304" pitchFamily="18" charset="0"/>
              </a:rPr>
              <a:t>Kształcenie specjalne</a:t>
            </a:r>
          </a:p>
          <a:p>
            <a:pPr>
              <a:lnSpc>
                <a:spcPct val="115000"/>
              </a:lnSpc>
            </a:pPr>
            <a:r>
              <a:rPr lang="pl-PL" sz="1800" b="1" dirty="0" smtClean="0">
                <a:solidFill>
                  <a:srgbClr val="002060"/>
                </a:solidFill>
                <a:latin typeface="+mj-lt"/>
                <a:ea typeface="Calibri" panose="020F0502020204030204" pitchFamily="34" charset="0"/>
                <a:cs typeface="Times New Roman" panose="02020603050405020304" pitchFamily="18" charset="0"/>
              </a:rPr>
              <a:t/>
            </a:r>
            <a:br>
              <a:rPr lang="pl-PL" sz="1800" b="1" dirty="0" smtClean="0">
                <a:solidFill>
                  <a:srgbClr val="002060"/>
                </a:solidFill>
                <a:latin typeface="+mj-lt"/>
                <a:ea typeface="Calibri" panose="020F0502020204030204" pitchFamily="34" charset="0"/>
                <a:cs typeface="Times New Roman" panose="02020603050405020304" pitchFamily="18" charset="0"/>
              </a:rPr>
            </a:br>
            <a:r>
              <a:rPr lang="pl-PL" sz="1800" b="1" dirty="0" smtClean="0">
                <a:solidFill>
                  <a:srgbClr val="002060"/>
                </a:solidFill>
                <a:latin typeface="+mj-lt"/>
                <a:ea typeface="Calibri" panose="020F0502020204030204" pitchFamily="34" charset="0"/>
                <a:cs typeface="Times New Roman" panose="02020603050405020304" pitchFamily="18" charset="0"/>
              </a:rPr>
              <a:t>Weronika Dwojakowska</a:t>
            </a:r>
            <a:endParaRPr lang="pl-PL" sz="1800" b="1" dirty="0">
              <a:solidFill>
                <a:srgbClr val="0000CC"/>
              </a:solidFill>
              <a:latin typeface="+mj-lt"/>
              <a:cs typeface="Times New Roman" panose="02020603050405020304" pitchFamily="18" charset="0"/>
            </a:endParaRPr>
          </a:p>
          <a:p>
            <a:pPr algn="l"/>
            <a:endParaRPr lang="pl-PL" sz="2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1801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548680"/>
            <a:ext cx="5112568" cy="467572"/>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702488" y="1340513"/>
            <a:ext cx="7948111" cy="4824791"/>
          </a:xfrm>
        </p:spPr>
        <p:txBody>
          <a:bodyPr/>
          <a:lstStyle/>
          <a:p>
            <a:pPr marL="0" indent="0">
              <a:buNone/>
            </a:pPr>
            <a:r>
              <a:rPr lang="pl-PL" sz="2000" dirty="0" smtClean="0">
                <a:latin typeface="+mj-lt"/>
                <a:cs typeface="Times New Roman" panose="02020603050405020304" pitchFamily="18" charset="0"/>
              </a:rPr>
              <a:t>6</a:t>
            </a:r>
            <a:r>
              <a:rPr lang="pl-PL" sz="2000" dirty="0">
                <a:latin typeface="+mj-lt"/>
                <a:cs typeface="Times New Roman" panose="02020603050405020304" pitchFamily="18" charset="0"/>
              </a:rPr>
              <a:t>. Podnoszenie jakości wsparcia dla dzieci, uczniów i rodzin udzielanego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systemie oświaty poprzez rozwijanie współpracy wewnątrz-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i </a:t>
            </a:r>
            <a:r>
              <a:rPr lang="pl-PL" sz="2000" dirty="0">
                <a:latin typeface="+mj-lt"/>
                <a:cs typeface="Times New Roman" panose="02020603050405020304" pitchFamily="18" charset="0"/>
              </a:rPr>
              <a:t>międzyszkolnej, a także z podmiotami działającymi w innych sektorach,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tym w zakresie wczesnego wspomagania rozwoju dzieci i wsparcia rodziny.</a:t>
            </a: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10</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3429000"/>
            <a:ext cx="3240360" cy="1088880"/>
          </a:xfrm>
          <a:prstGeom prst="rect">
            <a:avLst/>
          </a:prstGeom>
        </p:spPr>
      </p:pic>
    </p:spTree>
    <p:extLst>
      <p:ext uri="{BB962C8B-B14F-4D97-AF65-F5344CB8AC3E}">
        <p14:creationId xmlns:p14="http://schemas.microsoft.com/office/powerpoint/2010/main" val="188582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476672"/>
            <a:ext cx="5702374" cy="539580"/>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702488" y="1340513"/>
            <a:ext cx="7948111" cy="4886254"/>
          </a:xfrm>
        </p:spPr>
        <p:txBody>
          <a:bodyPr/>
          <a:lstStyle/>
          <a:p>
            <a:pPr marL="0" indent="0">
              <a:buNone/>
            </a:pPr>
            <a:r>
              <a:rPr lang="pl-PL" sz="2000" dirty="0" smtClean="0">
                <a:latin typeface="+mj-lt"/>
                <a:cs typeface="Times New Roman" panose="02020603050405020304" pitchFamily="18" charset="0"/>
              </a:rPr>
              <a:t>7</a:t>
            </a:r>
            <a:r>
              <a:rPr lang="pl-PL" sz="2000" dirty="0">
                <a:latin typeface="+mj-lt"/>
                <a:cs typeface="Times New Roman" panose="02020603050405020304" pitchFamily="18" charset="0"/>
              </a:rPr>
              <a:t>. Wspieranie nauczycieli w podejmowaniu inicjatyw/działań w zakresie zachęcania i wspierania uczniów do rozwijania ich aktywności fizycznej. </a:t>
            </a:r>
          </a:p>
          <a:p>
            <a:pPr marL="0" indent="0">
              <a:buNone/>
            </a:pPr>
            <a:endParaRPr lang="pl-PL" i="1" dirty="0">
              <a:latin typeface="Times New Roman" panose="02020603050405020304" pitchFamily="18" charset="0"/>
              <a:cs typeface="Times New Roman" panose="02020603050405020304" pitchFamily="18" charset="0"/>
            </a:endParaRPr>
          </a:p>
          <a:p>
            <a:pPr marL="0" indent="0">
              <a:buNone/>
            </a:pPr>
            <a:endParaRPr lang="pl-PL" b="1" i="1" dirty="0">
              <a:latin typeface="Times New Roman" panose="02020603050405020304" pitchFamily="18"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11</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3253020"/>
            <a:ext cx="2870081" cy="964452"/>
          </a:xfrm>
          <a:prstGeom prst="rect">
            <a:avLst/>
          </a:prstGeom>
        </p:spPr>
      </p:pic>
    </p:spTree>
    <p:extLst>
      <p:ext uri="{BB962C8B-B14F-4D97-AF65-F5344CB8AC3E}">
        <p14:creationId xmlns:p14="http://schemas.microsoft.com/office/powerpoint/2010/main" val="225206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404664"/>
            <a:ext cx="5112568" cy="611588"/>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702488" y="1340513"/>
            <a:ext cx="7948111" cy="4741983"/>
          </a:xfrm>
        </p:spPr>
        <p:txBody>
          <a:bodyPr/>
          <a:lstStyle/>
          <a:p>
            <a:pPr marL="0" indent="0">
              <a:buNone/>
            </a:pPr>
            <a:r>
              <a:rPr lang="pl-PL" sz="2000" dirty="0" smtClean="0">
                <a:latin typeface="+mj-lt"/>
                <a:cs typeface="Times New Roman" panose="02020603050405020304" pitchFamily="18" charset="0"/>
              </a:rPr>
              <a:t>8</a:t>
            </a:r>
            <a:r>
              <a:rPr lang="pl-PL" sz="2000" dirty="0">
                <a:latin typeface="+mj-lt"/>
                <a:cs typeface="Times New Roman" panose="02020603050405020304" pitchFamily="18" charset="0"/>
              </a:rPr>
              <a:t>. Wspieranie rozwoju umiejętności cyfrowych uczniów i nauczycieli, ze szczególnym uwzględnieniem bezpiecznego poruszania się w sieci oraz krytycznej analizy informacji dostępnych w Internecie. Poprawne metodycznie wykorzystywanie przez nauczycieli narzędzi i materiałów dostępnych w sieci, w szczególności opartych na sztucznej inteligencji.</a:t>
            </a: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12</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10" name="Obraz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3645024"/>
            <a:ext cx="3200887" cy="1075615"/>
          </a:xfrm>
          <a:prstGeom prst="rect">
            <a:avLst/>
          </a:prstGeom>
        </p:spPr>
      </p:pic>
    </p:spTree>
    <p:extLst>
      <p:ext uri="{BB962C8B-B14F-4D97-AF65-F5344CB8AC3E}">
        <p14:creationId xmlns:p14="http://schemas.microsoft.com/office/powerpoint/2010/main" val="40608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476672"/>
            <a:ext cx="5112568" cy="539580"/>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702488" y="1340513"/>
            <a:ext cx="7948111" cy="4741983"/>
          </a:xfrm>
        </p:spPr>
        <p:txBody>
          <a:bodyPr/>
          <a:lstStyle/>
          <a:p>
            <a:pPr marL="0" indent="0">
              <a:buNone/>
            </a:pPr>
            <a:r>
              <a:rPr lang="pl-PL" sz="2000" dirty="0" smtClean="0">
                <a:latin typeface="+mj-lt"/>
                <a:cs typeface="Times New Roman" panose="02020603050405020304" pitchFamily="18" charset="0"/>
              </a:rPr>
              <a:t>9</a:t>
            </a:r>
            <a:r>
              <a:rPr lang="pl-PL" sz="2000" dirty="0">
                <a:latin typeface="+mj-lt"/>
                <a:cs typeface="Times New Roman" panose="02020603050405020304" pitchFamily="18" charset="0"/>
              </a:rPr>
              <a:t>. Rozwijanie umiejętności uczniów i nauczycieli z wykorzystaniem sprzętu zakupionego w ramach programu „Laboratoria przyszłości”.</a:t>
            </a:r>
          </a:p>
          <a:p>
            <a:pPr marL="0" indent="0">
              <a:buNone/>
            </a:pPr>
            <a:endParaRPr lang="pl-PL" b="1" i="1" dirty="0">
              <a:latin typeface="Times New Roman" panose="02020603050405020304" pitchFamily="18"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13</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3096648"/>
            <a:ext cx="3197879" cy="1074605"/>
          </a:xfrm>
          <a:prstGeom prst="rect">
            <a:avLst/>
          </a:prstGeom>
        </p:spPr>
      </p:pic>
    </p:spTree>
    <p:extLst>
      <p:ext uri="{BB962C8B-B14F-4D97-AF65-F5344CB8AC3E}">
        <p14:creationId xmlns:p14="http://schemas.microsoft.com/office/powerpoint/2010/main" val="59098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481787"/>
            <a:ext cx="5400600" cy="611588"/>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702488" y="1340513"/>
            <a:ext cx="7948111" cy="4741983"/>
          </a:xfrm>
        </p:spPr>
        <p:txBody>
          <a:bodyPr/>
          <a:lstStyle/>
          <a:p>
            <a:pPr marL="0" indent="0">
              <a:buNone/>
            </a:pPr>
            <a:r>
              <a:rPr lang="pl-PL" sz="2000" dirty="0" smtClean="0">
                <a:latin typeface="+mj-lt"/>
                <a:cs typeface="Times New Roman" panose="02020603050405020304" pitchFamily="18" charset="0"/>
              </a:rPr>
              <a:t>10</a:t>
            </a:r>
            <a:r>
              <a:rPr lang="pl-PL" sz="2000" dirty="0">
                <a:latin typeface="+mj-lt"/>
                <a:cs typeface="Times New Roman" panose="02020603050405020304" pitchFamily="18" charset="0"/>
              </a:rPr>
              <a:t>. Wspieranie rozwoju nauki języka polskiego i oświaty polskiej za granicą oraz tworzenie stabilnych warunków do nauczania języka polskiego za granicą przez Instytut Rozwoju Języka Polskiego im. świętego Maksymiliana Marii Kolbego, Ośrodek Rozwoju Polskiej Edukacji za Granicą oraz beneficjentów przedsięwzięć i programów ustanowionych przez ministra właściwego do spraw oświaty i wychowania.</a:t>
            </a:r>
          </a:p>
          <a:p>
            <a:pPr marL="0" indent="0">
              <a:buNone/>
            </a:pPr>
            <a:endParaRPr lang="pl-PL" b="1" i="1" dirty="0">
              <a:latin typeface="Times New Roman" panose="02020603050405020304" pitchFamily="18"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14</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3691573"/>
            <a:ext cx="2909847" cy="977816"/>
          </a:xfrm>
          <a:prstGeom prst="rect">
            <a:avLst/>
          </a:prstGeom>
        </p:spPr>
      </p:pic>
    </p:spTree>
    <p:extLst>
      <p:ext uri="{BB962C8B-B14F-4D97-AF65-F5344CB8AC3E}">
        <p14:creationId xmlns:p14="http://schemas.microsoft.com/office/powerpoint/2010/main" val="507865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Zachodniopomorski kurator ustalił:</a:t>
            </a:r>
            <a:endParaRPr lang="pl-PL" dirty="0"/>
          </a:p>
        </p:txBody>
      </p:sp>
      <p:sp>
        <p:nvSpPr>
          <p:cNvPr id="3" name="Symbol zastępczy zawartości 2"/>
          <p:cNvSpPr>
            <a:spLocks noGrp="1"/>
          </p:cNvSpPr>
          <p:nvPr>
            <p:ph idx="1"/>
          </p:nvPr>
        </p:nvSpPr>
        <p:spPr/>
        <p:txBody>
          <a:bodyPr/>
          <a:lstStyle/>
          <a:p>
            <a:pPr marL="0" indent="0">
              <a:buNone/>
            </a:pPr>
            <a:endParaRPr lang="pl-PL" dirty="0" smtClean="0"/>
          </a:p>
          <a:p>
            <a:pPr marL="0" indent="0">
              <a:buNone/>
            </a:pPr>
            <a:r>
              <a:rPr lang="pl-PL" dirty="0" smtClean="0"/>
              <a:t>Kierunek </a:t>
            </a:r>
            <a:r>
              <a:rPr lang="pl-PL" dirty="0"/>
              <a:t>polityki oświatowej </a:t>
            </a:r>
            <a:endParaRPr lang="pl-PL" dirty="0" smtClean="0"/>
          </a:p>
          <a:p>
            <a:pPr marL="0" indent="0">
              <a:buNone/>
            </a:pPr>
            <a:r>
              <a:rPr lang="pl-PL" dirty="0" smtClean="0"/>
              <a:t>Zachodniopomorskiego </a:t>
            </a:r>
            <a:r>
              <a:rPr lang="pl-PL" dirty="0"/>
              <a:t>Kuratora Oświaty </a:t>
            </a:r>
            <a:endParaRPr lang="pl-PL" dirty="0" smtClean="0"/>
          </a:p>
          <a:p>
            <a:pPr marL="0" indent="0">
              <a:buNone/>
            </a:pPr>
            <a:endParaRPr lang="pl-PL" dirty="0" smtClean="0"/>
          </a:p>
          <a:p>
            <a:pPr marL="0" indent="0" algn="ctr">
              <a:buNone/>
            </a:pPr>
            <a:r>
              <a:rPr lang="pl-PL" b="1" dirty="0" smtClean="0"/>
              <a:t>NADZÓR DYREKTORA W PODNOSZENIU EFEKTYWNOŚCI KSZTAŁCENIA</a:t>
            </a:r>
          </a:p>
          <a:p>
            <a:pPr marL="0" indent="0">
              <a:buNone/>
            </a:pPr>
            <a:endParaRPr lang="pl-PL" sz="2000" dirty="0">
              <a:solidFill>
                <a:schemeClr val="tx2"/>
              </a:solidFill>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t>15</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699024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274638"/>
            <a:ext cx="6048672" cy="741614"/>
          </a:xfrm>
        </p:spPr>
        <p:txBody>
          <a:bodyPr/>
          <a:lstStyle/>
          <a:p>
            <a:pPr algn="ctr"/>
            <a:r>
              <a:rPr lang="pl-PL" b="1" dirty="0">
                <a:cs typeface="Times New Roman" panose="02020603050405020304" pitchFamily="18" charset="0"/>
              </a:rPr>
              <a:t>Zadania z zakresu nadzoru pedagogicznego </a:t>
            </a:r>
            <a:br>
              <a:rPr lang="pl-PL" b="1" dirty="0">
                <a:cs typeface="Times New Roman" panose="02020603050405020304" pitchFamily="18" charset="0"/>
              </a:rPr>
            </a:br>
            <a:r>
              <a:rPr lang="pl-PL" b="1" dirty="0">
                <a:cs typeface="Times New Roman" panose="02020603050405020304" pitchFamily="18" charset="0"/>
              </a:rPr>
              <a:t>dla kuratorów oświaty:</a:t>
            </a:r>
          </a:p>
        </p:txBody>
      </p:sp>
      <p:sp>
        <p:nvSpPr>
          <p:cNvPr id="3" name="Symbol zastępczy zawartości 2"/>
          <p:cNvSpPr>
            <a:spLocks noGrp="1"/>
          </p:cNvSpPr>
          <p:nvPr>
            <p:ph idx="1"/>
          </p:nvPr>
        </p:nvSpPr>
        <p:spPr>
          <a:xfrm>
            <a:off x="800150" y="1197046"/>
            <a:ext cx="7715200" cy="5256290"/>
          </a:xfrm>
        </p:spPr>
        <p:txBody>
          <a:bodyPr/>
          <a:lstStyle/>
          <a:p>
            <a:pPr marL="0" indent="0">
              <a:buNone/>
            </a:pP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zakresie kontroli: </a:t>
            </a:r>
          </a:p>
          <a:p>
            <a:pPr marL="0" indent="0">
              <a:buNone/>
            </a:pPr>
            <a:r>
              <a:rPr lang="pl-PL" sz="2000" dirty="0">
                <a:latin typeface="+mj-lt"/>
                <a:cs typeface="Times New Roman" panose="02020603050405020304" pitchFamily="18" charset="0"/>
              </a:rPr>
              <a:t>a) w przedszkolach ogólnodostępnych i integracyjnych:</a:t>
            </a:r>
          </a:p>
          <a:p>
            <a:pPr marL="0" indent="0">
              <a:buNone/>
            </a:pPr>
            <a:r>
              <a:rPr lang="pl-PL" sz="2000" dirty="0" smtClean="0">
                <a:solidFill>
                  <a:srgbClr val="C00000"/>
                </a:solidFill>
                <a:latin typeface="+mj-lt"/>
                <a:cs typeface="Times New Roman" panose="02020603050405020304" pitchFamily="18" charset="0"/>
              </a:rPr>
              <a:t>„</a:t>
            </a:r>
            <a:r>
              <a:rPr lang="pl-PL" sz="2000" dirty="0">
                <a:solidFill>
                  <a:srgbClr val="C00000"/>
                </a:solidFill>
                <a:latin typeface="+mj-lt"/>
                <a:cs typeface="Times New Roman" panose="02020603050405020304" pitchFamily="18" charset="0"/>
              </a:rPr>
              <a:t>Zgodność z przepisami prawa zwiększenia dostępności i jakości wsparcia udzielanego dzieciom przez nauczycieli specjalistów, w tym pedagogów </a:t>
            </a:r>
            <a:r>
              <a:rPr lang="pl-PL" sz="2000" dirty="0" smtClean="0">
                <a:solidFill>
                  <a:srgbClr val="C00000"/>
                </a:solidFill>
                <a:latin typeface="+mj-lt"/>
                <a:cs typeface="Times New Roman" panose="02020603050405020304" pitchFamily="18" charset="0"/>
              </a:rPr>
              <a:t>specjalnych.”</a:t>
            </a:r>
          </a:p>
          <a:p>
            <a:pPr marL="0" indent="0">
              <a:buNone/>
            </a:pPr>
            <a:r>
              <a:rPr lang="pl-PL" sz="2000" dirty="0" smtClean="0">
                <a:latin typeface="+mj-lt"/>
                <a:cs typeface="Times New Roman" panose="02020603050405020304" pitchFamily="18" charset="0"/>
              </a:rPr>
              <a:t>b) w szkołach podstawowych, liceach ogólnokształcących, technikach, branżowych szkołach I stopnia (ogólnodostępnych i integracyjnych):</a:t>
            </a:r>
          </a:p>
          <a:p>
            <a:pPr marL="0" indent="0">
              <a:buNone/>
            </a:pPr>
            <a:r>
              <a:rPr lang="pl-PL" sz="2000" dirty="0" smtClean="0">
                <a:solidFill>
                  <a:srgbClr val="C00000"/>
                </a:solidFill>
                <a:latin typeface="+mj-lt"/>
                <a:cs typeface="Times New Roman" panose="02020603050405020304" pitchFamily="18" charset="0"/>
              </a:rPr>
              <a:t>„Zgodność z przepisami prawa zwiększenia dostępności i jakości wsparcia udzielanego uczniom przez nauczycieli specjalistów, w tym pedagogów specjalnych.”</a:t>
            </a:r>
          </a:p>
          <a:p>
            <a:pPr marL="0" indent="0">
              <a:buNone/>
            </a:pPr>
            <a:r>
              <a:rPr lang="pl-PL" sz="2000" dirty="0" smtClean="0">
                <a:latin typeface="+mj-lt"/>
                <a:cs typeface="Times New Roman" panose="02020603050405020304" pitchFamily="18" charset="0"/>
              </a:rPr>
              <a:t>c) w publicznych przedszkolach, szkołach podstawowych, liceach ogólnokształcących, technikach, branżowych szkołach I stopnia:</a:t>
            </a:r>
          </a:p>
          <a:p>
            <a:pPr marL="0" indent="0">
              <a:buNone/>
            </a:pPr>
            <a:r>
              <a:rPr lang="pl-PL" sz="2000" dirty="0" smtClean="0">
                <a:solidFill>
                  <a:srgbClr val="C00000"/>
                </a:solidFill>
                <a:latin typeface="+mj-lt"/>
                <a:cs typeface="Times New Roman" panose="02020603050405020304" pitchFamily="18" charset="0"/>
              </a:rPr>
              <a:t>„Prawidłowość wykorzystania podręczników i książek pomocniczych do kształcenia uczniów w zakresie niezbędnym do podtrzymania poczucia tożsamości narodowej, etnicznej i językowej.”</a:t>
            </a:r>
            <a:endParaRPr lang="pl-PL" sz="2000" dirty="0">
              <a:solidFill>
                <a:srgbClr val="C00000"/>
              </a:solidFill>
              <a:latin typeface="+mj-lt"/>
              <a:cs typeface="Times New Roman" panose="02020603050405020304" pitchFamily="18" charset="0"/>
            </a:endParaRPr>
          </a:p>
          <a:p>
            <a:pPr marL="0" indent="0">
              <a:buNone/>
            </a:pPr>
            <a:endParaRPr lang="pl-PL" sz="2000" dirty="0">
              <a:latin typeface="+mj-lt"/>
              <a:cs typeface="Times New Roman" panose="02020603050405020304" pitchFamily="18" charset="0"/>
            </a:endParaRPr>
          </a:p>
          <a:p>
            <a:pPr marL="0" indent="0">
              <a:buNone/>
            </a:pPr>
            <a:endParaRPr lang="pl-PL" sz="2000" dirty="0">
              <a:latin typeface="+mj-lt"/>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16</a:t>
            </a:fld>
            <a:endParaRPr lang="pl-PL" dirty="0"/>
          </a:p>
        </p:txBody>
      </p:sp>
      <p:sp>
        <p:nvSpPr>
          <p:cNvPr id="5" name="Symbol zastępczy daty 4"/>
          <p:cNvSpPr>
            <a:spLocks noGrp="1"/>
          </p:cNvSpPr>
          <p:nvPr>
            <p:ph type="dt" sz="half" idx="10"/>
          </p:nvPr>
        </p:nvSpPr>
        <p:spPr>
          <a:xfrm>
            <a:off x="3356803" y="6356352"/>
            <a:ext cx="2057400" cy="365125"/>
          </a:xfrm>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3493860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2599" y="268664"/>
            <a:ext cx="5688631" cy="634082"/>
          </a:xfrm>
        </p:spPr>
        <p:txBody>
          <a:bodyPr/>
          <a:lstStyle/>
          <a:p>
            <a:r>
              <a:rPr lang="pl-PL" b="1" dirty="0" smtClean="0">
                <a:solidFill>
                  <a:srgbClr val="C00000"/>
                </a:solidFill>
              </a:rPr>
              <a:t>REKOMENDACJE PO KONTROLI 2022/2023</a:t>
            </a:r>
            <a:endParaRPr lang="pl-PL" b="1" dirty="0">
              <a:solidFill>
                <a:srgbClr val="C00000"/>
              </a:solidFill>
            </a:endParaRPr>
          </a:p>
        </p:txBody>
      </p:sp>
      <p:sp>
        <p:nvSpPr>
          <p:cNvPr id="3" name="Symbol zastępczy zawartości 2"/>
          <p:cNvSpPr>
            <a:spLocks noGrp="1"/>
          </p:cNvSpPr>
          <p:nvPr>
            <p:ph idx="1"/>
          </p:nvPr>
        </p:nvSpPr>
        <p:spPr/>
        <p:txBody>
          <a:bodyPr/>
          <a:lstStyle/>
          <a:p>
            <a:pPr>
              <a:buFontTx/>
              <a:buChar char="-"/>
            </a:pPr>
            <a:r>
              <a:rPr lang="pl-PL" sz="2000" dirty="0" smtClean="0"/>
              <a:t>W każdym roku szkolnym nauczyciel do zajęć WDŻ  powinien zorganizować spotkanie z rodzicami uczniów niepełnoletnich lub uczniami pełnoletnimi  w celu przedstawienia programu nauczania, podręczników.</a:t>
            </a:r>
          </a:p>
          <a:p>
            <a:pPr>
              <a:buFontTx/>
              <a:buChar char="-"/>
            </a:pPr>
            <a:r>
              <a:rPr lang="pl-PL" sz="2000" dirty="0" smtClean="0"/>
              <a:t>Dodatkowe zajęcia lekcyjne z języka polskiego należy organizować </a:t>
            </a:r>
            <a:br>
              <a:rPr lang="pl-PL" sz="2000" dirty="0" smtClean="0"/>
            </a:br>
            <a:r>
              <a:rPr lang="pl-PL" sz="2000" dirty="0" smtClean="0"/>
              <a:t>w wymiarze nie niższym niż  6 godzin zajęć tygodniowo, w grupach nie większych niż 15 uczniów.</a:t>
            </a:r>
          </a:p>
          <a:p>
            <a:pPr>
              <a:buFontTx/>
              <a:buChar char="-"/>
            </a:pPr>
            <a:r>
              <a:rPr lang="pl-PL" sz="2000" dirty="0"/>
              <a:t>Zatrudnienie specjalistów (pedagog, psycholog, pedagog specjalny itp.) w odpowiedniej liczbie godzin</a:t>
            </a:r>
            <a:r>
              <a:rPr lang="pl-PL" sz="2000" dirty="0" smtClean="0"/>
              <a:t>.</a:t>
            </a:r>
          </a:p>
          <a:p>
            <a:pPr>
              <a:buFontTx/>
              <a:buChar char="-"/>
            </a:pPr>
            <a:r>
              <a:rPr lang="pl-PL" sz="2000" dirty="0" smtClean="0"/>
              <a:t>Udzielać pomocy stosownie do rozpoznanych potrzeb rozwojowych </a:t>
            </a:r>
            <a:br>
              <a:rPr lang="pl-PL" sz="2000" dirty="0" smtClean="0"/>
            </a:br>
            <a:r>
              <a:rPr lang="pl-PL" sz="2000" dirty="0" smtClean="0"/>
              <a:t>i edukacyjnych uczniów.</a:t>
            </a:r>
          </a:p>
          <a:p>
            <a:pPr>
              <a:buFontTx/>
              <a:buChar char="-"/>
            </a:pPr>
            <a:r>
              <a:rPr lang="pl-PL" sz="2000" dirty="0" smtClean="0"/>
              <a:t>Uwzględnić odpowiednie działania podejmowane wobec </a:t>
            </a:r>
            <a:r>
              <a:rPr lang="pl-PL" sz="2000" u="sng" dirty="0" smtClean="0"/>
              <a:t>rodziców  uczniów </a:t>
            </a:r>
            <a:r>
              <a:rPr lang="pl-PL" sz="2000" dirty="0" smtClean="0"/>
              <a:t>i nauczycieli w celu skutecznego rozwiązywania przyczyn niepowodzeń edukacyjnych.</a:t>
            </a:r>
            <a:endParaRPr lang="pl-PL" sz="2000" u="sng" dirty="0" smtClean="0"/>
          </a:p>
        </p:txBody>
      </p:sp>
      <p:sp>
        <p:nvSpPr>
          <p:cNvPr id="4" name="Symbol zastępczy numeru slajdu 3"/>
          <p:cNvSpPr>
            <a:spLocks noGrp="1"/>
          </p:cNvSpPr>
          <p:nvPr>
            <p:ph type="sldNum" sz="quarter" idx="11"/>
          </p:nvPr>
        </p:nvSpPr>
        <p:spPr/>
        <p:txBody>
          <a:bodyPr/>
          <a:lstStyle/>
          <a:p>
            <a:fld id="{926A4B1B-54DF-4B40-A71A-19DEC8137B4C}" type="slidenum">
              <a:rPr lang="pl-PL" smtClean="0"/>
              <a:t>17</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1513910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C00000"/>
                </a:solidFill>
              </a:rPr>
              <a:t>REKOMENDACJE PO KONTROLI 2022/23</a:t>
            </a:r>
            <a:endParaRPr lang="pl-PL" dirty="0">
              <a:solidFill>
                <a:srgbClr val="C00000"/>
              </a:solidFill>
            </a:endParaRPr>
          </a:p>
        </p:txBody>
      </p:sp>
      <p:sp>
        <p:nvSpPr>
          <p:cNvPr id="3" name="Symbol zastępczy zawartości 2"/>
          <p:cNvSpPr>
            <a:spLocks noGrp="1"/>
          </p:cNvSpPr>
          <p:nvPr>
            <p:ph idx="1"/>
          </p:nvPr>
        </p:nvSpPr>
        <p:spPr/>
        <p:txBody>
          <a:bodyPr/>
          <a:lstStyle/>
          <a:p>
            <a:pPr marL="0" indent="0">
              <a:buNone/>
            </a:pPr>
            <a:r>
              <a:rPr lang="pl-PL" dirty="0" smtClean="0"/>
              <a:t>-  </a:t>
            </a:r>
            <a:r>
              <a:rPr lang="pl-PL" sz="2000" dirty="0" smtClean="0"/>
              <a:t>Uwzględnić wskazania dla szkoły oraz rodziców  sformułowane w opinii</a:t>
            </a:r>
            <a:br>
              <a:rPr lang="pl-PL" sz="2000" dirty="0" smtClean="0"/>
            </a:br>
            <a:r>
              <a:rPr lang="pl-PL" sz="2000" dirty="0" smtClean="0"/>
              <a:t>    wydawanej przez poradnię psychologiczno-pedagogiczną.</a:t>
            </a:r>
          </a:p>
          <a:p>
            <a:pPr>
              <a:buFontTx/>
              <a:buChar char="-"/>
            </a:pPr>
            <a:r>
              <a:rPr lang="pl-PL" sz="2000" dirty="0" smtClean="0"/>
              <a:t>Realizować wszystkie zalecenia z orzeczenia, zapewniać zajęcia specjalistyczne, dokonywać WOPFU, IPET terminowo, powiadamiać rodziców, przekazywać rodzicom kopie tych dokumentów, zatrudniać nauczyciela z odpowiednimi kwalifikacjami lub pomoc nauczyciela dla dzieci z orzeczeniem o spektrum.</a:t>
            </a:r>
          </a:p>
          <a:p>
            <a:pPr>
              <a:buFontTx/>
              <a:buChar char="-"/>
            </a:pPr>
            <a:r>
              <a:rPr lang="pl-PL" sz="2000" dirty="0" smtClean="0"/>
              <a:t>Dostosowywać wymagania do opinii, orzeczeń lub </a:t>
            </a:r>
            <a:r>
              <a:rPr lang="pl-PL" sz="2000" u="sng" dirty="0" smtClean="0"/>
              <a:t>potrzeb dziecka!!!!</a:t>
            </a:r>
            <a:br>
              <a:rPr lang="pl-PL" sz="2000" u="sng" dirty="0" smtClean="0"/>
            </a:br>
            <a:r>
              <a:rPr lang="pl-PL" sz="2000" dirty="0" smtClean="0"/>
              <a:t>- bieżąca pomoc </a:t>
            </a:r>
            <a:r>
              <a:rPr lang="pl-PL" sz="2000" dirty="0" err="1" smtClean="0"/>
              <a:t>pp</a:t>
            </a:r>
            <a:r>
              <a:rPr lang="pl-PL" sz="2000" dirty="0" smtClean="0"/>
              <a:t>!</a:t>
            </a:r>
            <a:endParaRPr lang="pl-PL" sz="2000" u="sng" dirty="0" smtClean="0"/>
          </a:p>
        </p:txBody>
      </p:sp>
      <p:sp>
        <p:nvSpPr>
          <p:cNvPr id="4" name="Symbol zastępczy numeru slajdu 3"/>
          <p:cNvSpPr>
            <a:spLocks noGrp="1"/>
          </p:cNvSpPr>
          <p:nvPr>
            <p:ph type="sldNum" sz="quarter" idx="11"/>
          </p:nvPr>
        </p:nvSpPr>
        <p:spPr/>
        <p:txBody>
          <a:bodyPr/>
          <a:lstStyle/>
          <a:p>
            <a:fld id="{926A4B1B-54DF-4B40-A71A-19DEC8137B4C}" type="slidenum">
              <a:rPr lang="pl-PL" smtClean="0"/>
              <a:t>18</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1604038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REKOMENDACJE PO KONTROLI </a:t>
            </a:r>
            <a:r>
              <a:rPr lang="pl-PL" b="1" dirty="0" smtClean="0"/>
              <a:t>2022/2023</a:t>
            </a:r>
            <a:endParaRPr lang="pl-PL" dirty="0"/>
          </a:p>
        </p:txBody>
      </p:sp>
      <p:sp>
        <p:nvSpPr>
          <p:cNvPr id="3" name="Symbol zastępczy zawartości 2"/>
          <p:cNvSpPr>
            <a:spLocks noGrp="1"/>
          </p:cNvSpPr>
          <p:nvPr>
            <p:ph idx="1"/>
          </p:nvPr>
        </p:nvSpPr>
        <p:spPr/>
        <p:txBody>
          <a:bodyPr/>
          <a:lstStyle/>
          <a:p>
            <a:pPr>
              <a:buFontTx/>
              <a:buChar char="-"/>
            </a:pPr>
            <a:r>
              <a:rPr lang="pl-PL" sz="2000" dirty="0" smtClean="0"/>
              <a:t>Zapewnić uczniom bezpieczne warunki przebywania na terenie szkoły, wszelkie zajęcia prowadzić pod nadzorem upoważnianej osoby, monitorować pełnienie przez nauczycieli dyżuru na przerwach, przechowywać nagrania monitoringu najlepiej przez miesiąc, właściwie stosować regulacje prawne określone w rozdziale 4 ww. rozporządzenia tj. „Wypadki osób pozostających pod opieką szkoły placówki”.</a:t>
            </a:r>
          </a:p>
          <a:p>
            <a:pPr>
              <a:buFontTx/>
              <a:buChar char="-"/>
            </a:pPr>
            <a:r>
              <a:rPr lang="pl-PL" sz="2000" dirty="0" smtClean="0"/>
              <a:t>Sprawdzić zapisy statutów dotyczące oceniania osiągnięć uczniów, oceniania zachowania, skreślania z listy uczniów, rodzajów kar stosowanych wobec ucznia, wnoszenia i korzystania z telefonów przez uczniów.</a:t>
            </a:r>
          </a:p>
          <a:p>
            <a:pPr>
              <a:buFontTx/>
              <a:buChar char="-"/>
            </a:pPr>
            <a:endParaRPr lang="pl-PL" dirty="0" smtClean="0"/>
          </a:p>
          <a:p>
            <a:pPr>
              <a:buFontTx/>
              <a:buChar char="-"/>
            </a:pPr>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19</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1963121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800" dirty="0" smtClean="0"/>
              <a:t>Sprawy organizacyjne:</a:t>
            </a:r>
            <a:endParaRPr lang="pl-PL" sz="2800" dirty="0"/>
          </a:p>
        </p:txBody>
      </p:sp>
      <p:sp>
        <p:nvSpPr>
          <p:cNvPr id="3" name="Symbol zastępczy zawartości 2"/>
          <p:cNvSpPr>
            <a:spLocks noGrp="1"/>
          </p:cNvSpPr>
          <p:nvPr>
            <p:ph idx="1"/>
          </p:nvPr>
        </p:nvSpPr>
        <p:spPr>
          <a:xfrm>
            <a:off x="800150" y="1196752"/>
            <a:ext cx="7715200" cy="4525963"/>
          </a:xfrm>
        </p:spPr>
        <p:txBody>
          <a:bodyPr/>
          <a:lstStyle/>
          <a:p>
            <a:pPr marL="0" indent="0">
              <a:buNone/>
            </a:pPr>
            <a:r>
              <a:rPr lang="pl-PL" sz="2000" dirty="0" smtClean="0">
                <a:latin typeface="+mj-lt"/>
                <a:cs typeface="Times New Roman" panose="02020603050405020304" pitchFamily="18" charset="0"/>
              </a:rPr>
              <a:t>-  Konferencja trwa od 13.00 do 15.00 bez przerwy. Nie wydajemy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    zaświadczeń za konferencję.</a:t>
            </a:r>
          </a:p>
          <a:p>
            <a:pPr>
              <a:buFontTx/>
              <a:buChar char="-"/>
            </a:pPr>
            <a:r>
              <a:rPr lang="pl-PL" sz="2000" dirty="0" smtClean="0">
                <a:latin typeface="+mj-lt"/>
                <a:cs typeface="Times New Roman" panose="02020603050405020304" pitchFamily="18" charset="0"/>
              </a:rPr>
              <a:t>Prezentacja </a:t>
            </a:r>
            <a:r>
              <a:rPr lang="pl-PL" sz="2000" dirty="0">
                <a:latin typeface="+mj-lt"/>
                <a:cs typeface="Times New Roman" panose="02020603050405020304" pitchFamily="18" charset="0"/>
              </a:rPr>
              <a:t>będzie udostępniona na stronie www ZCDN: </a:t>
            </a:r>
            <a:r>
              <a:rPr lang="pl-PL" sz="2000" dirty="0">
                <a:latin typeface="+mj-lt"/>
                <a:cs typeface="Times New Roman" panose="02020603050405020304" pitchFamily="18" charset="0"/>
                <a:hlinkClick r:id="rId2"/>
              </a:rPr>
              <a:t>http://</a:t>
            </a:r>
            <a:r>
              <a:rPr lang="pl-PL" sz="2000" dirty="0" smtClean="0">
                <a:latin typeface="+mj-lt"/>
                <a:cs typeface="Times New Roman" panose="02020603050405020304" pitchFamily="18" charset="0"/>
                <a:hlinkClick r:id="rId2"/>
              </a:rPr>
              <a:t>zcdn.edu.pl/</a:t>
            </a:r>
            <a:r>
              <a:rPr lang="pl-PL" sz="2000" dirty="0">
                <a:latin typeface="+mj-lt"/>
                <a:cs typeface="Times New Roman" panose="02020603050405020304" pitchFamily="18" charset="0"/>
              </a:rPr>
              <a:t> </a:t>
            </a: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zakładce: „Materiały dla nauczycieli</a:t>
            </a:r>
            <a:r>
              <a:rPr lang="pl-PL" sz="2000" dirty="0" smtClean="0">
                <a:latin typeface="+mj-lt"/>
                <a:cs typeface="Times New Roman" panose="02020603050405020304" pitchFamily="18" charset="0"/>
              </a:rPr>
              <a:t>”.</a:t>
            </a:r>
          </a:p>
          <a:p>
            <a:pPr>
              <a:buFontTx/>
              <a:buChar char="-"/>
            </a:pPr>
            <a:r>
              <a:rPr lang="pl-PL" sz="2000" dirty="0" smtClean="0">
                <a:latin typeface="+mj-lt"/>
                <a:cs typeface="Times New Roman" panose="02020603050405020304" pitchFamily="18" charset="0"/>
              </a:rPr>
              <a:t>Dla każdego uczestnika konferencji bezpłatne egzemplarze Terminarza i „Refleksji”.</a:t>
            </a:r>
            <a:endParaRPr lang="pl-PL" sz="2000" dirty="0">
              <a:latin typeface="+mj-lt"/>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2</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3766181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332657"/>
            <a:ext cx="7344409" cy="792088"/>
          </a:xfrm>
        </p:spPr>
        <p:txBody>
          <a:bodyPr/>
          <a:lstStyle/>
          <a:p>
            <a:pPr marL="457200" lvl="0" indent="-457200" algn="ctr">
              <a:spcBef>
                <a:spcPct val="20000"/>
              </a:spcBef>
            </a:pPr>
            <a:r>
              <a:rPr lang="pl-PL" sz="3200" b="1" dirty="0">
                <a:ea typeface="+mn-ea"/>
                <a:cs typeface="Times New Roman" panose="02020603050405020304" pitchFamily="18" charset="0"/>
              </a:rPr>
              <a:t>Prawo oświatowe</a:t>
            </a:r>
            <a:endParaRPr lang="pl-PL" sz="3200" b="1" dirty="0"/>
          </a:p>
        </p:txBody>
      </p:sp>
      <p:sp>
        <p:nvSpPr>
          <p:cNvPr id="3" name="Symbol zastępczy zawartości 2"/>
          <p:cNvSpPr>
            <a:spLocks noGrp="1"/>
          </p:cNvSpPr>
          <p:nvPr>
            <p:ph idx="1"/>
          </p:nvPr>
        </p:nvSpPr>
        <p:spPr>
          <a:xfrm>
            <a:off x="647056" y="1630684"/>
            <a:ext cx="8496944" cy="4890131"/>
          </a:xfrm>
        </p:spPr>
        <p:txBody>
          <a:bodyPr/>
          <a:lstStyle/>
          <a:p>
            <a:pPr marL="342900" indent="-342900">
              <a:lnSpc>
                <a:spcPct val="107000"/>
              </a:lnSpc>
              <a:spcAft>
                <a:spcPts val="800"/>
              </a:spcAft>
              <a:buFont typeface="+mj-lt"/>
              <a:buAutoNum type="arabicPeriod"/>
            </a:pPr>
            <a:endParaRPr lang="pl-PL" b="1" dirty="0">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pl-PL"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ZMIANY W PRAWIE OŚWIATOWYM</a:t>
            </a:r>
            <a:endParaRPr lang="pl-PL"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ymbol zastępczy numeru slajdu 3"/>
          <p:cNvSpPr>
            <a:spLocks noGrp="1"/>
          </p:cNvSpPr>
          <p:nvPr>
            <p:ph type="sldNum" sz="quarter" idx="11"/>
          </p:nvPr>
        </p:nvSpPr>
        <p:spPr>
          <a:xfrm>
            <a:off x="7380312" y="5842413"/>
            <a:ext cx="2057400" cy="365125"/>
          </a:xfrm>
        </p:spPr>
        <p:txBody>
          <a:bodyPr/>
          <a:lstStyle/>
          <a:p>
            <a:fld id="{926A4B1B-54DF-4B40-A71A-19DEC8137B4C}" type="slidenum">
              <a:rPr lang="pl-PL" smtClean="0"/>
              <a:pPr/>
              <a:t>20</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250546179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9594" y="404664"/>
            <a:ext cx="5688631" cy="611588"/>
          </a:xfrm>
        </p:spPr>
        <p:txBody>
          <a:bodyPr/>
          <a:lstStyle/>
          <a:p>
            <a:r>
              <a:rPr lang="pl-PL" b="1" dirty="0" smtClean="0"/>
              <a:t>Kalendarz roku szkolnego 2023/2024</a:t>
            </a:r>
            <a:endParaRPr lang="pl-PL" b="1" dirty="0"/>
          </a:p>
        </p:txBody>
      </p:sp>
      <p:sp>
        <p:nvSpPr>
          <p:cNvPr id="3" name="Symbol zastępczy zawartości 2"/>
          <p:cNvSpPr>
            <a:spLocks noGrp="1"/>
          </p:cNvSpPr>
          <p:nvPr>
            <p:ph idx="1"/>
          </p:nvPr>
        </p:nvSpPr>
        <p:spPr/>
        <p:txBody>
          <a:bodyPr/>
          <a:lstStyle/>
          <a:p>
            <a:r>
              <a:rPr lang="pl-PL" sz="2000" dirty="0">
                <a:hlinkClick r:id="rId2"/>
              </a:rPr>
              <a:t>https://</a:t>
            </a:r>
            <a:r>
              <a:rPr lang="pl-PL" sz="2000" dirty="0" smtClean="0">
                <a:hlinkClick r:id="rId2"/>
              </a:rPr>
              <a:t>www.gov.pl/web/edukacja-i-nauka/kalendarz-roku-szkolnego-2023-2024</a:t>
            </a:r>
            <a:endParaRPr lang="pl-PL" sz="2000" dirty="0" smtClean="0"/>
          </a:p>
          <a:p>
            <a:endParaRPr lang="pl-PL" sz="20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21</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pic>
        <p:nvPicPr>
          <p:cNvPr id="6" name="Obraz 5"/>
          <p:cNvPicPr>
            <a:picLocks noChangeAspect="1"/>
          </p:cNvPicPr>
          <p:nvPr/>
        </p:nvPicPr>
        <p:blipFill>
          <a:blip r:embed="rId3"/>
          <a:stretch>
            <a:fillRect/>
          </a:stretch>
        </p:blipFill>
        <p:spPr>
          <a:xfrm>
            <a:off x="2676525" y="2181009"/>
            <a:ext cx="3781425" cy="4352925"/>
          </a:xfrm>
          <a:prstGeom prst="rect">
            <a:avLst/>
          </a:prstGeom>
        </p:spPr>
      </p:pic>
    </p:spTree>
    <p:extLst>
      <p:ext uri="{BB962C8B-B14F-4D97-AF65-F5344CB8AC3E}">
        <p14:creationId xmlns:p14="http://schemas.microsoft.com/office/powerpoint/2010/main" val="1019101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332657"/>
            <a:ext cx="7344409" cy="792088"/>
          </a:xfrm>
        </p:spPr>
        <p:txBody>
          <a:bodyPr/>
          <a:lstStyle/>
          <a:p>
            <a:pPr marL="457200" lvl="0" indent="-457200" algn="ctr">
              <a:spcBef>
                <a:spcPct val="20000"/>
              </a:spcBef>
            </a:pPr>
            <a:r>
              <a:rPr lang="pl-PL" sz="3200" b="1" dirty="0">
                <a:ea typeface="+mn-ea"/>
                <a:cs typeface="Times New Roman" panose="02020603050405020304" pitchFamily="18" charset="0"/>
              </a:rPr>
              <a:t>Prawo oświatowe</a:t>
            </a:r>
            <a:endParaRPr lang="pl-PL" sz="3200" b="1" dirty="0"/>
          </a:p>
        </p:txBody>
      </p:sp>
      <p:sp>
        <p:nvSpPr>
          <p:cNvPr id="3" name="Symbol zastępczy zawartości 2"/>
          <p:cNvSpPr>
            <a:spLocks noGrp="1"/>
          </p:cNvSpPr>
          <p:nvPr>
            <p:ph idx="1"/>
          </p:nvPr>
        </p:nvSpPr>
        <p:spPr>
          <a:xfrm>
            <a:off x="647056" y="1284904"/>
            <a:ext cx="8496944" cy="5066468"/>
          </a:xfrm>
        </p:spPr>
        <p:txBody>
          <a:bodyPr/>
          <a:lstStyle/>
          <a:p>
            <a:pPr>
              <a:lnSpc>
                <a:spcPct val="107000"/>
              </a:lnSpc>
              <a:spcAft>
                <a:spcPts val="800"/>
              </a:spcAft>
            </a:pPr>
            <a:r>
              <a:rPr lang="pl-PL" sz="2000" b="1" dirty="0">
                <a:latin typeface="+mj-lt"/>
                <a:ea typeface="Calibri" panose="020F0502020204030204" pitchFamily="34" charset="0"/>
                <a:cs typeface="Times New Roman" panose="02020603050405020304" pitchFamily="18" charset="0"/>
              </a:rPr>
              <a:t>Ustawa z dnia 7 lipca 2023 r. </a:t>
            </a:r>
            <a:r>
              <a:rPr lang="pl-PL" sz="2000" dirty="0">
                <a:latin typeface="+mj-lt"/>
                <a:ea typeface="Calibri" panose="020F0502020204030204" pitchFamily="34" charset="0"/>
                <a:cs typeface="Times New Roman" panose="02020603050405020304" pitchFamily="18" charset="0"/>
              </a:rPr>
              <a:t>o wsparciu rozwoju kompetencji cyfrowych uczniów i nauczycieli </a:t>
            </a:r>
            <a:r>
              <a:rPr lang="pl-PL" sz="2000" b="1" dirty="0">
                <a:solidFill>
                  <a:srgbClr val="FF0000"/>
                </a:solidFill>
                <a:latin typeface="+mj-lt"/>
                <a:ea typeface="Calibri" panose="020F0502020204030204" pitchFamily="34" charset="0"/>
                <a:cs typeface="Times New Roman" panose="02020603050405020304" pitchFamily="18" charset="0"/>
              </a:rPr>
              <a:t>(Dz.U. z 2023 r. poz. 1369)</a:t>
            </a:r>
          </a:p>
          <a:p>
            <a:pPr marL="0" indent="0">
              <a:lnSpc>
                <a:spcPct val="107000"/>
              </a:lnSpc>
              <a:spcAft>
                <a:spcPts val="800"/>
              </a:spcAft>
              <a:buNone/>
            </a:pPr>
            <a:r>
              <a:rPr lang="pl-PL" sz="2000" i="1" dirty="0">
                <a:latin typeface="+mj-lt"/>
                <a:ea typeface="Calibri" panose="020F0502020204030204" pitchFamily="34" charset="0"/>
                <a:cs typeface="Times New Roman" panose="02020603050405020304" pitchFamily="18" charset="0"/>
              </a:rPr>
              <a:t>Ustawa określa zasady i tryb przyznawania wsparcia uczniom </a:t>
            </a:r>
            <a:r>
              <a:rPr lang="pl-PL" sz="2000" dirty="0" smtClean="0">
                <a:latin typeface="+mj-lt"/>
                <a:ea typeface="Calibri" panose="020F0502020204030204" pitchFamily="34" charset="0"/>
                <a:cs typeface="Times New Roman" panose="02020603050405020304" pitchFamily="18" charset="0"/>
              </a:rPr>
              <a:t>klas 4 </a:t>
            </a:r>
            <a:br>
              <a:rPr lang="pl-PL" sz="2000" dirty="0" smtClean="0">
                <a:latin typeface="+mj-lt"/>
                <a:ea typeface="Calibri" panose="020F0502020204030204" pitchFamily="34" charset="0"/>
                <a:cs typeface="Times New Roman" panose="02020603050405020304" pitchFamily="18" charset="0"/>
              </a:rPr>
            </a:br>
            <a:r>
              <a:rPr lang="pl-PL" sz="2000" i="1" dirty="0" smtClean="0">
                <a:latin typeface="+mj-lt"/>
                <a:ea typeface="Calibri" panose="020F0502020204030204" pitchFamily="34" charset="0"/>
                <a:cs typeface="Times New Roman" panose="02020603050405020304" pitchFamily="18" charset="0"/>
              </a:rPr>
              <a:t>i nauczycielom (bon 2500 zł)  </a:t>
            </a:r>
            <a:r>
              <a:rPr lang="pl-PL" sz="2000" i="1" dirty="0">
                <a:latin typeface="+mj-lt"/>
                <a:ea typeface="Calibri" panose="020F0502020204030204" pitchFamily="34" charset="0"/>
                <a:cs typeface="Times New Roman" panose="02020603050405020304" pitchFamily="18" charset="0"/>
              </a:rPr>
              <a:t>w związku z rozwojem kompetencji </a:t>
            </a:r>
            <a:r>
              <a:rPr lang="pl-PL" sz="2000" i="1" dirty="0" smtClean="0">
                <a:latin typeface="+mj-lt"/>
                <a:ea typeface="Calibri" panose="020F0502020204030204" pitchFamily="34" charset="0"/>
                <a:cs typeface="Times New Roman" panose="02020603050405020304" pitchFamily="18" charset="0"/>
              </a:rPr>
              <a:t>cyfrowych.</a:t>
            </a:r>
            <a:endParaRPr lang="pl-PL" sz="2000" i="1" dirty="0">
              <a:latin typeface="+mj-lt"/>
              <a:ea typeface="Calibri" panose="020F0502020204030204" pitchFamily="34" charset="0"/>
              <a:cs typeface="Times New Roman" panose="02020603050405020304" pitchFamily="18" charset="0"/>
            </a:endParaRPr>
          </a:p>
          <a:p>
            <a:pPr>
              <a:lnSpc>
                <a:spcPct val="107000"/>
              </a:lnSpc>
              <a:spcAft>
                <a:spcPts val="800"/>
              </a:spcAft>
            </a:pPr>
            <a:r>
              <a:rPr lang="pl-PL" sz="2000" b="1" dirty="0" smtClean="0">
                <a:latin typeface="+mj-lt"/>
                <a:ea typeface="Calibri" panose="020F0502020204030204" pitchFamily="34" charset="0"/>
                <a:cs typeface="Times New Roman" panose="02020603050405020304" pitchFamily="18" charset="0"/>
              </a:rPr>
              <a:t>Ustawa </a:t>
            </a:r>
            <a:r>
              <a:rPr lang="pl-PL" sz="2000" b="1" dirty="0">
                <a:latin typeface="+mj-lt"/>
                <a:ea typeface="Calibri" panose="020F0502020204030204" pitchFamily="34" charset="0"/>
                <a:cs typeface="Times New Roman" panose="02020603050405020304" pitchFamily="18" charset="0"/>
              </a:rPr>
              <a:t>z dnia 7 lipca 2023 r. </a:t>
            </a:r>
            <a:r>
              <a:rPr lang="pl-PL" sz="2000" dirty="0">
                <a:latin typeface="+mj-lt"/>
                <a:ea typeface="Calibri" panose="020F0502020204030204" pitchFamily="34" charset="0"/>
                <a:cs typeface="Times New Roman" panose="02020603050405020304" pitchFamily="18" charset="0"/>
              </a:rPr>
              <a:t>o zmianie ustawy o szczególnych rozwiązaniach służących realizacji ustawy budżetowej na rok 2023 oraz niektórych innych </a:t>
            </a:r>
            <a:r>
              <a:rPr lang="pl-PL" sz="2000" dirty="0" smtClean="0">
                <a:latin typeface="+mj-lt"/>
                <a:ea typeface="Calibri" panose="020F0502020204030204" pitchFamily="34" charset="0"/>
                <a:cs typeface="Times New Roman" panose="02020603050405020304" pitchFamily="18" charset="0"/>
              </a:rPr>
              <a:t>ustaw </a:t>
            </a:r>
            <a:r>
              <a:rPr lang="pl-PL" sz="2000" dirty="0">
                <a:latin typeface="+mj-lt"/>
                <a:ea typeface="Calibri" panose="020F0502020204030204" pitchFamily="34" charset="0"/>
                <a:cs typeface="Times New Roman" panose="02020603050405020304" pitchFamily="18" charset="0"/>
              </a:rPr>
              <a:t>(</a:t>
            </a:r>
            <a:r>
              <a:rPr lang="pl-PL" sz="2000" i="1" dirty="0">
                <a:latin typeface="+mj-lt"/>
                <a:ea typeface="Calibri" panose="020F0502020204030204" pitchFamily="34" charset="0"/>
                <a:cs typeface="Times New Roman" panose="02020603050405020304" pitchFamily="18" charset="0"/>
              </a:rPr>
              <a:t>zakładowy fundusz socjalny – odpis i specjalne nagroda z okazji 250 rocznicy </a:t>
            </a:r>
            <a:r>
              <a:rPr lang="pl-PL" sz="2000" i="1" dirty="0" smtClean="0">
                <a:latin typeface="+mj-lt"/>
                <a:ea typeface="Calibri" panose="020F0502020204030204" pitchFamily="34" charset="0"/>
                <a:cs typeface="Times New Roman" panose="02020603050405020304" pitchFamily="18" charset="0"/>
              </a:rPr>
              <a:t>KEN – 1125 zł).</a:t>
            </a:r>
            <a:endParaRPr lang="pl-PL" sz="2000" i="1" dirty="0">
              <a:latin typeface="+mj-lt"/>
              <a:ea typeface="Calibri" panose="020F0502020204030204" pitchFamily="34" charset="0"/>
              <a:cs typeface="Times New Roman" panose="02020603050405020304" pitchFamily="18" charset="0"/>
            </a:endParaRPr>
          </a:p>
          <a:p>
            <a:pPr marL="0" indent="0">
              <a:lnSpc>
                <a:spcPct val="107000"/>
              </a:lnSpc>
              <a:spcAft>
                <a:spcPts val="800"/>
              </a:spcAft>
              <a:buNone/>
            </a:pPr>
            <a:endParaRPr lang="pl-PL"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ymbol zastępczy numeru slajdu 3"/>
          <p:cNvSpPr>
            <a:spLocks noGrp="1"/>
          </p:cNvSpPr>
          <p:nvPr>
            <p:ph type="sldNum" sz="quarter" idx="11"/>
          </p:nvPr>
        </p:nvSpPr>
        <p:spPr>
          <a:xfrm>
            <a:off x="7380312" y="5842413"/>
            <a:ext cx="2057400" cy="365125"/>
          </a:xfrm>
        </p:spPr>
        <p:txBody>
          <a:bodyPr/>
          <a:lstStyle/>
          <a:p>
            <a:fld id="{926A4B1B-54DF-4B40-A71A-19DEC8137B4C}" type="slidenum">
              <a:rPr lang="pl-PL" smtClean="0"/>
              <a:pPr/>
              <a:t>22</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25302462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332657"/>
            <a:ext cx="7344409" cy="792088"/>
          </a:xfrm>
        </p:spPr>
        <p:txBody>
          <a:bodyPr/>
          <a:lstStyle/>
          <a:p>
            <a:pPr marL="457200" lvl="0" indent="-457200" algn="ctr">
              <a:spcBef>
                <a:spcPct val="20000"/>
              </a:spcBef>
            </a:pPr>
            <a:r>
              <a:rPr lang="pl-PL" sz="3200" b="1" dirty="0">
                <a:ea typeface="+mn-ea"/>
                <a:cs typeface="Times New Roman" panose="02020603050405020304" pitchFamily="18" charset="0"/>
              </a:rPr>
              <a:t>Prawo oświatowe</a:t>
            </a:r>
            <a:endParaRPr lang="pl-PL" sz="3200" b="1" dirty="0"/>
          </a:p>
        </p:txBody>
      </p:sp>
      <p:sp>
        <p:nvSpPr>
          <p:cNvPr id="3" name="Symbol zastępczy zawartości 2"/>
          <p:cNvSpPr>
            <a:spLocks noGrp="1"/>
          </p:cNvSpPr>
          <p:nvPr>
            <p:ph idx="1"/>
          </p:nvPr>
        </p:nvSpPr>
        <p:spPr>
          <a:xfrm>
            <a:off x="647056" y="1235818"/>
            <a:ext cx="8496944" cy="5115554"/>
          </a:xfrm>
        </p:spPr>
        <p:txBody>
          <a:bodyPr/>
          <a:lstStyle/>
          <a:p>
            <a:pPr>
              <a:lnSpc>
                <a:spcPct val="107000"/>
              </a:lnSpc>
              <a:spcAft>
                <a:spcPts val="800"/>
              </a:spcAft>
            </a:pPr>
            <a:r>
              <a:rPr lang="pl-PL" sz="2000" b="1" dirty="0">
                <a:latin typeface="+mj-lt"/>
                <a:ea typeface="Calibri" panose="020F0502020204030204" pitchFamily="34" charset="0"/>
                <a:cs typeface="Times New Roman" panose="02020603050405020304" pitchFamily="18" charset="0"/>
              </a:rPr>
              <a:t>Obwieszczenie Marszałka Sejmu Rzeczypospolitej Polskiej </a:t>
            </a:r>
            <a:r>
              <a:rPr lang="pl-PL" sz="2000" dirty="0">
                <a:latin typeface="+mj-lt"/>
                <a:ea typeface="Calibri" panose="020F0502020204030204" pitchFamily="34" charset="0"/>
                <a:cs typeface="Times New Roman" panose="02020603050405020304" pitchFamily="18" charset="0"/>
              </a:rPr>
              <a:t>z dnia 25 maja 2023 r. w sprawie ogłoszenia jednolitego tekstu </a:t>
            </a:r>
            <a:r>
              <a:rPr lang="pl-PL" sz="2000" b="1" dirty="0">
                <a:latin typeface="+mj-lt"/>
                <a:ea typeface="Calibri" panose="020F0502020204030204" pitchFamily="34" charset="0"/>
                <a:cs typeface="Times New Roman" panose="02020603050405020304" pitchFamily="18" charset="0"/>
              </a:rPr>
              <a:t>ustawy o finansowaniu zadań oświatowych </a:t>
            </a:r>
            <a:r>
              <a:rPr lang="pl-PL" sz="2000" b="1" dirty="0">
                <a:solidFill>
                  <a:srgbClr val="FF0000"/>
                </a:solidFill>
                <a:latin typeface="+mj-lt"/>
                <a:ea typeface="Calibri" panose="020F0502020204030204" pitchFamily="34" charset="0"/>
                <a:cs typeface="Times New Roman" panose="02020603050405020304" pitchFamily="18" charset="0"/>
              </a:rPr>
              <a:t>(Dz.U. z 2023 r. poz. 1400)</a:t>
            </a:r>
            <a:r>
              <a:rPr lang="pl-PL" sz="2000" dirty="0">
                <a:latin typeface="+mj-lt"/>
                <a:ea typeface="Calibri" panose="020F0502020204030204" pitchFamily="34" charset="0"/>
                <a:cs typeface="Times New Roman" panose="02020603050405020304" pitchFamily="18" charset="0"/>
              </a:rPr>
              <a:t>.</a:t>
            </a:r>
          </a:p>
          <a:p>
            <a:pPr>
              <a:lnSpc>
                <a:spcPct val="107000"/>
              </a:lnSpc>
              <a:spcAft>
                <a:spcPts val="800"/>
              </a:spcAft>
            </a:pPr>
            <a:r>
              <a:rPr lang="pl-PL" sz="2000" b="1" dirty="0">
                <a:latin typeface="+mj-lt"/>
                <a:ea typeface="Calibri" panose="020F0502020204030204" pitchFamily="34" charset="0"/>
                <a:cs typeface="Times New Roman" panose="02020603050405020304" pitchFamily="18" charset="0"/>
              </a:rPr>
              <a:t>Obwieszczenie Marszałka Sejmu Rzeczypospolitej Polskiej </a:t>
            </a:r>
            <a:r>
              <a:rPr lang="pl-PL" sz="2000" dirty="0">
                <a:latin typeface="+mj-lt"/>
                <a:ea typeface="Calibri" panose="020F0502020204030204" pitchFamily="34" charset="0"/>
                <a:cs typeface="Times New Roman" panose="02020603050405020304" pitchFamily="18" charset="0"/>
              </a:rPr>
              <a:t>z dnia 16 czerwca 2023 r. w sprawie ogłoszenia jednolitego tekstu </a:t>
            </a:r>
            <a:r>
              <a:rPr lang="pl-PL" sz="2000" b="1" dirty="0">
                <a:latin typeface="+mj-lt"/>
                <a:ea typeface="Calibri" panose="020F0502020204030204" pitchFamily="34" charset="0"/>
                <a:cs typeface="Times New Roman" panose="02020603050405020304" pitchFamily="18" charset="0"/>
              </a:rPr>
              <a:t>ustawy</a:t>
            </a:r>
            <a:r>
              <a:rPr lang="pl-PL" sz="2000" dirty="0">
                <a:latin typeface="+mj-lt"/>
                <a:ea typeface="Calibri" panose="020F0502020204030204" pitchFamily="34" charset="0"/>
                <a:cs typeface="Times New Roman" panose="02020603050405020304" pitchFamily="18" charset="0"/>
              </a:rPr>
              <a:t> – </a:t>
            </a:r>
            <a:r>
              <a:rPr lang="pl-PL" sz="2000" b="1" dirty="0">
                <a:latin typeface="+mj-lt"/>
                <a:ea typeface="Calibri" panose="020F0502020204030204" pitchFamily="34" charset="0"/>
                <a:cs typeface="Times New Roman" panose="02020603050405020304" pitchFamily="18" charset="0"/>
              </a:rPr>
              <a:t>Kodeks pracy </a:t>
            </a:r>
            <a:r>
              <a:rPr lang="pl-PL" sz="2000" b="1" dirty="0" smtClean="0">
                <a:latin typeface="+mj-lt"/>
                <a:ea typeface="Calibri" panose="020F0502020204030204" pitchFamily="34" charset="0"/>
                <a:cs typeface="Times New Roman" panose="02020603050405020304" pitchFamily="18" charset="0"/>
              </a:rPr>
              <a:t/>
            </a:r>
            <a:br>
              <a:rPr lang="pl-PL" sz="2000" b="1" dirty="0" smtClean="0">
                <a:latin typeface="+mj-lt"/>
                <a:ea typeface="Calibri" panose="020F0502020204030204" pitchFamily="34" charset="0"/>
                <a:cs typeface="Times New Roman" panose="02020603050405020304" pitchFamily="18" charset="0"/>
              </a:rPr>
            </a:br>
            <a:r>
              <a:rPr lang="pl-PL" sz="2000" b="1" dirty="0" smtClean="0">
                <a:solidFill>
                  <a:srgbClr val="FF0000"/>
                </a:solidFill>
                <a:latin typeface="+mj-lt"/>
                <a:ea typeface="Calibri" panose="020F0502020204030204" pitchFamily="34" charset="0"/>
                <a:cs typeface="Times New Roman" panose="02020603050405020304" pitchFamily="18" charset="0"/>
              </a:rPr>
              <a:t>(</a:t>
            </a:r>
            <a:r>
              <a:rPr lang="pl-PL" sz="2000" b="1" dirty="0">
                <a:solidFill>
                  <a:srgbClr val="FF0000"/>
                </a:solidFill>
                <a:latin typeface="+mj-lt"/>
                <a:ea typeface="Calibri" panose="020F0502020204030204" pitchFamily="34" charset="0"/>
                <a:cs typeface="Times New Roman" panose="02020603050405020304" pitchFamily="18" charset="0"/>
              </a:rPr>
              <a:t>Dz.U. z 2023 r. poz. 1465)</a:t>
            </a:r>
          </a:p>
          <a:p>
            <a:pPr>
              <a:lnSpc>
                <a:spcPct val="107000"/>
              </a:lnSpc>
              <a:spcAft>
                <a:spcPts val="800"/>
              </a:spcAft>
            </a:pPr>
            <a:r>
              <a:rPr lang="pl-PL" sz="2000" b="1" dirty="0">
                <a:latin typeface="+mj-lt"/>
                <a:ea typeface="Calibri" panose="020F0502020204030204" pitchFamily="34" charset="0"/>
                <a:cs typeface="Times New Roman" panose="02020603050405020304" pitchFamily="18" charset="0"/>
              </a:rPr>
              <a:t>Ustawa z dnia 9 marca 2023 r. o zmianie ustawy – Kodeks pracy oraz niektórych innych ustaw </a:t>
            </a:r>
            <a:r>
              <a:rPr lang="pl-PL" sz="2000" b="1" dirty="0">
                <a:solidFill>
                  <a:srgbClr val="C00000"/>
                </a:solidFill>
                <a:latin typeface="+mj-lt"/>
                <a:ea typeface="Calibri" panose="020F0502020204030204" pitchFamily="34" charset="0"/>
                <a:cs typeface="Times New Roman" panose="02020603050405020304" pitchFamily="18" charset="0"/>
              </a:rPr>
              <a:t>(</a:t>
            </a:r>
            <a:r>
              <a:rPr lang="pl-PL" sz="2000" b="1" dirty="0">
                <a:solidFill>
                  <a:srgbClr val="C00000"/>
                </a:solidFill>
                <a:latin typeface="+mj-lt"/>
                <a:cs typeface="Times New Roman" panose="02020603050405020304" pitchFamily="18" charset="0"/>
              </a:rPr>
              <a:t>Dz. U. z 2023 r. poz. 641) </a:t>
            </a:r>
            <a:r>
              <a:rPr lang="pl-PL" sz="2000" i="1" dirty="0">
                <a:latin typeface="+mj-lt"/>
                <a:cs typeface="Times New Roman" panose="02020603050405020304" pitchFamily="18" charset="0"/>
              </a:rPr>
              <a:t>Prawo do zwolnienia od pracy z powodu działania tzw. siły wyższej 2 dni. Urlop opiekuńczy – bezpłatne dni wolne na opiekę. Obniżenie wymiaru czasu pracy ze względu na dziecko.</a:t>
            </a:r>
            <a:endParaRPr lang="pl-PL" sz="2000" dirty="0">
              <a:latin typeface="+mj-lt"/>
              <a:ea typeface="Calibri" panose="020F0502020204030204" pitchFamily="34" charset="0"/>
              <a:cs typeface="Times New Roman" panose="02020603050405020304" pitchFamily="18" charset="0"/>
            </a:endParaRPr>
          </a:p>
          <a:p>
            <a:pPr>
              <a:lnSpc>
                <a:spcPct val="107000"/>
              </a:lnSpc>
              <a:spcAft>
                <a:spcPts val="800"/>
              </a:spcAft>
            </a:pPr>
            <a:endParaRPr lang="pl-PL" dirty="0">
              <a:latin typeface="+mj-lt"/>
              <a:ea typeface="Calibri" panose="020F0502020204030204" pitchFamily="34" charset="0"/>
              <a:cs typeface="Times New Roman" panose="02020603050405020304" pitchFamily="18" charset="0"/>
            </a:endParaRPr>
          </a:p>
        </p:txBody>
      </p:sp>
      <p:sp>
        <p:nvSpPr>
          <p:cNvPr id="4" name="Symbol zastępczy numeru slajdu 3"/>
          <p:cNvSpPr>
            <a:spLocks noGrp="1"/>
          </p:cNvSpPr>
          <p:nvPr>
            <p:ph type="sldNum" sz="quarter" idx="11"/>
          </p:nvPr>
        </p:nvSpPr>
        <p:spPr>
          <a:xfrm>
            <a:off x="7236296" y="6465722"/>
            <a:ext cx="2057400" cy="365125"/>
          </a:xfrm>
        </p:spPr>
        <p:txBody>
          <a:bodyPr/>
          <a:lstStyle/>
          <a:p>
            <a:r>
              <a:rPr lang="pl-PL" dirty="0"/>
              <a:t>)</a:t>
            </a:r>
            <a:fld id="{926A4B1B-54DF-4B40-A71A-19DEC8137B4C}" type="slidenum">
              <a:rPr lang="pl-PL" smtClean="0"/>
              <a:pPr/>
              <a:t>23</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43743255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9" y="332657"/>
            <a:ext cx="6840760" cy="676841"/>
          </a:xfrm>
        </p:spPr>
        <p:txBody>
          <a:bodyPr/>
          <a:lstStyle/>
          <a:p>
            <a:pPr marL="457200" indent="-457200" algn="ctr">
              <a:spcBef>
                <a:spcPct val="20000"/>
              </a:spcBef>
            </a:pPr>
            <a:r>
              <a:rPr lang="pl-PL" sz="2000" b="1" dirty="0">
                <a:cs typeface="Times New Roman" panose="02020603050405020304" pitchFamily="18" charset="0"/>
              </a:rPr>
              <a:t>Podpisana przez Prezydenta RP 14.08.2023 r. </a:t>
            </a:r>
            <a:br>
              <a:rPr lang="pl-PL" sz="2000" b="1" dirty="0">
                <a:cs typeface="Times New Roman" panose="02020603050405020304" pitchFamily="18" charset="0"/>
              </a:rPr>
            </a:br>
            <a:r>
              <a:rPr lang="pl-PL" sz="2000" b="1" dirty="0">
                <a:cs typeface="Times New Roman" panose="02020603050405020304" pitchFamily="18" charset="0"/>
              </a:rPr>
              <a:t/>
            </a:r>
            <a:br>
              <a:rPr lang="pl-PL" sz="2000" b="1" dirty="0">
                <a:cs typeface="Times New Roman" panose="02020603050405020304" pitchFamily="18" charset="0"/>
              </a:rPr>
            </a:br>
            <a:endParaRPr lang="pl-PL" sz="2000" b="1" dirty="0"/>
          </a:p>
        </p:txBody>
      </p:sp>
      <p:sp>
        <p:nvSpPr>
          <p:cNvPr id="3" name="Symbol zastępczy zawartości 2"/>
          <p:cNvSpPr>
            <a:spLocks noGrp="1"/>
          </p:cNvSpPr>
          <p:nvPr>
            <p:ph idx="1"/>
          </p:nvPr>
        </p:nvSpPr>
        <p:spPr>
          <a:xfrm>
            <a:off x="755576" y="1137693"/>
            <a:ext cx="8208912" cy="5115554"/>
          </a:xfrm>
        </p:spPr>
        <p:txBody>
          <a:bodyPr/>
          <a:lstStyle/>
          <a:p>
            <a:pPr>
              <a:lnSpc>
                <a:spcPct val="107000"/>
              </a:lnSpc>
              <a:spcAft>
                <a:spcPts val="800"/>
              </a:spcAft>
            </a:pPr>
            <a:r>
              <a:rPr lang="pl-PL" sz="2000" b="1" i="0" dirty="0">
                <a:effectLst/>
                <a:latin typeface="+mj-lt"/>
                <a:cs typeface="Times New Roman" panose="02020603050405020304" pitchFamily="18" charset="0"/>
              </a:rPr>
              <a:t>Ustawa z dnia 28 lipca 2023 r. o zmianie ustawy – Karta Nauczyciela oraz niektórych innych </a:t>
            </a:r>
            <a:r>
              <a:rPr lang="pl-PL" sz="2000" b="1" i="0" dirty="0" smtClean="0">
                <a:effectLst/>
                <a:latin typeface="+mj-lt"/>
                <a:cs typeface="Times New Roman" panose="02020603050405020304" pitchFamily="18" charset="0"/>
              </a:rPr>
              <a:t>ustaw </a:t>
            </a:r>
            <a:r>
              <a:rPr lang="pl-PL" sz="2000" b="1" i="0" dirty="0" smtClean="0">
                <a:solidFill>
                  <a:srgbClr val="FF0000"/>
                </a:solidFill>
                <a:effectLst/>
                <a:latin typeface="+mj-lt"/>
                <a:cs typeface="Times New Roman" panose="02020603050405020304" pitchFamily="18" charset="0"/>
              </a:rPr>
              <a:t>(Dz. U. z 2023 r. poz. 1672)</a:t>
            </a:r>
          </a:p>
          <a:p>
            <a:pPr marL="0" indent="0">
              <a:lnSpc>
                <a:spcPct val="107000"/>
              </a:lnSpc>
              <a:spcAft>
                <a:spcPts val="800"/>
              </a:spcAft>
              <a:buNone/>
            </a:pPr>
            <a:r>
              <a:rPr lang="pl-PL" sz="2000" b="1" i="0" dirty="0" smtClean="0">
                <a:effectLst/>
                <a:latin typeface="+mj-lt"/>
                <a:cs typeface="Times New Roman" panose="02020603050405020304" pitchFamily="18" charset="0"/>
              </a:rPr>
              <a:t>Rozwiązania </a:t>
            </a:r>
            <a:r>
              <a:rPr lang="pl-PL" sz="2000" b="1" i="0" dirty="0">
                <a:effectLst/>
                <a:latin typeface="+mj-lt"/>
                <a:cs typeface="Times New Roman" panose="02020603050405020304" pitchFamily="18" charset="0"/>
              </a:rPr>
              <a:t>przyjęte w ustawie dotyczą:</a:t>
            </a:r>
          </a:p>
          <a:p>
            <a:pPr>
              <a:lnSpc>
                <a:spcPct val="107000"/>
              </a:lnSpc>
              <a:spcAft>
                <a:spcPts val="800"/>
              </a:spcAft>
            </a:pPr>
            <a:r>
              <a:rPr lang="pl-PL" sz="2000" b="1" i="0" dirty="0">
                <a:effectLst/>
                <a:latin typeface="+mj-lt"/>
                <a:cs typeface="Times New Roman" panose="02020603050405020304" pitchFamily="18" charset="0"/>
              </a:rPr>
              <a:t>doprecyzowania okresu, za jaki jest dokonywana ocena pracy nauczyciela mianowanego, który zamierza ubiegać się o awans na stopień nauczyciela dyplomowanego</a:t>
            </a:r>
            <a:r>
              <a:rPr lang="pl-PL" sz="2000" b="0" i="0" dirty="0">
                <a:effectLst/>
                <a:latin typeface="+mj-lt"/>
                <a:cs typeface="Times New Roman" panose="02020603050405020304" pitchFamily="18" charset="0"/>
              </a:rPr>
              <a:t>; </a:t>
            </a:r>
            <a:r>
              <a:rPr lang="pl-PL" sz="2000" b="0" i="1" dirty="0">
                <a:effectLst/>
                <a:latin typeface="+mj-lt"/>
                <a:cs typeface="Times New Roman" panose="02020603050405020304" pitchFamily="18" charset="0"/>
              </a:rPr>
              <a:t>Ocena z trzech lat nie zawsze wymagana przy awansie nauczyciela</a:t>
            </a:r>
          </a:p>
          <a:p>
            <a:pPr>
              <a:lnSpc>
                <a:spcPct val="107000"/>
              </a:lnSpc>
              <a:spcAft>
                <a:spcPts val="800"/>
              </a:spcAft>
            </a:pPr>
            <a:r>
              <a:rPr lang="pl-PL" sz="2000" b="1" i="0" dirty="0">
                <a:effectLst/>
                <a:latin typeface="+mj-lt"/>
                <a:cs typeface="Times New Roman" panose="02020603050405020304" pitchFamily="18" charset="0"/>
              </a:rPr>
              <a:t>doprecyzowania kwestii możliwości odbywania przygotowania do zawodu nauczyciela </a:t>
            </a:r>
            <a:r>
              <a:rPr lang="pl-PL" sz="2000" b="0" i="0" dirty="0">
                <a:effectLst/>
                <a:latin typeface="+mj-lt"/>
                <a:cs typeface="Times New Roman" panose="02020603050405020304" pitchFamily="18" charset="0"/>
              </a:rPr>
              <a:t>przez osobę nieposiadającą przygotowania pedagogicznego rozpoczynającą pracę w szkole;</a:t>
            </a:r>
          </a:p>
          <a:p>
            <a:pPr marL="0" indent="0">
              <a:lnSpc>
                <a:spcPct val="107000"/>
              </a:lnSpc>
              <a:spcAft>
                <a:spcPts val="800"/>
              </a:spcAft>
              <a:buNone/>
            </a:pPr>
            <a:endParaRPr lang="pl-PL" dirty="0">
              <a:latin typeface="+mj-lt"/>
              <a:ea typeface="Calibri" panose="020F0502020204030204" pitchFamily="34" charset="0"/>
              <a:cs typeface="Times New Roman" panose="02020603050405020304" pitchFamily="18" charset="0"/>
            </a:endParaRPr>
          </a:p>
        </p:txBody>
      </p:sp>
      <p:sp>
        <p:nvSpPr>
          <p:cNvPr id="4" name="Symbol zastępczy numeru slajdu 3"/>
          <p:cNvSpPr>
            <a:spLocks noGrp="1"/>
          </p:cNvSpPr>
          <p:nvPr>
            <p:ph type="sldNum" sz="quarter" idx="11"/>
          </p:nvPr>
        </p:nvSpPr>
        <p:spPr>
          <a:xfrm>
            <a:off x="7236296" y="6465722"/>
            <a:ext cx="2057400" cy="365125"/>
          </a:xfrm>
        </p:spPr>
        <p:txBody>
          <a:bodyPr/>
          <a:lstStyle/>
          <a:p>
            <a:r>
              <a:rPr lang="pl-PL" dirty="0"/>
              <a:t>)</a:t>
            </a:r>
            <a:fld id="{926A4B1B-54DF-4B40-A71A-19DEC8137B4C}" type="slidenum">
              <a:rPr lang="pl-PL" smtClean="0"/>
              <a:pPr/>
              <a:t>24</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27251055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FEE575-48DB-34C9-FD32-A08F654CE31F}"/>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7262EA01-93BF-2AA8-D78B-EC423DE69B15}"/>
              </a:ext>
            </a:extLst>
          </p:cNvPr>
          <p:cNvSpPr>
            <a:spLocks noGrp="1"/>
          </p:cNvSpPr>
          <p:nvPr>
            <p:ph idx="1"/>
          </p:nvPr>
        </p:nvSpPr>
        <p:spPr>
          <a:xfrm>
            <a:off x="611560" y="1268760"/>
            <a:ext cx="8352928" cy="5082611"/>
          </a:xfrm>
        </p:spPr>
        <p:txBody>
          <a:bodyPr/>
          <a:lstStyle/>
          <a:p>
            <a:r>
              <a:rPr lang="pl-PL" sz="2000" b="1" dirty="0">
                <a:latin typeface="+mj-lt"/>
                <a:cs typeface="Times New Roman" panose="02020603050405020304" pitchFamily="18" charset="0"/>
              </a:rPr>
              <a:t>modyfikacji sposobu naliczania odpisu na zakładowy fundusz świadczeń socjalnych nauczycieli;</a:t>
            </a:r>
          </a:p>
          <a:p>
            <a:endParaRPr lang="pl-PL" sz="2000" dirty="0">
              <a:latin typeface="+mj-lt"/>
              <a:cs typeface="Times New Roman" panose="02020603050405020304" pitchFamily="18" charset="0"/>
            </a:endParaRPr>
          </a:p>
          <a:p>
            <a:r>
              <a:rPr lang="pl-PL" sz="2000" b="1" dirty="0">
                <a:latin typeface="+mj-lt"/>
                <a:cs typeface="Times New Roman" panose="02020603050405020304" pitchFamily="18" charset="0"/>
              </a:rPr>
              <a:t>przywrócenia prawa do wcześniejszej emerytury dla pewnej grupy nauczycieli </a:t>
            </a:r>
            <a:r>
              <a:rPr lang="pl-PL" sz="2000" dirty="0">
                <a:latin typeface="+mj-lt"/>
                <a:cs typeface="Times New Roman" panose="02020603050405020304" pitchFamily="18" charset="0"/>
              </a:rPr>
              <a:t>(a w konsekwencji zwiększenia wysokości rezerwy części oświatowej subwencji ogólnej przeznaczonej na wypłatę odpraw emerytalnych dla nauczycieli); od 1.09.2024</a:t>
            </a:r>
          </a:p>
          <a:p>
            <a:endParaRPr lang="pl-PL" sz="2000" dirty="0">
              <a:latin typeface="+mj-lt"/>
              <a:cs typeface="Times New Roman" panose="02020603050405020304" pitchFamily="18" charset="0"/>
            </a:endParaRPr>
          </a:p>
          <a:p>
            <a:r>
              <a:rPr lang="pl-PL" sz="2000" b="1" dirty="0">
                <a:latin typeface="+mj-lt"/>
                <a:cs typeface="Times New Roman" panose="02020603050405020304" pitchFamily="18" charset="0"/>
              </a:rPr>
              <a:t>poszerzenia katalogu nauczycieli uprawnionych do nauczycielskiego świadczenia kompensacyjnego o nauczycieli publicznych i niepublicznych poradni psychologiczno-pedagogicznych</a:t>
            </a:r>
            <a:r>
              <a:rPr lang="pl-PL" sz="2000" dirty="0">
                <a:latin typeface="+mj-lt"/>
                <a:cs typeface="Times New Roman" panose="02020603050405020304" pitchFamily="18" charset="0"/>
              </a:rPr>
              <a:t> (w tym poradni specjalistycznych udzielających dzieciom, młodzieży, rodzicom i nauczycielom pomocy psychologiczno-pedagogicznej, a także pomocy uczniom w wyborze kierunku kształcenia i zawodu); od 1.09.2024</a:t>
            </a:r>
          </a:p>
          <a:p>
            <a:endParaRPr lang="pl-PL" dirty="0">
              <a:latin typeface="+mj-lt"/>
            </a:endParaRPr>
          </a:p>
        </p:txBody>
      </p:sp>
      <p:sp>
        <p:nvSpPr>
          <p:cNvPr id="4" name="Symbol zastępczy numeru slajdu 3">
            <a:extLst>
              <a:ext uri="{FF2B5EF4-FFF2-40B4-BE49-F238E27FC236}">
                <a16:creationId xmlns:a16="http://schemas.microsoft.com/office/drawing/2014/main" id="{89723586-7DC7-120C-14FD-F6CE3EC55220}"/>
              </a:ext>
            </a:extLst>
          </p:cNvPr>
          <p:cNvSpPr>
            <a:spLocks noGrp="1"/>
          </p:cNvSpPr>
          <p:nvPr>
            <p:ph type="sldNum" sz="quarter" idx="11"/>
          </p:nvPr>
        </p:nvSpPr>
        <p:spPr/>
        <p:txBody>
          <a:bodyPr/>
          <a:lstStyle/>
          <a:p>
            <a:fld id="{926A4B1B-54DF-4B40-A71A-19DEC8137B4C}" type="slidenum">
              <a:rPr lang="pl-PL" smtClean="0"/>
              <a:t>25</a:t>
            </a:fld>
            <a:endParaRPr lang="pl-PL" dirty="0"/>
          </a:p>
        </p:txBody>
      </p:sp>
      <p:sp>
        <p:nvSpPr>
          <p:cNvPr id="5" name="Symbol zastępczy daty 4">
            <a:extLst>
              <a:ext uri="{FF2B5EF4-FFF2-40B4-BE49-F238E27FC236}">
                <a16:creationId xmlns:a16="http://schemas.microsoft.com/office/drawing/2014/main" id="{9DAF00AC-EB2C-E6C2-7ABD-15EE026F2E5E}"/>
              </a:ext>
            </a:extLst>
          </p:cNvPr>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846252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9592" y="476672"/>
            <a:ext cx="5688633" cy="720080"/>
          </a:xfrm>
        </p:spPr>
        <p:txBody>
          <a:bodyPr/>
          <a:lstStyle/>
          <a:p>
            <a:r>
              <a:rPr lang="pl-PL" b="1" dirty="0">
                <a:cs typeface="Times New Roman" panose="02020603050405020304" pitchFamily="18" charset="0"/>
              </a:rPr>
              <a:t>Zmiany w przepisach - </a:t>
            </a:r>
            <a:r>
              <a:rPr lang="pl-PL" dirty="0">
                <a:cs typeface="Times New Roman" panose="02020603050405020304" pitchFamily="18" charset="0"/>
              </a:rPr>
              <a:t>przypomnienie</a:t>
            </a:r>
            <a:endParaRPr lang="pl-PL" dirty="0"/>
          </a:p>
        </p:txBody>
      </p:sp>
      <p:sp>
        <p:nvSpPr>
          <p:cNvPr id="3" name="Symbol zastępczy zawartości 2"/>
          <p:cNvSpPr>
            <a:spLocks noGrp="1"/>
          </p:cNvSpPr>
          <p:nvPr>
            <p:ph idx="1"/>
          </p:nvPr>
        </p:nvSpPr>
        <p:spPr>
          <a:xfrm>
            <a:off x="827584" y="1221623"/>
            <a:ext cx="7499176" cy="5519745"/>
          </a:xfrm>
        </p:spPr>
        <p:txBody>
          <a:bodyPr/>
          <a:lstStyle/>
          <a:p>
            <a:pPr marL="0" indent="0">
              <a:lnSpc>
                <a:spcPct val="107000"/>
              </a:lnSpc>
              <a:spcAft>
                <a:spcPts val="800"/>
              </a:spcAft>
              <a:buNone/>
            </a:pPr>
            <a:r>
              <a:rPr lang="pl-PL" sz="2000" b="1" u="sng" dirty="0">
                <a:latin typeface="+mj-lt"/>
                <a:ea typeface="Calibri" panose="020F0502020204030204" pitchFamily="34" charset="0"/>
                <a:cs typeface="Times New Roman" panose="02020603050405020304" pitchFamily="18" charset="0"/>
              </a:rPr>
              <a:t>USTAWA z</a:t>
            </a:r>
            <a:r>
              <a:rPr lang="pl-PL" sz="2000" b="1" dirty="0">
                <a:latin typeface="+mj-lt"/>
                <a:ea typeface="Calibri" panose="020F0502020204030204" pitchFamily="34" charset="0"/>
                <a:cs typeface="Times New Roman" panose="02020603050405020304" pitchFamily="18" charset="0"/>
              </a:rPr>
              <a:t> dnia 12 maja 2022 r. o zmianie ustawy o systemie oświaty oraz niektórych innych ustaw </a:t>
            </a:r>
            <a:r>
              <a:rPr lang="pl-PL" sz="2000" b="1" dirty="0" smtClean="0">
                <a:latin typeface="+mj-lt"/>
                <a:ea typeface="Calibri" panose="020F0502020204030204" pitchFamily="34" charset="0"/>
                <a:cs typeface="Times New Roman" panose="02020603050405020304" pitchFamily="18" charset="0"/>
              </a:rPr>
              <a:t/>
            </a:r>
            <a:br>
              <a:rPr lang="pl-PL" sz="2000" b="1" dirty="0" smtClean="0">
                <a:latin typeface="+mj-lt"/>
                <a:ea typeface="Calibri" panose="020F0502020204030204" pitchFamily="34" charset="0"/>
                <a:cs typeface="Times New Roman" panose="02020603050405020304" pitchFamily="18" charset="0"/>
              </a:rPr>
            </a:br>
            <a:r>
              <a:rPr lang="pl-PL" sz="2000" b="1" dirty="0" smtClean="0">
                <a:latin typeface="+mj-lt"/>
                <a:ea typeface="Calibri" panose="020F0502020204030204" pitchFamily="34" charset="0"/>
                <a:cs typeface="Times New Roman" panose="02020603050405020304" pitchFamily="18" charset="0"/>
              </a:rPr>
              <a:t>(</a:t>
            </a:r>
            <a:r>
              <a:rPr lang="pl-PL" sz="2000" b="1" dirty="0">
                <a:latin typeface="+mj-lt"/>
                <a:ea typeface="Calibri" panose="020F0502020204030204" pitchFamily="34" charset="0"/>
                <a:cs typeface="Times New Roman" panose="02020603050405020304" pitchFamily="18" charset="0"/>
              </a:rPr>
              <a:t>Dz.U. poz. 1116) </a:t>
            </a:r>
            <a:r>
              <a:rPr lang="pl-PL" sz="2000" dirty="0" smtClean="0">
                <a:latin typeface="+mj-lt"/>
                <a:ea typeface="Calibri" panose="020F0502020204030204" pitchFamily="34" charset="0"/>
                <a:cs typeface="Times New Roman" panose="02020603050405020304" pitchFamily="18" charset="0"/>
              </a:rPr>
              <a:t>wejście </a:t>
            </a:r>
            <a:r>
              <a:rPr lang="pl-PL" sz="2000" dirty="0">
                <a:latin typeface="+mj-lt"/>
                <a:ea typeface="Calibri" panose="020F0502020204030204" pitchFamily="34" charset="0"/>
                <a:cs typeface="Times New Roman" panose="02020603050405020304" pitchFamily="18" charset="0"/>
              </a:rPr>
              <a:t>w życie 2022-05-26 i 2022-09-01</a:t>
            </a:r>
          </a:p>
          <a:p>
            <a:pPr>
              <a:lnSpc>
                <a:spcPct val="107000"/>
              </a:lnSpc>
              <a:spcAft>
                <a:spcPts val="800"/>
              </a:spcAft>
              <a:buFont typeface="Wingdings" panose="05000000000000000000" pitchFamily="2" charset="2"/>
              <a:buChar char="v"/>
            </a:pPr>
            <a:r>
              <a:rPr lang="pl-PL" sz="2000" b="1" dirty="0">
                <a:latin typeface="+mj-lt"/>
                <a:ea typeface="Calibri" panose="020F0502020204030204" pitchFamily="34" charset="0"/>
                <a:cs typeface="Times New Roman" panose="02020603050405020304" pitchFamily="18" charset="0"/>
              </a:rPr>
              <a:t>Art. 2. W ustawie z dnia 26 stycznia 1982 r. – Karta Nauczyciela </a:t>
            </a:r>
            <a:r>
              <a:rPr lang="pl-PL" sz="2000" b="1" dirty="0" smtClean="0">
                <a:latin typeface="+mj-lt"/>
                <a:ea typeface="Calibri" panose="020F0502020204030204" pitchFamily="34" charset="0"/>
                <a:cs typeface="Times New Roman" panose="02020603050405020304" pitchFamily="18" charset="0"/>
              </a:rPr>
              <a:t/>
            </a:r>
            <a:br>
              <a:rPr lang="pl-PL" sz="2000" b="1" dirty="0" smtClean="0">
                <a:latin typeface="+mj-lt"/>
                <a:ea typeface="Calibri" panose="020F0502020204030204" pitchFamily="34" charset="0"/>
                <a:cs typeface="Times New Roman" panose="02020603050405020304" pitchFamily="18" charset="0"/>
              </a:rPr>
            </a:br>
            <a:r>
              <a:rPr lang="pl-PL" sz="2000" b="1" dirty="0" smtClean="0">
                <a:latin typeface="+mj-lt"/>
                <a:ea typeface="Calibri" panose="020F0502020204030204" pitchFamily="34" charset="0"/>
                <a:cs typeface="Times New Roman" panose="02020603050405020304" pitchFamily="18" charset="0"/>
              </a:rPr>
              <a:t>(</a:t>
            </a:r>
            <a:r>
              <a:rPr lang="pl-PL" sz="2000" b="1" dirty="0">
                <a:latin typeface="+mj-lt"/>
                <a:ea typeface="Calibri" panose="020F0502020204030204" pitchFamily="34" charset="0"/>
                <a:cs typeface="Times New Roman" panose="02020603050405020304" pitchFamily="18" charset="0"/>
              </a:rPr>
              <a:t>Dz. U. z 2021 r. poz. 1762 oraz z 2022 r. poz. 935)</a:t>
            </a:r>
          </a:p>
          <a:p>
            <a:pPr marL="0" indent="0">
              <a:lnSpc>
                <a:spcPct val="107000"/>
              </a:lnSpc>
              <a:spcAft>
                <a:spcPts val="800"/>
              </a:spcAft>
              <a:buNone/>
            </a:pPr>
            <a:r>
              <a:rPr lang="pl-PL" sz="2000" dirty="0">
                <a:latin typeface="+mj-lt"/>
                <a:ea typeface="Calibri" panose="020F0502020204030204" pitchFamily="34" charset="0"/>
                <a:cs typeface="Times New Roman" panose="02020603050405020304" pitchFamily="18" charset="0"/>
              </a:rPr>
              <a:t>Zatrudnienie pedagogów, pedagogów specjalnych, logopedów </a:t>
            </a:r>
            <a:r>
              <a:rPr lang="pl-PL" sz="2000" dirty="0" smtClean="0">
                <a:latin typeface="+mj-lt"/>
                <a:ea typeface="Calibri" panose="020F0502020204030204" pitchFamily="34" charset="0"/>
                <a:cs typeface="Times New Roman" panose="02020603050405020304" pitchFamily="18" charset="0"/>
              </a:rPr>
              <a:t/>
            </a:r>
            <a:br>
              <a:rPr lang="pl-PL" sz="2000" dirty="0" smtClean="0">
                <a:latin typeface="+mj-lt"/>
                <a:ea typeface="Calibri" panose="020F0502020204030204" pitchFamily="34" charset="0"/>
                <a:cs typeface="Times New Roman" panose="02020603050405020304" pitchFamily="18" charset="0"/>
              </a:rPr>
            </a:br>
            <a:r>
              <a:rPr lang="pl-PL" sz="2000" dirty="0" smtClean="0">
                <a:latin typeface="+mj-lt"/>
                <a:ea typeface="Calibri" panose="020F0502020204030204" pitchFamily="34" charset="0"/>
                <a:cs typeface="Times New Roman" panose="02020603050405020304" pitchFamily="18" charset="0"/>
              </a:rPr>
              <a:t>i </a:t>
            </a:r>
            <a:r>
              <a:rPr lang="pl-PL" sz="2000" dirty="0">
                <a:latin typeface="+mj-lt"/>
                <a:ea typeface="Calibri" panose="020F0502020204030204" pitchFamily="34" charset="0"/>
                <a:cs typeface="Times New Roman" panose="02020603050405020304" pitchFamily="18" charset="0"/>
              </a:rPr>
              <a:t>terapeutów (liczba etatów nauczycieli specjalistów</a:t>
            </a:r>
            <a:r>
              <a:rPr lang="pl-PL" sz="2000" dirty="0" smtClean="0">
                <a:latin typeface="+mj-lt"/>
                <a:ea typeface="Calibri" panose="020F0502020204030204" pitchFamily="34" charset="0"/>
                <a:cs typeface="Times New Roman" panose="02020603050405020304" pitchFamily="18" charset="0"/>
              </a:rPr>
              <a:t>).</a:t>
            </a:r>
            <a:endParaRPr lang="pl-PL" sz="2000" dirty="0">
              <a:latin typeface="+mj-lt"/>
              <a:ea typeface="Calibri" panose="020F0502020204030204" pitchFamily="34" charset="0"/>
              <a:cs typeface="Times New Roman" panose="02020603050405020304" pitchFamily="18" charset="0"/>
            </a:endParaRPr>
          </a:p>
          <a:p>
            <a:pPr marL="0" indent="0">
              <a:lnSpc>
                <a:spcPct val="107000"/>
              </a:lnSpc>
              <a:spcAft>
                <a:spcPts val="800"/>
              </a:spcAft>
              <a:buNone/>
            </a:pPr>
            <a:r>
              <a:rPr lang="pl-PL" sz="2000" dirty="0" smtClean="0">
                <a:latin typeface="+mj-lt"/>
                <a:ea typeface="Calibri" panose="020F0502020204030204" pitchFamily="34" charset="0"/>
                <a:cs typeface="Times New Roman" panose="02020603050405020304" pitchFamily="18" charset="0"/>
              </a:rPr>
              <a:t>Zadania pedagoga specjalnego to nie tylko zajęcia rewalidacyjne!!!</a:t>
            </a:r>
            <a:endParaRPr lang="pl-PL" sz="2000" dirty="0">
              <a:latin typeface="+mj-lt"/>
              <a:ea typeface="Calibri" panose="020F0502020204030204" pitchFamily="34"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26</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120100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Wymiar zatrudnienia</a:t>
            </a:r>
            <a:endParaRPr lang="pl-PL" dirty="0"/>
          </a:p>
        </p:txBody>
      </p:sp>
      <p:sp>
        <p:nvSpPr>
          <p:cNvPr id="3" name="Symbol zastępczy zawartości 2"/>
          <p:cNvSpPr>
            <a:spLocks noGrp="1"/>
          </p:cNvSpPr>
          <p:nvPr>
            <p:ph idx="1"/>
          </p:nvPr>
        </p:nvSpPr>
        <p:spPr>
          <a:xfrm>
            <a:off x="611560" y="1196751"/>
            <a:ext cx="7715200" cy="5154621"/>
          </a:xfrm>
        </p:spPr>
        <p:txBody>
          <a:bodyPr/>
          <a:lstStyle/>
          <a:p>
            <a:pPr marL="0" indent="0">
              <a:lnSpc>
                <a:spcPct val="107000"/>
              </a:lnSpc>
              <a:spcAft>
                <a:spcPts val="800"/>
              </a:spcAft>
              <a:buNone/>
            </a:pPr>
            <a:r>
              <a:rPr lang="pl-PL" sz="2000" dirty="0" smtClean="0">
                <a:latin typeface="+mj-lt"/>
                <a:ea typeface="Calibri" panose="020F0502020204030204" pitchFamily="34" charset="0"/>
                <a:cs typeface="Times New Roman" panose="02020603050405020304" pitchFamily="18" charset="0"/>
              </a:rPr>
              <a:t>Od </a:t>
            </a:r>
            <a:r>
              <a:rPr lang="pl-PL" sz="2000" dirty="0">
                <a:latin typeface="+mj-lt"/>
                <a:ea typeface="Calibri" panose="020F0502020204030204" pitchFamily="34" charset="0"/>
                <a:cs typeface="Times New Roman" panose="02020603050405020304" pitchFamily="18" charset="0"/>
              </a:rPr>
              <a:t>1 września 2022 r. do 31 sierpnia 2026 r.</a:t>
            </a:r>
          </a:p>
          <a:p>
            <a:pPr>
              <a:lnSpc>
                <a:spcPct val="107000"/>
              </a:lnSpc>
              <a:spcAft>
                <a:spcPts val="800"/>
              </a:spcAft>
            </a:pPr>
            <a:r>
              <a:rPr lang="pl-PL" sz="2000" dirty="0" smtClean="0">
                <a:latin typeface="+mj-lt"/>
                <a:ea typeface="Calibri" panose="020F0502020204030204" pitchFamily="34" charset="0"/>
                <a:cs typeface="Times New Roman" panose="02020603050405020304" pitchFamily="18" charset="0"/>
              </a:rPr>
              <a:t>1</a:t>
            </a:r>
            <a:r>
              <a:rPr lang="pl-PL" sz="2000" dirty="0" smtClean="0">
                <a:ea typeface="Calibri" panose="020F0502020204030204" pitchFamily="34" charset="0"/>
                <a:cs typeface="Times New Roman" panose="02020603050405020304" pitchFamily="18" charset="0"/>
              </a:rPr>
              <a:t>–</a:t>
            </a:r>
            <a:r>
              <a:rPr lang="pl-PL" sz="2000" dirty="0" smtClean="0">
                <a:latin typeface="+mj-lt"/>
                <a:ea typeface="Calibri" panose="020F0502020204030204" pitchFamily="34" charset="0"/>
                <a:cs typeface="Times New Roman" panose="02020603050405020304" pitchFamily="18" charset="0"/>
              </a:rPr>
              <a:t>30 </a:t>
            </a:r>
            <a:r>
              <a:rPr lang="pl-PL" sz="2000" dirty="0">
                <a:latin typeface="+mj-lt"/>
                <a:ea typeface="Calibri" panose="020F0502020204030204" pitchFamily="34" charset="0"/>
                <a:cs typeface="Times New Roman" panose="02020603050405020304" pitchFamily="18" charset="0"/>
              </a:rPr>
              <a:t>uczniów – 0,25 </a:t>
            </a:r>
            <a:r>
              <a:rPr lang="pl-PL" sz="2000" dirty="0" smtClean="0">
                <a:latin typeface="+mj-lt"/>
                <a:ea typeface="Calibri" panose="020F0502020204030204" pitchFamily="34" charset="0"/>
                <a:cs typeface="Times New Roman" panose="02020603050405020304" pitchFamily="18" charset="0"/>
              </a:rPr>
              <a:t>etatu</a:t>
            </a:r>
            <a:r>
              <a:rPr lang="pl-PL" sz="2000" dirty="0">
                <a:ea typeface="Calibri" panose="020F0502020204030204" pitchFamily="34" charset="0"/>
                <a:cs typeface="Times New Roman" panose="02020603050405020304" pitchFamily="18" charset="0"/>
              </a:rPr>
              <a:t> specjalisty</a:t>
            </a:r>
            <a:r>
              <a:rPr lang="pl-PL" sz="2000" dirty="0" smtClean="0">
                <a:latin typeface="+mj-lt"/>
                <a:ea typeface="Calibri" panose="020F0502020204030204" pitchFamily="34" charset="0"/>
                <a:cs typeface="Times New Roman" panose="02020603050405020304" pitchFamily="18" charset="0"/>
              </a:rPr>
              <a:t>,</a:t>
            </a:r>
            <a:endParaRPr lang="pl-PL" sz="20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pl-PL" sz="2000" dirty="0" smtClean="0">
                <a:latin typeface="+mj-lt"/>
                <a:ea typeface="Calibri" panose="020F0502020204030204" pitchFamily="34" charset="0"/>
                <a:cs typeface="Times New Roman" panose="02020603050405020304" pitchFamily="18" charset="0"/>
              </a:rPr>
              <a:t>31</a:t>
            </a:r>
            <a:r>
              <a:rPr lang="pl-PL" sz="2000" dirty="0" smtClean="0">
                <a:ea typeface="Calibri" panose="020F0502020204030204" pitchFamily="34" charset="0"/>
                <a:cs typeface="Times New Roman" panose="02020603050405020304" pitchFamily="18" charset="0"/>
              </a:rPr>
              <a:t>–</a:t>
            </a:r>
            <a:r>
              <a:rPr lang="pl-PL" sz="2000" dirty="0" smtClean="0">
                <a:latin typeface="+mj-lt"/>
                <a:ea typeface="Calibri" panose="020F0502020204030204" pitchFamily="34" charset="0"/>
                <a:cs typeface="Times New Roman" panose="02020603050405020304" pitchFamily="18" charset="0"/>
              </a:rPr>
              <a:t>50 </a:t>
            </a:r>
            <a:r>
              <a:rPr lang="pl-PL" sz="2000" dirty="0">
                <a:latin typeface="+mj-lt"/>
                <a:ea typeface="Calibri" panose="020F0502020204030204" pitchFamily="34" charset="0"/>
                <a:cs typeface="Times New Roman" panose="02020603050405020304" pitchFamily="18" charset="0"/>
              </a:rPr>
              <a:t>uczniów </a:t>
            </a:r>
            <a:r>
              <a:rPr lang="pl-PL" sz="2000" dirty="0">
                <a:ea typeface="Calibri" panose="020F0502020204030204" pitchFamily="34" charset="0"/>
                <a:cs typeface="Times New Roman" panose="02020603050405020304" pitchFamily="18" charset="0"/>
              </a:rPr>
              <a:t>–</a:t>
            </a:r>
            <a:r>
              <a:rPr lang="pl-PL" sz="2000" dirty="0" smtClean="0">
                <a:latin typeface="+mj-lt"/>
                <a:ea typeface="Calibri" panose="020F0502020204030204" pitchFamily="34" charset="0"/>
                <a:cs typeface="Times New Roman" panose="02020603050405020304" pitchFamily="18" charset="0"/>
              </a:rPr>
              <a:t> </a:t>
            </a:r>
            <a:r>
              <a:rPr lang="pl-PL" sz="2000" dirty="0">
                <a:latin typeface="+mj-lt"/>
                <a:ea typeface="Calibri" panose="020F0502020204030204" pitchFamily="34" charset="0"/>
                <a:cs typeface="Times New Roman" panose="02020603050405020304" pitchFamily="18" charset="0"/>
              </a:rPr>
              <a:t>0,5 etatu,</a:t>
            </a:r>
          </a:p>
          <a:p>
            <a:pPr>
              <a:lnSpc>
                <a:spcPct val="107000"/>
              </a:lnSpc>
              <a:spcAft>
                <a:spcPts val="800"/>
              </a:spcAft>
            </a:pPr>
            <a:r>
              <a:rPr lang="pl-PL" sz="2000" dirty="0" smtClean="0">
                <a:latin typeface="+mj-lt"/>
                <a:ea typeface="Calibri" panose="020F0502020204030204" pitchFamily="34" charset="0"/>
                <a:cs typeface="Times New Roman" panose="02020603050405020304" pitchFamily="18" charset="0"/>
              </a:rPr>
              <a:t>50</a:t>
            </a:r>
            <a:r>
              <a:rPr lang="pl-PL" sz="2000" dirty="0" smtClean="0">
                <a:ea typeface="Calibri" panose="020F0502020204030204" pitchFamily="34" charset="0"/>
                <a:cs typeface="Times New Roman" panose="02020603050405020304" pitchFamily="18" charset="0"/>
              </a:rPr>
              <a:t>–</a:t>
            </a:r>
            <a:r>
              <a:rPr lang="pl-PL" sz="2000" dirty="0" smtClean="0">
                <a:latin typeface="+mj-lt"/>
                <a:ea typeface="Calibri" panose="020F0502020204030204" pitchFamily="34" charset="0"/>
                <a:cs typeface="Times New Roman" panose="02020603050405020304" pitchFamily="18" charset="0"/>
              </a:rPr>
              <a:t>100  </a:t>
            </a:r>
            <a:r>
              <a:rPr lang="pl-PL" sz="2000" dirty="0">
                <a:latin typeface="+mj-lt"/>
                <a:ea typeface="Calibri" panose="020F0502020204030204" pitchFamily="34" charset="0"/>
                <a:cs typeface="Times New Roman" panose="02020603050405020304" pitchFamily="18" charset="0"/>
              </a:rPr>
              <a:t>uczniów – 1 </a:t>
            </a:r>
            <a:r>
              <a:rPr lang="pl-PL" sz="2000" dirty="0" smtClean="0">
                <a:latin typeface="+mj-lt"/>
                <a:ea typeface="Calibri" panose="020F0502020204030204" pitchFamily="34" charset="0"/>
                <a:cs typeface="Times New Roman" panose="02020603050405020304" pitchFamily="18" charset="0"/>
              </a:rPr>
              <a:t>etat,</a:t>
            </a:r>
            <a:endParaRPr lang="pl-PL" sz="20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pl-PL" sz="2000" dirty="0" smtClean="0">
                <a:latin typeface="+mj-lt"/>
                <a:ea typeface="Calibri" panose="020F0502020204030204" pitchFamily="34" charset="0"/>
                <a:cs typeface="Times New Roman" panose="02020603050405020304" pitchFamily="18" charset="0"/>
              </a:rPr>
              <a:t>101</a:t>
            </a:r>
            <a:r>
              <a:rPr lang="pl-PL" sz="2000" dirty="0" smtClean="0">
                <a:ea typeface="Calibri" panose="020F0502020204030204" pitchFamily="34" charset="0"/>
                <a:cs typeface="Times New Roman" panose="02020603050405020304" pitchFamily="18" charset="0"/>
              </a:rPr>
              <a:t>–</a:t>
            </a:r>
            <a:r>
              <a:rPr lang="pl-PL" sz="2000" dirty="0" smtClean="0">
                <a:latin typeface="+mj-lt"/>
                <a:ea typeface="Calibri" panose="020F0502020204030204" pitchFamily="34" charset="0"/>
                <a:cs typeface="Times New Roman" panose="02020603050405020304" pitchFamily="18" charset="0"/>
              </a:rPr>
              <a:t>200 </a:t>
            </a:r>
            <a:r>
              <a:rPr lang="pl-PL" sz="2000" dirty="0">
                <a:latin typeface="+mj-lt"/>
                <a:ea typeface="Calibri" panose="020F0502020204030204" pitchFamily="34" charset="0"/>
                <a:cs typeface="Times New Roman" panose="02020603050405020304" pitchFamily="18" charset="0"/>
              </a:rPr>
              <a:t>uczniów – 1,5 </a:t>
            </a:r>
            <a:r>
              <a:rPr lang="pl-PL" sz="2000" dirty="0" smtClean="0">
                <a:latin typeface="+mj-lt"/>
                <a:ea typeface="Calibri" panose="020F0502020204030204" pitchFamily="34" charset="0"/>
                <a:cs typeface="Times New Roman" panose="02020603050405020304" pitchFamily="18" charset="0"/>
              </a:rPr>
              <a:t>etatu,</a:t>
            </a:r>
            <a:endParaRPr lang="pl-PL" sz="20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pl-PL" sz="2000" dirty="0" smtClean="0">
                <a:latin typeface="+mj-lt"/>
                <a:ea typeface="Calibri" panose="020F0502020204030204" pitchFamily="34" charset="0"/>
                <a:cs typeface="Times New Roman" panose="02020603050405020304" pitchFamily="18" charset="0"/>
              </a:rPr>
              <a:t>201</a:t>
            </a:r>
            <a:r>
              <a:rPr lang="pl-PL" sz="2000" dirty="0" smtClean="0">
                <a:ea typeface="Calibri" panose="020F0502020204030204" pitchFamily="34" charset="0"/>
                <a:cs typeface="Times New Roman" panose="02020603050405020304" pitchFamily="18" charset="0"/>
              </a:rPr>
              <a:t>–</a:t>
            </a:r>
            <a:r>
              <a:rPr lang="pl-PL" sz="2000" dirty="0" smtClean="0">
                <a:latin typeface="+mj-lt"/>
                <a:ea typeface="Calibri" panose="020F0502020204030204" pitchFamily="34" charset="0"/>
                <a:cs typeface="Times New Roman" panose="02020603050405020304" pitchFamily="18" charset="0"/>
              </a:rPr>
              <a:t>300 </a:t>
            </a:r>
            <a:r>
              <a:rPr lang="pl-PL" sz="2000" dirty="0">
                <a:latin typeface="+mj-lt"/>
                <a:ea typeface="Calibri" panose="020F0502020204030204" pitchFamily="34" charset="0"/>
                <a:cs typeface="Times New Roman" panose="02020603050405020304" pitchFamily="18" charset="0"/>
              </a:rPr>
              <a:t>uczniów – 1,7 etatu,</a:t>
            </a:r>
          </a:p>
          <a:p>
            <a:pPr>
              <a:lnSpc>
                <a:spcPct val="107000"/>
              </a:lnSpc>
              <a:spcAft>
                <a:spcPts val="800"/>
              </a:spcAft>
            </a:pPr>
            <a:r>
              <a:rPr lang="pl-PL" sz="2000" dirty="0" smtClean="0">
                <a:latin typeface="+mj-lt"/>
                <a:ea typeface="Calibri" panose="020F0502020204030204" pitchFamily="34" charset="0"/>
                <a:cs typeface="Times New Roman" panose="02020603050405020304" pitchFamily="18" charset="0"/>
              </a:rPr>
              <a:t>301</a:t>
            </a:r>
            <a:r>
              <a:rPr lang="pl-PL" sz="2000" dirty="0" smtClean="0">
                <a:ea typeface="Calibri" panose="020F0502020204030204" pitchFamily="34" charset="0"/>
                <a:cs typeface="Times New Roman" panose="02020603050405020304" pitchFamily="18" charset="0"/>
              </a:rPr>
              <a:t>–</a:t>
            </a:r>
            <a:r>
              <a:rPr lang="pl-PL" sz="2000" dirty="0" smtClean="0">
                <a:latin typeface="+mj-lt"/>
                <a:ea typeface="Calibri" panose="020F0502020204030204" pitchFamily="34" charset="0"/>
                <a:cs typeface="Times New Roman" panose="02020603050405020304" pitchFamily="18" charset="0"/>
              </a:rPr>
              <a:t>400 </a:t>
            </a:r>
            <a:r>
              <a:rPr lang="pl-PL" sz="2000" dirty="0">
                <a:latin typeface="+mj-lt"/>
                <a:ea typeface="Calibri" panose="020F0502020204030204" pitchFamily="34" charset="0"/>
                <a:cs typeface="Times New Roman" panose="02020603050405020304" pitchFamily="18" charset="0"/>
              </a:rPr>
              <a:t>uczniów – 1,9 etatu,</a:t>
            </a:r>
          </a:p>
          <a:p>
            <a:pPr>
              <a:lnSpc>
                <a:spcPct val="107000"/>
              </a:lnSpc>
              <a:spcAft>
                <a:spcPts val="800"/>
              </a:spcAft>
            </a:pPr>
            <a:r>
              <a:rPr lang="pl-PL" sz="2000" dirty="0" smtClean="0">
                <a:latin typeface="+mj-lt"/>
                <a:ea typeface="Calibri" panose="020F0502020204030204" pitchFamily="34" charset="0"/>
                <a:cs typeface="Times New Roman" panose="02020603050405020304" pitchFamily="18" charset="0"/>
              </a:rPr>
              <a:t>401</a:t>
            </a:r>
            <a:r>
              <a:rPr lang="pl-PL" sz="2000" dirty="0" smtClean="0">
                <a:ea typeface="Calibri" panose="020F0502020204030204" pitchFamily="34" charset="0"/>
                <a:cs typeface="Times New Roman" panose="02020603050405020304" pitchFamily="18" charset="0"/>
              </a:rPr>
              <a:t>–</a:t>
            </a:r>
            <a:r>
              <a:rPr lang="pl-PL" sz="2000" dirty="0" smtClean="0">
                <a:latin typeface="+mj-lt"/>
                <a:ea typeface="Calibri" panose="020F0502020204030204" pitchFamily="34" charset="0"/>
                <a:cs typeface="Times New Roman" panose="02020603050405020304" pitchFamily="18" charset="0"/>
              </a:rPr>
              <a:t>500 </a:t>
            </a:r>
            <a:r>
              <a:rPr lang="pl-PL" sz="2000" dirty="0">
                <a:latin typeface="+mj-lt"/>
                <a:ea typeface="Calibri" panose="020F0502020204030204" pitchFamily="34" charset="0"/>
                <a:cs typeface="Times New Roman" panose="02020603050405020304" pitchFamily="18" charset="0"/>
              </a:rPr>
              <a:t>uczniów – 2,1 </a:t>
            </a:r>
            <a:r>
              <a:rPr lang="pl-PL" sz="2000" dirty="0" smtClean="0">
                <a:latin typeface="+mj-lt"/>
                <a:ea typeface="Calibri" panose="020F0502020204030204" pitchFamily="34" charset="0"/>
                <a:cs typeface="Times New Roman" panose="02020603050405020304" pitchFamily="18" charset="0"/>
              </a:rPr>
              <a:t>etatu</a:t>
            </a:r>
          </a:p>
          <a:p>
            <a:pPr marL="0" indent="0">
              <a:lnSpc>
                <a:spcPct val="107000"/>
              </a:lnSpc>
              <a:spcAft>
                <a:spcPts val="800"/>
              </a:spcAft>
              <a:buNone/>
            </a:pPr>
            <a:r>
              <a:rPr lang="pl-PL" sz="2000" dirty="0" smtClean="0">
                <a:latin typeface="+mj-lt"/>
                <a:ea typeface="Calibri" panose="020F0502020204030204" pitchFamily="34" charset="0"/>
                <a:cs typeface="Times New Roman" panose="02020603050405020304" pitchFamily="18" charset="0"/>
              </a:rPr>
              <a:t>Z tego 25% dla pedagoga specjalnego i 25% dla psychologa!</a:t>
            </a:r>
            <a:endParaRPr lang="pl-PL" sz="2000" dirty="0">
              <a:latin typeface="+mj-lt"/>
              <a:ea typeface="Calibri" panose="020F0502020204030204" pitchFamily="34" charset="0"/>
              <a:cs typeface="Times New Roman" panose="02020603050405020304" pitchFamily="18" charset="0"/>
            </a:endParaRPr>
          </a:p>
          <a:p>
            <a:pPr>
              <a:lnSpc>
                <a:spcPct val="107000"/>
              </a:lnSpc>
              <a:spcAft>
                <a:spcPts val="800"/>
              </a:spcAft>
            </a:pPr>
            <a:endParaRPr lang="pl-PL" sz="2000"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pl-PL"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27</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355258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800150" y="1076544"/>
            <a:ext cx="7715200" cy="5274828"/>
          </a:xfrm>
        </p:spPr>
        <p:txBody>
          <a:bodyPr/>
          <a:lstStyle/>
          <a:p>
            <a:r>
              <a:rPr lang="pl-PL" sz="2000" b="1" dirty="0">
                <a:latin typeface="+mj-lt"/>
                <a:cs typeface="Times New Roman" panose="02020603050405020304" pitchFamily="18" charset="0"/>
              </a:rPr>
              <a:t>Rozporządzenie Ministra Edukacji i Nauki z dnia 13 lipca 2023 r. zmieniające</a:t>
            </a:r>
            <a:r>
              <a:rPr lang="pl-PL" sz="2000" dirty="0">
                <a:latin typeface="+mj-lt"/>
                <a:cs typeface="Times New Roman" panose="02020603050405020304" pitchFamily="18" charset="0"/>
              </a:rPr>
              <a:t> rozporządzenie w sprawie organizacji kształcenia, wychowania i opieki dzieci i młodzieży będących obywatelami Ukrainy</a:t>
            </a:r>
            <a:r>
              <a:rPr lang="pl-PL" sz="2000" dirty="0">
                <a:solidFill>
                  <a:srgbClr val="FF0000"/>
                </a:solidFill>
                <a:latin typeface="+mj-lt"/>
                <a:cs typeface="Times New Roman" panose="02020603050405020304" pitchFamily="18" charset="0"/>
              </a:rPr>
              <a:t> (</a:t>
            </a:r>
            <a:r>
              <a:rPr lang="pl-PL" sz="2000" b="1" dirty="0">
                <a:solidFill>
                  <a:srgbClr val="FF0000"/>
                </a:solidFill>
                <a:latin typeface="+mj-lt"/>
                <a:cs typeface="Times New Roman" panose="02020603050405020304" pitchFamily="18" charset="0"/>
              </a:rPr>
              <a:t>DZ. U. z 2023 r. poz. 1367)</a:t>
            </a:r>
          </a:p>
          <a:p>
            <a:pPr marL="0" indent="0">
              <a:buNone/>
            </a:pPr>
            <a:r>
              <a:rPr lang="pl-PL" sz="2000" b="1" dirty="0">
                <a:latin typeface="+mj-lt"/>
                <a:cs typeface="Times New Roman" panose="02020603050405020304" pitchFamily="18" charset="0"/>
              </a:rPr>
              <a:t>Nie będzie więc można zwiększyć liczebności oddziału</a:t>
            </a:r>
            <a:r>
              <a:rPr lang="pl-PL" sz="2000" dirty="0">
                <a:latin typeface="+mj-lt"/>
                <a:cs typeface="Times New Roman" panose="02020603050405020304" pitchFamily="18" charset="0"/>
              </a:rPr>
              <a:t>:</a:t>
            </a:r>
          </a:p>
          <a:p>
            <a:r>
              <a:rPr lang="pl-PL" sz="2000" dirty="0">
                <a:latin typeface="+mj-lt"/>
                <a:cs typeface="Times New Roman" panose="02020603050405020304" pitchFamily="18" charset="0"/>
              </a:rPr>
              <a:t>przedszkola lub </a:t>
            </a:r>
            <a:r>
              <a:rPr lang="pl-PL" sz="2000" dirty="0" smtClean="0">
                <a:latin typeface="+mj-lt"/>
                <a:cs typeface="Times New Roman" panose="02020603050405020304" pitchFamily="18" charset="0"/>
              </a:rPr>
              <a:t>w oddziale </a:t>
            </a:r>
            <a:r>
              <a:rPr lang="pl-PL" sz="2000" dirty="0">
                <a:latin typeface="+mj-lt"/>
                <a:cs typeface="Times New Roman" panose="02020603050405020304" pitchFamily="18" charset="0"/>
              </a:rPr>
              <a:t>przedszkolnym w szkole podstawowej,</a:t>
            </a:r>
          </a:p>
          <a:p>
            <a:r>
              <a:rPr lang="pl-PL" sz="2000" dirty="0">
                <a:latin typeface="+mj-lt"/>
                <a:cs typeface="Times New Roman" panose="02020603050405020304" pitchFamily="18" charset="0"/>
              </a:rPr>
              <a:t>klas I–III szkoły podstawowej,</a:t>
            </a:r>
          </a:p>
          <a:p>
            <a:r>
              <a:rPr lang="pl-PL" sz="2000" dirty="0">
                <a:latin typeface="+mj-lt"/>
                <a:cs typeface="Times New Roman" panose="02020603050405020304" pitchFamily="18" charset="0"/>
              </a:rPr>
              <a:t>przedszkola integracyjnego,</a:t>
            </a:r>
          </a:p>
          <a:p>
            <a:r>
              <a:rPr lang="pl-PL" sz="2000" dirty="0" smtClean="0">
                <a:latin typeface="+mj-lt"/>
                <a:cs typeface="Times New Roman" panose="02020603050405020304" pitchFamily="18" charset="0"/>
              </a:rPr>
              <a:t>integracyjnego </a:t>
            </a:r>
            <a:r>
              <a:rPr lang="pl-PL" sz="2000" dirty="0">
                <a:latin typeface="+mj-lt"/>
                <a:cs typeface="Times New Roman" panose="02020603050405020304" pitchFamily="18" charset="0"/>
              </a:rPr>
              <a:t>w przedszkolu ogólnodostępnym,</a:t>
            </a:r>
          </a:p>
          <a:p>
            <a:r>
              <a:rPr lang="pl-PL" sz="2000" dirty="0">
                <a:latin typeface="+mj-lt"/>
                <a:cs typeface="Times New Roman" panose="02020603050405020304" pitchFamily="18" charset="0"/>
              </a:rPr>
              <a:t>przedszkola specjalnego,</a:t>
            </a:r>
          </a:p>
          <a:p>
            <a:r>
              <a:rPr lang="pl-PL" sz="2000" dirty="0" smtClean="0">
                <a:latin typeface="+mj-lt"/>
                <a:cs typeface="Times New Roman" panose="02020603050405020304" pitchFamily="18" charset="0"/>
              </a:rPr>
              <a:t>specjalnego </a:t>
            </a:r>
            <a:r>
              <a:rPr lang="pl-PL" sz="2000" dirty="0">
                <a:latin typeface="+mj-lt"/>
                <a:cs typeface="Times New Roman" panose="02020603050405020304" pitchFamily="18" charset="0"/>
              </a:rPr>
              <a:t>w przedszkolu ogólnodostępnym,</a:t>
            </a:r>
          </a:p>
          <a:p>
            <a:pPr marL="0" indent="0">
              <a:buNone/>
            </a:pPr>
            <a:endParaRPr lang="pl-PL" sz="2000" strike="sngStrike" dirty="0">
              <a:latin typeface="Times New Roman" panose="02020603050405020304" pitchFamily="18"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28</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527993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WAŻNE:</a:t>
            </a:r>
            <a:endParaRPr lang="pl-PL" dirty="0"/>
          </a:p>
        </p:txBody>
      </p:sp>
      <p:sp>
        <p:nvSpPr>
          <p:cNvPr id="3" name="Symbol zastępczy zawartości 2"/>
          <p:cNvSpPr>
            <a:spLocks noGrp="1"/>
          </p:cNvSpPr>
          <p:nvPr>
            <p:ph idx="1"/>
          </p:nvPr>
        </p:nvSpPr>
        <p:spPr>
          <a:xfrm>
            <a:off x="800150" y="1076544"/>
            <a:ext cx="7715200" cy="5274828"/>
          </a:xfrm>
        </p:spPr>
        <p:txBody>
          <a:bodyPr/>
          <a:lstStyle/>
          <a:p>
            <a:pPr marL="0" indent="0">
              <a:buNone/>
            </a:pPr>
            <a:endParaRPr lang="pl-PL" sz="2000" dirty="0">
              <a:latin typeface="Times New Roman" panose="02020603050405020304" pitchFamily="18" charset="0"/>
              <a:cs typeface="Times New Roman" panose="02020603050405020304" pitchFamily="18" charset="0"/>
            </a:endParaRPr>
          </a:p>
          <a:p>
            <a:pPr marL="0" indent="0">
              <a:buNone/>
            </a:pPr>
            <a:r>
              <a:rPr lang="pl-PL" sz="2000" b="1" dirty="0">
                <a:latin typeface="+mj-lt"/>
                <a:cs typeface="Times New Roman" panose="02020603050405020304" pitchFamily="18" charset="0"/>
              </a:rPr>
              <a:t>Niemożliwe będzie też zwiększanie liczebności </a:t>
            </a:r>
            <a:r>
              <a:rPr lang="pl-PL" sz="2000" dirty="0">
                <a:latin typeface="+mj-lt"/>
                <a:cs typeface="Times New Roman" panose="02020603050405020304" pitchFamily="18" charset="0"/>
              </a:rPr>
              <a:t>grup wychowawczych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specjalnym ośrodku szkolno-wychowawczym lub specjalnym ośrodku wychowawczym.</a:t>
            </a:r>
          </a:p>
          <a:p>
            <a:pPr marL="0" indent="0">
              <a:buNone/>
            </a:pPr>
            <a:endParaRPr lang="pl-PL" sz="2000" dirty="0">
              <a:latin typeface="+mj-lt"/>
              <a:cs typeface="Times New Roman" panose="02020603050405020304" pitchFamily="18" charset="0"/>
            </a:endParaRPr>
          </a:p>
          <a:p>
            <a:pPr marL="0" indent="0">
              <a:buNone/>
            </a:pPr>
            <a:r>
              <a:rPr lang="pl-PL" sz="2000" b="1" dirty="0">
                <a:latin typeface="+mj-lt"/>
                <a:cs typeface="Times New Roman" panose="02020603050405020304" pitchFamily="18" charset="0"/>
              </a:rPr>
              <a:t>Oddziały i grupy</a:t>
            </a:r>
            <a:r>
              <a:rPr lang="pl-PL" sz="2000" dirty="0">
                <a:latin typeface="+mj-lt"/>
                <a:cs typeface="Times New Roman" panose="02020603050405020304" pitchFamily="18" charset="0"/>
              </a:rPr>
              <a:t>, których liczebność zwiększono w latach szkolnych 2021/2022 i 2022/2023 będą funkcjonować do końca etapu edukacyjnego. </a:t>
            </a:r>
            <a:r>
              <a:rPr lang="pl-PL" sz="2000" b="1" dirty="0">
                <a:latin typeface="+mj-lt"/>
                <a:cs typeface="Times New Roman" panose="02020603050405020304" pitchFamily="18" charset="0"/>
              </a:rPr>
              <a:t>Nie ma więc konieczności ich zmniejszania.</a:t>
            </a:r>
          </a:p>
          <a:p>
            <a:pPr marL="0" indent="0">
              <a:buNone/>
            </a:pPr>
            <a:endParaRPr lang="pl-PL" sz="2000" dirty="0">
              <a:latin typeface="+mj-lt"/>
              <a:cs typeface="Times New Roman" panose="02020603050405020304" pitchFamily="18" charset="0"/>
            </a:endParaRPr>
          </a:p>
          <a:p>
            <a:pPr marL="0" indent="0">
              <a:buNone/>
            </a:pPr>
            <a:endParaRPr lang="pl-PL" sz="2000" strike="sngStrike" dirty="0">
              <a:latin typeface="Times New Roman" panose="02020603050405020304" pitchFamily="18"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29</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56245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4722" y="260648"/>
            <a:ext cx="5688631" cy="792088"/>
          </a:xfrm>
        </p:spPr>
        <p:txBody>
          <a:bodyPr/>
          <a:lstStyle/>
          <a:p>
            <a:r>
              <a:rPr lang="pl-PL" sz="2800" b="1" dirty="0">
                <a:cs typeface="Times New Roman" panose="02020603050405020304" pitchFamily="18" charset="0"/>
              </a:rPr>
              <a:t>Program konferencji:</a:t>
            </a:r>
            <a:endParaRPr lang="pl-PL" sz="2800" dirty="0">
              <a:cs typeface="Times New Roman" panose="02020603050405020304" pitchFamily="18" charset="0"/>
            </a:endParaRPr>
          </a:p>
        </p:txBody>
      </p:sp>
      <p:sp>
        <p:nvSpPr>
          <p:cNvPr id="3" name="Symbol zastępczy zawartości 2"/>
          <p:cNvSpPr>
            <a:spLocks noGrp="1"/>
          </p:cNvSpPr>
          <p:nvPr>
            <p:ph idx="1"/>
          </p:nvPr>
        </p:nvSpPr>
        <p:spPr>
          <a:xfrm>
            <a:off x="834090" y="1278410"/>
            <a:ext cx="7715200" cy="5072962"/>
          </a:xfrm>
        </p:spPr>
        <p:txBody>
          <a:bodyPr/>
          <a:lstStyle/>
          <a:p>
            <a:pPr marL="457200" lvl="0" indent="-457200">
              <a:buAutoNum type="arabicPeriod"/>
            </a:pPr>
            <a:r>
              <a:rPr lang="pl-PL" sz="2000" dirty="0">
                <a:latin typeface="+mj-lt"/>
                <a:cs typeface="Times New Roman" panose="02020603050405020304" pitchFamily="18" charset="0"/>
              </a:rPr>
              <a:t>Kierunki realizacji polityki oświatowej państwa na rok szkolny 2023/2024.</a:t>
            </a:r>
          </a:p>
          <a:p>
            <a:pPr marL="457200" lvl="0" indent="-457200">
              <a:buAutoNum type="arabicPeriod"/>
            </a:pPr>
            <a:r>
              <a:rPr lang="pl-PL" sz="2000" dirty="0">
                <a:latin typeface="+mj-lt"/>
                <a:cs typeface="Times New Roman" panose="02020603050405020304" pitchFamily="18" charset="0"/>
              </a:rPr>
              <a:t>Zmiany w prawie oświatowym i w edukacji przedszkolnej wprowadzone i proponowane przez Ministerstwo Edukacji i Nauki.</a:t>
            </a:r>
          </a:p>
          <a:p>
            <a:pPr marL="457200" indent="-457200">
              <a:buFont typeface="Arial" pitchFamily="34" charset="0"/>
              <a:buAutoNum type="arabicPeriod"/>
            </a:pPr>
            <a:r>
              <a:rPr lang="pl-PL" sz="2000" dirty="0">
                <a:latin typeface="+mj-lt"/>
                <a:cs typeface="Times New Roman" panose="02020603050405020304" pitchFamily="18" charset="0"/>
              </a:rPr>
              <a:t>Doradcy metodyczni </a:t>
            </a:r>
            <a:r>
              <a:rPr lang="pl-PL" sz="2000" dirty="0" smtClean="0">
                <a:latin typeface="+mj-lt"/>
                <a:cs typeface="Times New Roman" panose="02020603050405020304" pitchFamily="18" charset="0"/>
              </a:rPr>
              <a:t>w ZCDN-</a:t>
            </a:r>
            <a:r>
              <a:rPr lang="pl-PL" sz="2000" dirty="0" err="1" smtClean="0">
                <a:latin typeface="+mj-lt"/>
                <a:cs typeface="Times New Roman" panose="02020603050405020304" pitchFamily="18" charset="0"/>
              </a:rPr>
              <a:t>ie</a:t>
            </a:r>
            <a:r>
              <a:rPr lang="pl-PL" sz="2000" dirty="0" smtClean="0">
                <a:latin typeface="+mj-lt"/>
                <a:cs typeface="Times New Roman" panose="02020603050405020304" pitchFamily="18" charset="0"/>
              </a:rPr>
              <a:t>.</a:t>
            </a:r>
            <a:endParaRPr lang="pl-PL" sz="2000" dirty="0">
              <a:latin typeface="+mj-lt"/>
              <a:cs typeface="Times New Roman" panose="02020603050405020304" pitchFamily="18" charset="0"/>
            </a:endParaRPr>
          </a:p>
          <a:p>
            <a:pPr marL="457200" indent="-457200">
              <a:buFont typeface="Arial" pitchFamily="34" charset="0"/>
              <a:buAutoNum type="arabicPeriod"/>
            </a:pPr>
            <a:r>
              <a:rPr lang="pl-PL" sz="2000" dirty="0">
                <a:latin typeface="+mj-lt"/>
                <a:cs typeface="Times New Roman" panose="02020603050405020304" pitchFamily="18" charset="0"/>
              </a:rPr>
              <a:t>Oferta szkoleń ZCDN-u na rok szkolny 2023/2024.</a:t>
            </a:r>
          </a:p>
          <a:p>
            <a:pPr marL="457200" indent="-457200">
              <a:buFont typeface="Arial" pitchFamily="34" charset="0"/>
              <a:buAutoNum type="arabicPeriod"/>
            </a:pPr>
            <a:r>
              <a:rPr lang="pl-PL" sz="2000" dirty="0" smtClean="0">
                <a:latin typeface="+mj-lt"/>
                <a:cs typeface="Times New Roman" panose="02020603050405020304" pitchFamily="18" charset="0"/>
              </a:rPr>
              <a:t>„WOPFU i IPET na nowy rok szkolny”- Weronika Dwojakowska</a:t>
            </a:r>
            <a:endParaRPr lang="pl-PL" sz="2000" b="1" dirty="0">
              <a:latin typeface="+mj-lt"/>
              <a:cs typeface="Times New Roman" panose="02020603050405020304" pitchFamily="18" charset="0"/>
            </a:endParaRPr>
          </a:p>
          <a:p>
            <a:pPr marL="457200" indent="-457200">
              <a:buFont typeface="Arial" pitchFamily="34" charset="0"/>
              <a:buAutoNum type="arabicPeriod"/>
            </a:pPr>
            <a:r>
              <a:rPr lang="pl-PL" sz="2000" dirty="0" smtClean="0">
                <a:latin typeface="+mj-lt"/>
                <a:cs typeface="Times New Roman" panose="02020603050405020304" pitchFamily="18" charset="0"/>
              </a:rPr>
              <a:t>„Ocena jako determinant sukcesu edukacyjnego?” - Eliza </a:t>
            </a:r>
            <a:r>
              <a:rPr lang="pl-PL" sz="2000" dirty="0" err="1" smtClean="0">
                <a:latin typeface="+mj-lt"/>
                <a:cs typeface="Times New Roman" panose="02020603050405020304" pitchFamily="18" charset="0"/>
              </a:rPr>
              <a:t>Adurowicz</a:t>
            </a:r>
            <a:r>
              <a:rPr lang="pl-PL" sz="2000" dirty="0" smtClean="0">
                <a:latin typeface="+mj-lt"/>
                <a:cs typeface="Times New Roman" panose="02020603050405020304" pitchFamily="18" charset="0"/>
              </a:rPr>
              <a:t>, nauczycielka, psycholożka.</a:t>
            </a:r>
            <a:endParaRPr lang="pl-PL" sz="2000" dirty="0">
              <a:latin typeface="+mj-lt"/>
              <a:cs typeface="Times New Roman" panose="02020603050405020304" pitchFamily="18" charset="0"/>
            </a:endParaRPr>
          </a:p>
          <a:p>
            <a:pPr marL="457200" indent="-457200">
              <a:buFont typeface="Arial" pitchFamily="34" charset="0"/>
              <a:buAutoNum type="arabicPeriod"/>
            </a:pPr>
            <a:r>
              <a:rPr lang="pl-PL" sz="2000" dirty="0" smtClean="0">
                <a:solidFill>
                  <a:schemeClr val="accent1"/>
                </a:solidFill>
                <a:latin typeface="+mj-lt"/>
                <a:ea typeface="Calibri" panose="020F0502020204030204" pitchFamily="34" charset="0"/>
                <a:cs typeface="Times New Roman" panose="02020603050405020304" pitchFamily="18" charset="0"/>
              </a:rPr>
              <a:t>„Najpierw ja, potem inni</a:t>
            </a:r>
            <a:r>
              <a:rPr lang="pl-PL" sz="2000" dirty="0" smtClean="0">
                <a:solidFill>
                  <a:schemeClr val="accent1"/>
                </a:solidFill>
                <a:cs typeface="Times New Roman" panose="02020603050405020304" pitchFamily="18" charset="0"/>
              </a:rPr>
              <a:t>” -</a:t>
            </a:r>
            <a:r>
              <a:rPr lang="pl-PL" sz="2000" dirty="0" smtClean="0">
                <a:cs typeface="Times New Roman" panose="02020603050405020304" pitchFamily="18" charset="0"/>
              </a:rPr>
              <a:t> </a:t>
            </a:r>
            <a:r>
              <a:rPr lang="pl-PL" sz="2000" dirty="0">
                <a:cs typeface="Times New Roman" panose="02020603050405020304" pitchFamily="18" charset="0"/>
              </a:rPr>
              <a:t>Krzysztof </a:t>
            </a:r>
            <a:r>
              <a:rPr lang="pl-PL" sz="2000" dirty="0" smtClean="0">
                <a:cs typeface="Times New Roman" panose="02020603050405020304" pitchFamily="18" charset="0"/>
              </a:rPr>
              <a:t>Jaworski, </a:t>
            </a:r>
            <a:r>
              <a:rPr lang="pl-PL" sz="2000" dirty="0">
                <a:cs typeface="Times New Roman" panose="02020603050405020304" pitchFamily="18" charset="0"/>
              </a:rPr>
              <a:t>nauczyciel konsultant ds. podnoszenia kompetencji cyfrowych kadry zarządzającej </a:t>
            </a:r>
            <a:r>
              <a:rPr lang="pl-PL" sz="2000" dirty="0" smtClean="0">
                <a:cs typeface="Times New Roman" panose="02020603050405020304" pitchFamily="18" charset="0"/>
              </a:rPr>
              <a:t/>
            </a:r>
            <a:br>
              <a:rPr lang="pl-PL" sz="2000" dirty="0" smtClean="0">
                <a:cs typeface="Times New Roman" panose="02020603050405020304" pitchFamily="18" charset="0"/>
              </a:rPr>
            </a:br>
            <a:r>
              <a:rPr lang="pl-PL" sz="2000" dirty="0" smtClean="0">
                <a:cs typeface="Times New Roman" panose="02020603050405020304" pitchFamily="18" charset="0"/>
              </a:rPr>
              <a:t>i </a:t>
            </a:r>
            <a:r>
              <a:rPr lang="pl-PL" sz="2000" dirty="0">
                <a:cs typeface="Times New Roman" panose="02020603050405020304" pitchFamily="18" charset="0"/>
              </a:rPr>
              <a:t>nauczycieli w </a:t>
            </a:r>
            <a:r>
              <a:rPr lang="pl-PL" sz="2000" dirty="0" smtClean="0">
                <a:cs typeface="Times New Roman" panose="02020603050405020304" pitchFamily="18" charset="0"/>
              </a:rPr>
              <a:t>ZCDN-</a:t>
            </a:r>
            <a:r>
              <a:rPr lang="pl-PL" sz="2000" dirty="0" err="1" smtClean="0">
                <a:cs typeface="Times New Roman" panose="02020603050405020304" pitchFamily="18" charset="0"/>
              </a:rPr>
              <a:t>ie</a:t>
            </a:r>
            <a:r>
              <a:rPr lang="pl-PL" sz="2000" dirty="0" smtClean="0">
                <a:latin typeface="+mj-lt"/>
                <a:cs typeface="Times New Roman" panose="02020603050405020304" pitchFamily="18" charset="0"/>
              </a:rPr>
              <a:t>. </a:t>
            </a:r>
            <a:endParaRPr lang="pl-PL" sz="2000" dirty="0">
              <a:latin typeface="+mj-lt"/>
              <a:cs typeface="Times New Roman" panose="02020603050405020304" pitchFamily="18" charset="0"/>
            </a:endParaRPr>
          </a:p>
          <a:p>
            <a:pPr marL="457200" indent="-457200">
              <a:buFont typeface="Arial" pitchFamily="34" charset="0"/>
              <a:buAutoNum type="arabicPeriod"/>
            </a:pPr>
            <a:r>
              <a:rPr lang="pl-PL" sz="2000" dirty="0">
                <a:latin typeface="+mj-lt"/>
                <a:cs typeface="Times New Roman" panose="02020603050405020304" pitchFamily="18" charset="0"/>
              </a:rPr>
              <a:t>Sprawy różne. Pytania i wnioski nauczycieli.</a:t>
            </a: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3</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3480891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971600" y="1412776"/>
            <a:ext cx="7715200" cy="4525963"/>
          </a:xfrm>
        </p:spPr>
        <p:txBody>
          <a:bodyPr/>
          <a:lstStyle/>
          <a:p>
            <a:pPr>
              <a:lnSpc>
                <a:spcPct val="107000"/>
              </a:lnSpc>
              <a:spcAft>
                <a:spcPts val="800"/>
              </a:spcAft>
            </a:pPr>
            <a:r>
              <a:rPr lang="pl-PL" sz="2000" b="1" kern="100" dirty="0">
                <a:latin typeface="+mj-lt"/>
                <a:ea typeface="Calibri" panose="020F0502020204030204" pitchFamily="34" charset="0"/>
                <a:cs typeface="Times New Roman" panose="02020603050405020304" pitchFamily="18" charset="0"/>
              </a:rPr>
              <a:t>Rozporządzenie Ministra Edukacji i Nauki z dnia 7 czerwca 2023 r. </a:t>
            </a:r>
            <a:r>
              <a:rPr lang="pl-PL" sz="2000" b="1" kern="100" dirty="0" smtClean="0">
                <a:latin typeface="+mj-lt"/>
                <a:ea typeface="Calibri" panose="020F0502020204030204" pitchFamily="34" charset="0"/>
                <a:cs typeface="Times New Roman" panose="02020603050405020304" pitchFamily="18" charset="0"/>
              </a:rPr>
              <a:t/>
            </a:r>
            <a:br>
              <a:rPr lang="pl-PL" sz="2000" b="1" kern="100" dirty="0" smtClean="0">
                <a:latin typeface="+mj-lt"/>
                <a:ea typeface="Calibri" panose="020F0502020204030204" pitchFamily="34" charset="0"/>
                <a:cs typeface="Times New Roman" panose="02020603050405020304" pitchFamily="18" charset="0"/>
              </a:rPr>
            </a:br>
            <a:r>
              <a:rPr lang="pl-PL" sz="2000" kern="100" dirty="0" smtClean="0">
                <a:latin typeface="+mj-lt"/>
                <a:ea typeface="Calibri" panose="020F0502020204030204" pitchFamily="34" charset="0"/>
                <a:cs typeface="Times New Roman" panose="02020603050405020304" pitchFamily="18" charset="0"/>
              </a:rPr>
              <a:t>w </a:t>
            </a:r>
            <a:r>
              <a:rPr lang="pl-PL" sz="2000" kern="100" dirty="0">
                <a:latin typeface="+mj-lt"/>
                <a:ea typeface="Calibri" panose="020F0502020204030204" pitchFamily="34" charset="0"/>
                <a:cs typeface="Times New Roman" panose="02020603050405020304" pitchFamily="18" charset="0"/>
              </a:rPr>
              <a:t>sprawie świadectw, dyplomów państwowych i innych druków </a:t>
            </a:r>
            <a:r>
              <a:rPr lang="pl-PL" sz="2000" kern="100" dirty="0" smtClean="0">
                <a:latin typeface="+mj-lt"/>
                <a:ea typeface="Calibri" panose="020F0502020204030204" pitchFamily="34" charset="0"/>
                <a:cs typeface="Times New Roman" panose="02020603050405020304" pitchFamily="18" charset="0"/>
              </a:rPr>
              <a:t/>
            </a:r>
            <a:br>
              <a:rPr lang="pl-PL" sz="2000" kern="100" dirty="0" smtClean="0">
                <a:latin typeface="+mj-lt"/>
                <a:ea typeface="Calibri" panose="020F0502020204030204" pitchFamily="34" charset="0"/>
                <a:cs typeface="Times New Roman" panose="02020603050405020304" pitchFamily="18" charset="0"/>
              </a:rPr>
            </a:br>
            <a:r>
              <a:rPr lang="pl-PL" sz="2000" kern="100" dirty="0" smtClean="0">
                <a:solidFill>
                  <a:srgbClr val="FF0000"/>
                </a:solidFill>
                <a:latin typeface="+mj-lt"/>
                <a:ea typeface="Calibri" panose="020F0502020204030204" pitchFamily="34" charset="0"/>
                <a:cs typeface="Times New Roman" panose="02020603050405020304" pitchFamily="18" charset="0"/>
              </a:rPr>
              <a:t>(</a:t>
            </a:r>
            <a:r>
              <a:rPr lang="pl-PL" sz="2000" b="1" kern="100" dirty="0">
                <a:solidFill>
                  <a:srgbClr val="FF0000"/>
                </a:solidFill>
                <a:latin typeface="+mj-lt"/>
                <a:ea typeface="Calibri" panose="020F0502020204030204" pitchFamily="34" charset="0"/>
                <a:cs typeface="Times New Roman" panose="02020603050405020304" pitchFamily="18" charset="0"/>
              </a:rPr>
              <a:t>DZ.U. z 2023 r. poz. 1120</a:t>
            </a:r>
            <a:r>
              <a:rPr lang="pl-PL" sz="2000" b="1" kern="100" dirty="0" smtClean="0">
                <a:solidFill>
                  <a:srgbClr val="FF0000"/>
                </a:solidFill>
                <a:latin typeface="+mj-lt"/>
                <a:ea typeface="Calibri" panose="020F0502020204030204" pitchFamily="34" charset="0"/>
                <a:cs typeface="Times New Roman" panose="02020603050405020304" pitchFamily="18" charset="0"/>
              </a:rPr>
              <a:t>) </a:t>
            </a:r>
            <a:r>
              <a:rPr lang="pl-PL" sz="2000" kern="100" dirty="0" smtClean="0">
                <a:solidFill>
                  <a:schemeClr val="tx2"/>
                </a:solidFill>
                <a:latin typeface="+mj-lt"/>
                <a:ea typeface="Calibri" panose="020F0502020204030204" pitchFamily="34" charset="0"/>
                <a:cs typeface="Times New Roman" panose="02020603050405020304" pitchFamily="18" charset="0"/>
              </a:rPr>
              <a:t>Nowe wzory dokumentów.</a:t>
            </a:r>
            <a:endParaRPr lang="pl-PL" sz="2000" kern="100" dirty="0">
              <a:solidFill>
                <a:schemeClr val="tx2"/>
              </a:solidFill>
              <a:latin typeface="+mj-lt"/>
              <a:ea typeface="Calibri" panose="020F0502020204030204" pitchFamily="34" charset="0"/>
              <a:cs typeface="Times New Roman" panose="02020603050405020304" pitchFamily="18" charset="0"/>
            </a:endParaRPr>
          </a:p>
          <a:p>
            <a:pPr marL="0" lvl="0" indent="0">
              <a:lnSpc>
                <a:spcPct val="107000"/>
              </a:lnSpc>
              <a:spcAft>
                <a:spcPts val="800"/>
              </a:spcAft>
              <a:buNone/>
            </a:pPr>
            <a:endParaRPr lang="pl-PL" sz="2000" b="1" kern="1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pl-PL" sz="2000" b="1" kern="100" dirty="0">
                <a:latin typeface="+mj-lt"/>
                <a:ea typeface="Calibri" panose="020F0502020204030204" pitchFamily="34" charset="0"/>
                <a:cs typeface="Times New Roman" panose="02020603050405020304" pitchFamily="18" charset="0"/>
              </a:rPr>
              <a:t>Rozporządzenie Ministra Edukacji i Nauki z dnia 31 maja 2023 r.</a:t>
            </a:r>
            <a:r>
              <a:rPr lang="pl-PL" sz="2000" kern="100" dirty="0">
                <a:latin typeface="+mj-lt"/>
                <a:ea typeface="Calibri" panose="020F0502020204030204" pitchFamily="34" charset="0"/>
                <a:cs typeface="Times New Roman" panose="02020603050405020304" pitchFamily="18" charset="0"/>
              </a:rPr>
              <a:t> zmieniające rozporządzenie w sprawie sposobu prowadzenia przez publiczne przedszkola, szkoły i placówki dokumentacji przebiegu nauczania, działalności wychowawczej i opiekuńczej oraz rodzajów tej dokumentacji </a:t>
            </a:r>
            <a:r>
              <a:rPr lang="pl-PL" sz="2000" b="1" kern="100" dirty="0">
                <a:solidFill>
                  <a:srgbClr val="FF0000"/>
                </a:solidFill>
                <a:latin typeface="+mj-lt"/>
                <a:ea typeface="Calibri" panose="020F0502020204030204" pitchFamily="34" charset="0"/>
                <a:cs typeface="Times New Roman" panose="02020603050405020304" pitchFamily="18" charset="0"/>
              </a:rPr>
              <a:t>(Dz. U. z 2023 r. poz. 1062</a:t>
            </a:r>
            <a:r>
              <a:rPr lang="pl-PL" sz="2000" b="1" kern="100" dirty="0" smtClean="0">
                <a:solidFill>
                  <a:srgbClr val="FF0000"/>
                </a:solidFill>
                <a:latin typeface="+mj-lt"/>
                <a:ea typeface="Calibri" panose="020F0502020204030204" pitchFamily="34" charset="0"/>
                <a:cs typeface="Times New Roman" panose="02020603050405020304" pitchFamily="18" charset="0"/>
              </a:rPr>
              <a:t>). </a:t>
            </a:r>
            <a:r>
              <a:rPr lang="pl-PL" sz="2000" kern="100" dirty="0" smtClean="0">
                <a:solidFill>
                  <a:schemeClr val="tx2"/>
                </a:solidFill>
                <a:latin typeface="+mj-lt"/>
                <a:ea typeface="Calibri" panose="020F0502020204030204" pitchFamily="34" charset="0"/>
                <a:cs typeface="Times New Roman" panose="02020603050405020304" pitchFamily="18" charset="0"/>
              </a:rPr>
              <a:t>Zmiany w </a:t>
            </a:r>
            <a:r>
              <a:rPr lang="pl-PL" sz="2000" kern="100" smtClean="0">
                <a:solidFill>
                  <a:schemeClr val="tx2"/>
                </a:solidFill>
                <a:latin typeface="+mj-lt"/>
                <a:ea typeface="Calibri" panose="020F0502020204030204" pitchFamily="34" charset="0"/>
                <a:cs typeface="Times New Roman" panose="02020603050405020304" pitchFamily="18" charset="0"/>
              </a:rPr>
              <a:t>branżowych szkołach - </a:t>
            </a:r>
            <a:r>
              <a:rPr lang="pl-PL" sz="2000" kern="100" dirty="0" smtClean="0">
                <a:solidFill>
                  <a:schemeClr val="tx2"/>
                </a:solidFill>
                <a:latin typeface="+mj-lt"/>
                <a:ea typeface="Calibri" panose="020F0502020204030204" pitchFamily="34" charset="0"/>
                <a:cs typeface="Times New Roman" panose="02020603050405020304" pitchFamily="18" charset="0"/>
              </a:rPr>
              <a:t>ewidencja.</a:t>
            </a:r>
            <a:endParaRPr lang="pl-PL" sz="2000" kern="100" dirty="0">
              <a:solidFill>
                <a:schemeClr val="tx2"/>
              </a:solidFill>
              <a:latin typeface="+mj-lt"/>
              <a:ea typeface="Calibri" panose="020F0502020204030204" pitchFamily="34" charset="0"/>
              <a:cs typeface="Times New Roman" panose="02020603050405020304" pitchFamily="18" charset="0"/>
            </a:endParaRPr>
          </a:p>
          <a:p>
            <a:endParaRPr lang="pl-PL" b="1" dirty="0">
              <a:solidFill>
                <a:srgbClr val="FF0000"/>
              </a:solidFill>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t>30</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2692520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9594" y="481364"/>
            <a:ext cx="5688631" cy="634082"/>
          </a:xfrm>
        </p:spPr>
        <p:txBody>
          <a:bodyPr/>
          <a:lstStyle/>
          <a:p>
            <a:r>
              <a:rPr lang="pl-PL" b="1" dirty="0" smtClean="0"/>
              <a:t>Zmiany w prawie oświatowym</a:t>
            </a:r>
            <a:endParaRPr lang="pl-PL" b="1" dirty="0"/>
          </a:p>
        </p:txBody>
      </p:sp>
      <p:sp>
        <p:nvSpPr>
          <p:cNvPr id="3" name="Symbol zastępczy zawartości 2"/>
          <p:cNvSpPr>
            <a:spLocks noGrp="1"/>
          </p:cNvSpPr>
          <p:nvPr>
            <p:ph idx="1"/>
          </p:nvPr>
        </p:nvSpPr>
        <p:spPr>
          <a:xfrm>
            <a:off x="899594" y="1163530"/>
            <a:ext cx="7615756" cy="5187842"/>
          </a:xfrm>
        </p:spPr>
        <p:txBody>
          <a:bodyPr/>
          <a:lstStyle/>
          <a:p>
            <a:r>
              <a:rPr lang="pl-PL" sz="2000" b="1" dirty="0">
                <a:latin typeface="+mj-lt"/>
                <a:ea typeface="Calibri" panose="020F0502020204030204" pitchFamily="34" charset="0"/>
                <a:cs typeface="Times New Roman" panose="02020603050405020304" pitchFamily="18" charset="0"/>
              </a:rPr>
              <a:t>Rozporządzenie Ministra Edukacji i Nauki z dnia 30 marca 2023 r. </a:t>
            </a:r>
            <a:r>
              <a:rPr lang="pl-PL" sz="2000" b="1" dirty="0" smtClean="0">
                <a:latin typeface="+mj-lt"/>
                <a:ea typeface="Calibri" panose="020F0502020204030204" pitchFamily="34" charset="0"/>
                <a:cs typeface="Times New Roman" panose="02020603050405020304" pitchFamily="18" charset="0"/>
              </a:rPr>
              <a:t/>
            </a:r>
            <a:br>
              <a:rPr lang="pl-PL" sz="2000" b="1" dirty="0" smtClean="0">
                <a:latin typeface="+mj-lt"/>
                <a:ea typeface="Calibri" panose="020F0502020204030204" pitchFamily="34" charset="0"/>
                <a:cs typeface="Times New Roman" panose="02020603050405020304" pitchFamily="18" charset="0"/>
              </a:rPr>
            </a:br>
            <a:r>
              <a:rPr lang="pl-PL" sz="2000" b="1" dirty="0" smtClean="0">
                <a:latin typeface="+mj-lt"/>
                <a:ea typeface="Calibri" panose="020F0502020204030204" pitchFamily="34" charset="0"/>
                <a:cs typeface="Times New Roman" panose="02020603050405020304" pitchFamily="18" charset="0"/>
              </a:rPr>
              <a:t>w </a:t>
            </a:r>
            <a:r>
              <a:rPr lang="pl-PL" sz="2000" b="1" dirty="0">
                <a:latin typeface="+mj-lt"/>
                <a:ea typeface="Calibri" panose="020F0502020204030204" pitchFamily="34" charset="0"/>
                <a:cs typeface="Times New Roman" panose="02020603050405020304" pitchFamily="18" charset="0"/>
              </a:rPr>
              <a:t>sprawie niektórych publicznych placówek systemu oświaty </a:t>
            </a:r>
            <a:r>
              <a:rPr lang="pl-PL" sz="2000" b="1" dirty="0" smtClean="0">
                <a:latin typeface="+mj-lt"/>
                <a:ea typeface="Calibri" panose="020F0502020204030204" pitchFamily="34" charset="0"/>
                <a:cs typeface="Times New Roman" panose="02020603050405020304" pitchFamily="18" charset="0"/>
              </a:rPr>
              <a:t/>
            </a:r>
            <a:br>
              <a:rPr lang="pl-PL" sz="2000" b="1" dirty="0" smtClean="0">
                <a:latin typeface="+mj-lt"/>
                <a:ea typeface="Calibri" panose="020F0502020204030204" pitchFamily="34" charset="0"/>
                <a:cs typeface="Times New Roman" panose="02020603050405020304" pitchFamily="18" charset="0"/>
              </a:rPr>
            </a:br>
            <a:r>
              <a:rPr lang="pl-PL" sz="2000" b="1" dirty="0" smtClean="0">
                <a:solidFill>
                  <a:srgbClr val="FF0000"/>
                </a:solidFill>
                <a:latin typeface="+mj-lt"/>
                <a:ea typeface="Calibri" panose="020F0502020204030204" pitchFamily="34" charset="0"/>
                <a:cs typeface="Times New Roman" panose="02020603050405020304" pitchFamily="18" charset="0"/>
              </a:rPr>
              <a:t>(</a:t>
            </a:r>
            <a:r>
              <a:rPr lang="pl-PL" sz="2000" b="1" dirty="0">
                <a:solidFill>
                  <a:srgbClr val="FF0000"/>
                </a:solidFill>
                <a:latin typeface="+mj-lt"/>
                <a:ea typeface="Calibri" panose="020F0502020204030204" pitchFamily="34" charset="0"/>
                <a:cs typeface="Times New Roman" panose="02020603050405020304" pitchFamily="18" charset="0"/>
              </a:rPr>
              <a:t>Dz. U. z 2023 r. poz. 651</a:t>
            </a:r>
            <a:r>
              <a:rPr lang="pl-PL" sz="2000" b="1" dirty="0" smtClean="0">
                <a:solidFill>
                  <a:srgbClr val="FF0000"/>
                </a:solidFill>
                <a:latin typeface="+mj-lt"/>
                <a:ea typeface="Calibri" panose="020F0502020204030204" pitchFamily="34" charset="0"/>
                <a:cs typeface="Times New Roman" panose="02020603050405020304" pitchFamily="18" charset="0"/>
              </a:rPr>
              <a:t>) - </a:t>
            </a:r>
            <a:r>
              <a:rPr lang="pl-PL" sz="2000" dirty="0" smtClean="0">
                <a:solidFill>
                  <a:schemeClr val="tx2"/>
                </a:solidFill>
                <a:latin typeface="+mj-lt"/>
                <a:ea typeface="Calibri" panose="020F0502020204030204" pitchFamily="34" charset="0"/>
                <a:cs typeface="Times New Roman" panose="02020603050405020304" pitchFamily="18" charset="0"/>
              </a:rPr>
              <a:t>powstanie nowych placówek</a:t>
            </a:r>
            <a:endParaRPr lang="pl-PL" sz="2000" b="1" dirty="0">
              <a:solidFill>
                <a:srgbClr val="FF0000"/>
              </a:solidFill>
              <a:latin typeface="+mj-lt"/>
              <a:ea typeface="Calibri" panose="020F0502020204030204" pitchFamily="34" charset="0"/>
              <a:cs typeface="Times New Roman" panose="02020603050405020304" pitchFamily="18" charset="0"/>
            </a:endParaRPr>
          </a:p>
          <a:p>
            <a:pPr marL="0" indent="0">
              <a:buNone/>
            </a:pPr>
            <a:endParaRPr lang="pl-PL" sz="2000" b="1" dirty="0">
              <a:solidFill>
                <a:srgbClr val="FF0000"/>
              </a:solidFill>
              <a:latin typeface="+mj-lt"/>
              <a:ea typeface="Calibri" panose="020F0502020204030204" pitchFamily="34" charset="0"/>
              <a:cs typeface="Times New Roman" panose="02020603050405020304" pitchFamily="18" charset="0"/>
            </a:endParaRPr>
          </a:p>
          <a:p>
            <a:pPr>
              <a:lnSpc>
                <a:spcPct val="107000"/>
              </a:lnSpc>
              <a:spcAft>
                <a:spcPts val="800"/>
              </a:spcAft>
            </a:pPr>
            <a:r>
              <a:rPr lang="pl-PL" sz="2000" b="1" kern="100" dirty="0">
                <a:latin typeface="+mj-lt"/>
                <a:ea typeface="Calibri" panose="020F0502020204030204" pitchFamily="34" charset="0"/>
                <a:cs typeface="Times New Roman" panose="02020603050405020304" pitchFamily="18" charset="0"/>
              </a:rPr>
              <a:t>Obwieszczenie Ministra Edukacji i Nauki z dnia 9 czerwca 2023 r. </a:t>
            </a:r>
            <a:r>
              <a:rPr lang="pl-PL" sz="2000" b="1" kern="100" dirty="0" smtClean="0">
                <a:latin typeface="+mj-lt"/>
                <a:ea typeface="Calibri" panose="020F0502020204030204" pitchFamily="34" charset="0"/>
                <a:cs typeface="Times New Roman" panose="02020603050405020304" pitchFamily="18" charset="0"/>
              </a:rPr>
              <a:t/>
            </a:r>
            <a:br>
              <a:rPr lang="pl-PL" sz="2000" b="1" kern="100" dirty="0" smtClean="0">
                <a:latin typeface="+mj-lt"/>
                <a:ea typeface="Calibri" panose="020F0502020204030204" pitchFamily="34" charset="0"/>
                <a:cs typeface="Times New Roman" panose="02020603050405020304" pitchFamily="18" charset="0"/>
              </a:rPr>
            </a:br>
            <a:r>
              <a:rPr lang="pl-PL" sz="2000" kern="100" dirty="0" smtClean="0">
                <a:latin typeface="+mj-lt"/>
                <a:ea typeface="Calibri" panose="020F0502020204030204" pitchFamily="34" charset="0"/>
                <a:cs typeface="Times New Roman" panose="02020603050405020304" pitchFamily="18" charset="0"/>
              </a:rPr>
              <a:t>w </a:t>
            </a:r>
            <a:r>
              <a:rPr lang="pl-PL" sz="2000" kern="100" dirty="0">
                <a:latin typeface="+mj-lt"/>
                <a:ea typeface="Calibri" panose="020F0502020204030204" pitchFamily="34" charset="0"/>
                <a:cs typeface="Times New Roman" panose="02020603050405020304" pitchFamily="18" charset="0"/>
              </a:rPr>
              <a:t>sprawie ogłoszenia jednolitego tekstu rozporządzenia Ministra Edukacji Narodowej w sprawie kryteriów i trybu przyznawania nagród dla nauczycieli </a:t>
            </a:r>
            <a:r>
              <a:rPr lang="pl-PL" sz="2000" b="1" kern="100" dirty="0">
                <a:solidFill>
                  <a:srgbClr val="FF0000"/>
                </a:solidFill>
                <a:latin typeface="+mj-lt"/>
                <a:ea typeface="Calibri" panose="020F0502020204030204" pitchFamily="34" charset="0"/>
                <a:cs typeface="Times New Roman" panose="02020603050405020304" pitchFamily="18" charset="0"/>
              </a:rPr>
              <a:t>(Dz. U. z 2023 r. poz. </a:t>
            </a:r>
            <a:r>
              <a:rPr lang="pl-PL" sz="2000" b="1" kern="100" dirty="0" smtClean="0">
                <a:solidFill>
                  <a:srgbClr val="FF0000"/>
                </a:solidFill>
                <a:latin typeface="+mj-lt"/>
                <a:ea typeface="Calibri" panose="020F0502020204030204" pitchFamily="34" charset="0"/>
                <a:cs typeface="Times New Roman" panose="02020603050405020304" pitchFamily="18" charset="0"/>
              </a:rPr>
              <a:t>1258)</a:t>
            </a:r>
          </a:p>
          <a:p>
            <a:pPr lvl="0"/>
            <a:r>
              <a:rPr lang="pl-PL" sz="2000" b="1" dirty="0" smtClean="0">
                <a:latin typeface="+mj-lt"/>
                <a:cs typeface="Times New Roman" panose="02020603050405020304" pitchFamily="18" charset="0"/>
              </a:rPr>
              <a:t>Rozporządzenie </a:t>
            </a:r>
            <a:r>
              <a:rPr lang="pl-PL" sz="2000" b="1" dirty="0">
                <a:latin typeface="+mj-lt"/>
                <a:cs typeface="Times New Roman" panose="02020603050405020304" pitchFamily="18" charset="0"/>
              </a:rPr>
              <a:t>Ministra Edukacji i Nauki z dnia 7 lipca 2023 r. </a:t>
            </a:r>
            <a:r>
              <a:rPr lang="pl-PL" sz="2000" dirty="0">
                <a:latin typeface="+mj-lt"/>
                <a:cs typeface="Times New Roman" panose="02020603050405020304" pitchFamily="18" charset="0"/>
              </a:rPr>
              <a:t>zmieniające rozporządzenie w sprawie szczegółowej organizacji publicznych szkół i publicznych przedszkoli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b="1" dirty="0" smtClean="0">
                <a:solidFill>
                  <a:srgbClr val="FF0000"/>
                </a:solidFill>
                <a:latin typeface="+mj-lt"/>
                <a:cs typeface="Times New Roman" panose="02020603050405020304" pitchFamily="18" charset="0"/>
              </a:rPr>
              <a:t>(</a:t>
            </a:r>
            <a:r>
              <a:rPr lang="pl-PL" sz="2000" b="1" dirty="0">
                <a:solidFill>
                  <a:srgbClr val="FF0000"/>
                </a:solidFill>
                <a:latin typeface="+mj-lt"/>
                <a:cs typeface="Times New Roman" panose="02020603050405020304" pitchFamily="18" charset="0"/>
              </a:rPr>
              <a:t>DZ. U. z 2023 r. poz. 1370)</a:t>
            </a:r>
          </a:p>
          <a:p>
            <a:pPr>
              <a:lnSpc>
                <a:spcPct val="107000"/>
              </a:lnSpc>
              <a:spcAft>
                <a:spcPts val="800"/>
              </a:spcAft>
            </a:pPr>
            <a:endParaRPr lang="pl-PL"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pl-PL" kern="100" dirty="0">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31</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3866138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9592" y="476672"/>
            <a:ext cx="4968552" cy="576064"/>
          </a:xfrm>
        </p:spPr>
        <p:txBody>
          <a:bodyPr/>
          <a:lstStyle/>
          <a:p>
            <a:r>
              <a:rPr lang="pl-PL" dirty="0"/>
              <a:t>Zmiany w prawie </a:t>
            </a:r>
            <a:r>
              <a:rPr lang="pl-PL" dirty="0" smtClean="0"/>
              <a:t>oświatowym - awans</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827584" y="1196753"/>
            <a:ext cx="7776864" cy="5538178"/>
          </a:xfrm>
        </p:spPr>
        <p:txBody>
          <a:bodyPr/>
          <a:lstStyle/>
          <a:p>
            <a:r>
              <a:rPr lang="pl-PL" sz="2000" b="1" dirty="0">
                <a:latin typeface="+mj-lt"/>
                <a:cs typeface="Times New Roman" panose="02020603050405020304" pitchFamily="18" charset="0"/>
              </a:rPr>
              <a:t>Rozporządzenie Ministra Edukacji i Nauki z dnia 6 września 2022 r. </a:t>
            </a:r>
            <a:r>
              <a:rPr lang="pl-PL" sz="2000" b="1" dirty="0" smtClean="0">
                <a:latin typeface="+mj-lt"/>
                <a:cs typeface="Times New Roman" panose="02020603050405020304" pitchFamily="18" charset="0"/>
              </a:rPr>
              <a:t/>
            </a:r>
            <a:br>
              <a:rPr lang="pl-PL" sz="2000" b="1" dirty="0" smtClean="0">
                <a:latin typeface="+mj-lt"/>
                <a:cs typeface="Times New Roman" panose="02020603050405020304" pitchFamily="18" charset="0"/>
              </a:rPr>
            </a:br>
            <a:r>
              <a:rPr lang="pl-PL" sz="2000" b="1" dirty="0" smtClean="0">
                <a:latin typeface="+mj-lt"/>
                <a:cs typeface="Times New Roman" panose="02020603050405020304" pitchFamily="18" charset="0"/>
              </a:rPr>
              <a:t>w </a:t>
            </a:r>
            <a:r>
              <a:rPr lang="pl-PL" sz="2000" b="1" dirty="0">
                <a:latin typeface="+mj-lt"/>
                <a:cs typeface="Times New Roman" panose="02020603050405020304" pitchFamily="18" charset="0"/>
              </a:rPr>
              <a:t>sprawie uzyskiwania stopni awansu zawodowego przez nauczycieli </a:t>
            </a:r>
            <a:r>
              <a:rPr lang="pl-PL" sz="2000" b="1" dirty="0">
                <a:solidFill>
                  <a:srgbClr val="FF0000"/>
                </a:solidFill>
                <a:latin typeface="+mj-lt"/>
                <a:cs typeface="Times New Roman" panose="02020603050405020304" pitchFamily="18" charset="0"/>
              </a:rPr>
              <a:t>(Dz. U. z 2022 r. poz. 1914)</a:t>
            </a:r>
          </a:p>
          <a:p>
            <a:pPr marL="0" indent="0">
              <a:buNone/>
            </a:pPr>
            <a:endParaRPr lang="pl-PL" sz="2000" dirty="0">
              <a:latin typeface="+mj-lt"/>
              <a:cs typeface="Times New Roman" panose="02020603050405020304" pitchFamily="18" charset="0"/>
            </a:endParaRPr>
          </a:p>
          <a:p>
            <a:pPr marL="0" indent="0">
              <a:buNone/>
            </a:pPr>
            <a:r>
              <a:rPr lang="pl-PL" sz="2000" b="1" dirty="0">
                <a:latin typeface="+mj-lt"/>
                <a:cs typeface="Times New Roman" panose="02020603050405020304" pitchFamily="18" charset="0"/>
              </a:rPr>
              <a:t>Dwa stopnie awansu zawodowego: mianowany i </a:t>
            </a:r>
            <a:r>
              <a:rPr lang="pl-PL" sz="2000" b="1" dirty="0" smtClean="0">
                <a:latin typeface="+mj-lt"/>
                <a:cs typeface="Times New Roman" panose="02020603050405020304" pitchFamily="18" charset="0"/>
              </a:rPr>
              <a:t>dyplomowany:</a:t>
            </a:r>
            <a:endParaRPr lang="pl-PL" sz="2000" b="1" dirty="0">
              <a:latin typeface="+mj-lt"/>
              <a:cs typeface="Times New Roman" panose="02020603050405020304" pitchFamily="18" charset="0"/>
            </a:endParaRPr>
          </a:p>
          <a:p>
            <a:pPr marL="0" indent="0">
              <a:buNone/>
            </a:pPr>
            <a:r>
              <a:rPr lang="pl-PL" sz="2000" b="1" dirty="0">
                <a:latin typeface="+mj-lt"/>
                <a:cs typeface="Times New Roman" panose="02020603050405020304" pitchFamily="18" charset="0"/>
              </a:rPr>
              <a:t>Nauczyciel mianowany </a:t>
            </a:r>
            <a:r>
              <a:rPr lang="pl-PL" sz="2000" dirty="0">
                <a:latin typeface="+mj-lt"/>
                <a:cs typeface="Times New Roman" panose="02020603050405020304" pitchFamily="18" charset="0"/>
              </a:rPr>
              <a:t>dołącza do wniosku na stopień nauczyciela dyplomowanego:</a:t>
            </a:r>
          </a:p>
          <a:p>
            <a:pPr marL="0" indent="0">
              <a:buNone/>
            </a:pPr>
            <a:endParaRPr lang="pl-PL" sz="2000" b="1" dirty="0">
              <a:latin typeface="+mj-lt"/>
              <a:cs typeface="Times New Roman" panose="02020603050405020304" pitchFamily="18" charset="0"/>
            </a:endParaRPr>
          </a:p>
          <a:p>
            <a:pPr marL="0" indent="0">
              <a:buNone/>
            </a:pPr>
            <a:r>
              <a:rPr lang="pl-PL" sz="2000" b="1" dirty="0">
                <a:latin typeface="+mj-lt"/>
                <a:cs typeface="Times New Roman" panose="02020603050405020304" pitchFamily="18" charset="0"/>
              </a:rPr>
              <a:t>Opis i analizę sposobu realizacji </a:t>
            </a:r>
            <a:r>
              <a:rPr lang="pl-PL" sz="2000" dirty="0">
                <a:latin typeface="+mj-lt"/>
                <a:cs typeface="Times New Roman" panose="02020603050405020304" pitchFamily="18" charset="0"/>
              </a:rPr>
              <a:t>wymagań, wraz ze wskazaniem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szczególności uzyskanych efektów, podpisane przez nauczyciela czytelnym podpisem; </a:t>
            </a:r>
            <a:r>
              <a:rPr lang="pl-PL" sz="2000" b="1" dirty="0">
                <a:latin typeface="+mj-lt"/>
                <a:cs typeface="Times New Roman" panose="02020603050405020304" pitchFamily="18" charset="0"/>
              </a:rPr>
              <a:t>dokument obejmuje nie więcej niż 4 strony </a:t>
            </a:r>
            <a:r>
              <a:rPr lang="pl-PL" sz="2000" b="1" dirty="0" smtClean="0">
                <a:latin typeface="+mj-lt"/>
                <a:cs typeface="Times New Roman" panose="02020603050405020304" pitchFamily="18" charset="0"/>
              </a:rPr>
              <a:t/>
            </a:r>
            <a:br>
              <a:rPr lang="pl-PL" sz="2000" b="1" dirty="0" smtClean="0">
                <a:latin typeface="+mj-lt"/>
                <a:cs typeface="Times New Roman" panose="02020603050405020304" pitchFamily="18" charset="0"/>
              </a:rPr>
            </a:br>
            <a:r>
              <a:rPr lang="pl-PL" sz="2000" b="1" dirty="0" smtClean="0">
                <a:latin typeface="+mj-lt"/>
                <a:cs typeface="Times New Roman" panose="02020603050405020304" pitchFamily="18" charset="0"/>
              </a:rPr>
              <a:t>w </a:t>
            </a:r>
            <a:r>
              <a:rPr lang="pl-PL" sz="2000" b="1" dirty="0">
                <a:latin typeface="+mj-lt"/>
                <a:cs typeface="Times New Roman" panose="02020603050405020304" pitchFamily="18" charset="0"/>
              </a:rPr>
              <a:t>formacie A4. </a:t>
            </a: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32</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3245589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548680"/>
            <a:ext cx="6408712" cy="534600"/>
          </a:xfrm>
        </p:spPr>
        <p:txBody>
          <a:bodyPr/>
          <a:lstStyle/>
          <a:p>
            <a:r>
              <a:rPr lang="pl-PL" b="1" dirty="0" smtClean="0">
                <a:cs typeface="Times New Roman" panose="02020603050405020304" pitchFamily="18" charset="0"/>
              </a:rPr>
              <a:t>Zmiany w prawie oświatowym - ocena</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827584" y="1091599"/>
            <a:ext cx="7526902" cy="5444000"/>
          </a:xfrm>
        </p:spPr>
        <p:txBody>
          <a:bodyPr/>
          <a:lstStyle/>
          <a:p>
            <a:r>
              <a:rPr lang="pl-PL" sz="2000" b="1" dirty="0">
                <a:latin typeface="+mj-lt"/>
                <a:cs typeface="Times New Roman" panose="02020603050405020304" pitchFamily="18" charset="0"/>
              </a:rPr>
              <a:t>Rozporządzenie Ministra Edukacji i Nauki z dnia 25 sierpnia 2022 r. w sprawie oceny pracy nauczycieli </a:t>
            </a:r>
            <a:r>
              <a:rPr lang="pl-PL" sz="2000" b="1" dirty="0">
                <a:solidFill>
                  <a:srgbClr val="FF0000"/>
                </a:solidFill>
                <a:latin typeface="+mj-lt"/>
                <a:cs typeface="Times New Roman" panose="02020603050405020304" pitchFamily="18" charset="0"/>
              </a:rPr>
              <a:t>(Dz. U. z 2022 r. poz. 1822).</a:t>
            </a:r>
          </a:p>
          <a:p>
            <a:pPr marL="0" indent="0">
              <a:buNone/>
            </a:pPr>
            <a:endParaRPr lang="pl-PL" sz="2000" b="1" dirty="0">
              <a:latin typeface="+mj-lt"/>
              <a:cs typeface="Times New Roman" panose="02020603050405020304" pitchFamily="18" charset="0"/>
            </a:endParaRPr>
          </a:p>
          <a:p>
            <a:pPr marL="0" indent="0">
              <a:buNone/>
            </a:pPr>
            <a:r>
              <a:rPr lang="pl-PL" sz="2000" b="1" dirty="0">
                <a:latin typeface="+mj-lt"/>
                <a:cs typeface="Times New Roman" panose="02020603050405020304" pitchFamily="18" charset="0"/>
              </a:rPr>
              <a:t>Szczegółowe kryteria oceny pracy nauczyciela dzielą się na:</a:t>
            </a:r>
          </a:p>
          <a:p>
            <a:pPr marL="0" indent="0">
              <a:buNone/>
            </a:pPr>
            <a:r>
              <a:rPr lang="pl-PL" sz="2000" dirty="0">
                <a:latin typeface="+mj-lt"/>
                <a:cs typeface="Times New Roman" panose="02020603050405020304" pitchFamily="18" charset="0"/>
              </a:rPr>
              <a:t>1) obowiązkowe kryteria oceny pracy nauczyciela;</a:t>
            </a:r>
          </a:p>
          <a:p>
            <a:pPr marL="0" indent="0">
              <a:buNone/>
            </a:pPr>
            <a:r>
              <a:rPr lang="pl-PL" sz="2000" dirty="0">
                <a:latin typeface="+mj-lt"/>
                <a:cs typeface="Times New Roman" panose="02020603050405020304" pitchFamily="18" charset="0"/>
              </a:rPr>
              <a:t>2) dodatkowe kryteria oceny pracy nauczyciela.</a:t>
            </a:r>
          </a:p>
          <a:p>
            <a:pPr marL="0" indent="0">
              <a:buNone/>
            </a:pPr>
            <a:endParaRPr lang="pl-PL" sz="2000" dirty="0">
              <a:latin typeface="+mj-lt"/>
              <a:cs typeface="Times New Roman" panose="02020603050405020304" pitchFamily="18" charset="0"/>
            </a:endParaRPr>
          </a:p>
          <a:p>
            <a:pPr marL="0" indent="0">
              <a:buNone/>
            </a:pPr>
            <a:r>
              <a:rPr lang="pl-PL" sz="2000" b="1" dirty="0">
                <a:latin typeface="+mj-lt"/>
                <a:cs typeface="Times New Roman" panose="02020603050405020304" pitchFamily="18" charset="0"/>
              </a:rPr>
              <a:t>Dyrektor</a:t>
            </a:r>
            <a:r>
              <a:rPr lang="pl-PL" sz="2000" dirty="0">
                <a:latin typeface="+mj-lt"/>
                <a:cs typeface="Times New Roman" panose="02020603050405020304" pitchFamily="18" charset="0"/>
              </a:rPr>
              <a:t> szkoły przed dokonaniem oceny pracy nauczyciela </a:t>
            </a:r>
            <a:r>
              <a:rPr lang="pl-PL" sz="2000" b="1" dirty="0">
                <a:latin typeface="+mj-lt"/>
                <a:cs typeface="Times New Roman" panose="02020603050405020304" pitchFamily="18" charset="0"/>
              </a:rPr>
              <a:t>wskazuje jedno kryterium oceny pracy </a:t>
            </a:r>
            <a:r>
              <a:rPr lang="pl-PL" sz="2000" dirty="0">
                <a:latin typeface="+mj-lt"/>
                <a:cs typeface="Times New Roman" panose="02020603050405020304" pitchFamily="18" charset="0"/>
              </a:rPr>
              <a:t>spośród dodatkowych kryteriów oceny pracy, związanych ze specyfiką pracy tego nauczyciela.</a:t>
            </a:r>
          </a:p>
          <a:p>
            <a:pPr marL="0" indent="0">
              <a:buNone/>
            </a:pPr>
            <a:endParaRPr lang="pl-PL" sz="2000" dirty="0">
              <a:latin typeface="+mj-lt"/>
              <a:cs typeface="Times New Roman" panose="02020603050405020304" pitchFamily="18" charset="0"/>
            </a:endParaRPr>
          </a:p>
          <a:p>
            <a:pPr marL="0" indent="0">
              <a:buNone/>
            </a:pPr>
            <a:r>
              <a:rPr lang="pl-PL" sz="2000" b="1" dirty="0">
                <a:latin typeface="+mj-lt"/>
                <a:cs typeface="Times New Roman" panose="02020603050405020304" pitchFamily="18" charset="0"/>
              </a:rPr>
              <a:t>Nauczyciel </a:t>
            </a:r>
            <a:r>
              <a:rPr lang="pl-PL" sz="2000" dirty="0">
                <a:latin typeface="+mj-lt"/>
                <a:cs typeface="Times New Roman" panose="02020603050405020304" pitchFamily="18" charset="0"/>
              </a:rPr>
              <a:t>przed dokonaniem oceny pracy wskazuje jedno kryterium oceny pracy spośród dodatkowych kryteriów oceny pracy, związane ze specyfiką swojej pracy.</a:t>
            </a:r>
          </a:p>
          <a:p>
            <a:pPr marL="0" indent="0">
              <a:buNone/>
            </a:pPr>
            <a:endParaRPr lang="pl-PL" sz="2000" dirty="0">
              <a:latin typeface="Times New Roman" panose="02020603050405020304" pitchFamily="18" charset="0"/>
              <a:cs typeface="Times New Roman" panose="02020603050405020304" pitchFamily="18" charset="0"/>
            </a:endParaRPr>
          </a:p>
          <a:p>
            <a:pPr marL="0" indent="0">
              <a:buNone/>
            </a:pPr>
            <a:endParaRPr lang="pl-PL" sz="2000" dirty="0">
              <a:latin typeface="Times New Roman" panose="02020603050405020304" pitchFamily="18"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33</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870786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476672"/>
            <a:ext cx="6408712" cy="606608"/>
          </a:xfrm>
        </p:spPr>
        <p:txBody>
          <a:bodyPr/>
          <a:lstStyle/>
          <a:p>
            <a:r>
              <a:rPr lang="pl-PL" b="1" dirty="0">
                <a:cs typeface="Times New Roman" panose="02020603050405020304" pitchFamily="18" charset="0"/>
              </a:rPr>
              <a:t>Zmiany w prawie </a:t>
            </a:r>
            <a:r>
              <a:rPr lang="pl-PL" b="1" dirty="0" smtClean="0">
                <a:cs typeface="Times New Roman" panose="02020603050405020304" pitchFamily="18" charset="0"/>
              </a:rPr>
              <a:t>oświatowym - </a:t>
            </a:r>
            <a:r>
              <a:rPr lang="pl-PL" b="1" dirty="0">
                <a:cs typeface="Times New Roman" panose="02020603050405020304" pitchFamily="18" charset="0"/>
              </a:rPr>
              <a:t>ocena</a:t>
            </a:r>
          </a:p>
        </p:txBody>
      </p:sp>
      <p:sp>
        <p:nvSpPr>
          <p:cNvPr id="3" name="Symbol zastępczy zawartości 2"/>
          <p:cNvSpPr>
            <a:spLocks noGrp="1"/>
          </p:cNvSpPr>
          <p:nvPr>
            <p:ph idx="1"/>
          </p:nvPr>
        </p:nvSpPr>
        <p:spPr>
          <a:xfrm>
            <a:off x="800150" y="1083280"/>
            <a:ext cx="7715200" cy="5444000"/>
          </a:xfrm>
        </p:spPr>
        <p:txBody>
          <a:bodyPr/>
          <a:lstStyle/>
          <a:p>
            <a:pPr marL="0" indent="0">
              <a:buNone/>
            </a:pPr>
            <a:r>
              <a:rPr lang="pl-PL" sz="2000" b="1" dirty="0">
                <a:latin typeface="+mj-lt"/>
                <a:cs typeface="Times New Roman" panose="02020603050405020304" pitchFamily="18" charset="0"/>
              </a:rPr>
              <a:t>Procedura oceny bez większych zmian </a:t>
            </a:r>
          </a:p>
          <a:p>
            <a:pPr marL="0" indent="0">
              <a:buNone/>
            </a:pPr>
            <a:r>
              <a:rPr lang="pl-PL" sz="2000" dirty="0">
                <a:latin typeface="+mj-lt"/>
                <a:cs typeface="Times New Roman" panose="02020603050405020304" pitchFamily="18" charset="0"/>
              </a:rPr>
              <a:t>Istotną nowością jest jedynie wskazanie, w jakim momencie wybierane są dodatkowe kryteria oceny. </a:t>
            </a:r>
          </a:p>
          <a:p>
            <a:pPr marL="0" indent="0">
              <a:buNone/>
            </a:pPr>
            <a:endParaRPr lang="pl-PL" sz="2000" dirty="0">
              <a:latin typeface="+mj-lt"/>
              <a:cs typeface="Times New Roman" panose="02020603050405020304" pitchFamily="18" charset="0"/>
            </a:endParaRPr>
          </a:p>
          <a:p>
            <a:pPr marL="0" indent="0">
              <a:buNone/>
            </a:pPr>
            <a:r>
              <a:rPr lang="pl-PL" sz="2000" b="1" dirty="0">
                <a:latin typeface="+mj-lt"/>
                <a:cs typeface="Times New Roman" panose="02020603050405020304" pitchFamily="18" charset="0"/>
              </a:rPr>
              <a:t>Dyrektor wskazuje dodatkowe kryterium</a:t>
            </a:r>
            <a:r>
              <a:rPr lang="pl-PL" sz="2000" dirty="0">
                <a:latin typeface="+mj-lt"/>
                <a:cs typeface="Times New Roman" panose="02020603050405020304" pitchFamily="18" charset="0"/>
              </a:rPr>
              <a:t>:</a:t>
            </a:r>
          </a:p>
          <a:p>
            <a:pPr marL="0" indent="0">
              <a:buNone/>
            </a:pPr>
            <a:r>
              <a:rPr lang="pl-PL" sz="2000" dirty="0">
                <a:latin typeface="+mj-lt"/>
                <a:cs typeface="Times New Roman" panose="02020603050405020304" pitchFamily="18" charset="0"/>
              </a:rPr>
              <a:t>• w zawiadomieniu o dokonywaniu oceny pracy dla nauczyciela, albo</a:t>
            </a:r>
          </a:p>
          <a:p>
            <a:pPr marL="0" indent="0">
              <a:buNone/>
            </a:pPr>
            <a:r>
              <a:rPr lang="pl-PL" sz="2000" dirty="0">
                <a:latin typeface="+mj-lt"/>
                <a:cs typeface="Times New Roman" panose="02020603050405020304" pitchFamily="18" charset="0"/>
              </a:rPr>
              <a:t>• w ciągu 3 dni roboczych od dnia otrzymania wniosku nauczyciela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o </a:t>
            </a:r>
            <a:r>
              <a:rPr lang="pl-PL" sz="2000" dirty="0">
                <a:latin typeface="+mj-lt"/>
                <a:cs typeface="Times New Roman" panose="02020603050405020304" pitchFamily="18" charset="0"/>
              </a:rPr>
              <a:t>ustalenie oceny pracy.</a:t>
            </a:r>
          </a:p>
          <a:p>
            <a:pPr marL="0" indent="0">
              <a:buNone/>
            </a:pPr>
            <a:endParaRPr lang="pl-PL" sz="2000" b="1" dirty="0">
              <a:latin typeface="+mj-lt"/>
              <a:cs typeface="Times New Roman" panose="02020603050405020304" pitchFamily="18" charset="0"/>
            </a:endParaRPr>
          </a:p>
          <a:p>
            <a:pPr marL="0" indent="0">
              <a:buNone/>
            </a:pPr>
            <a:r>
              <a:rPr lang="pl-PL" sz="2000" b="1" dirty="0">
                <a:latin typeface="+mj-lt"/>
                <a:cs typeface="Times New Roman" panose="02020603050405020304" pitchFamily="18" charset="0"/>
              </a:rPr>
              <a:t>Nauczyciel wybiera dodatkowe kryterium</a:t>
            </a:r>
            <a:r>
              <a:rPr lang="pl-PL" sz="2000" dirty="0">
                <a:latin typeface="+mj-lt"/>
                <a:cs typeface="Times New Roman" panose="02020603050405020304" pitchFamily="18" charset="0"/>
              </a:rPr>
              <a:t>:</a:t>
            </a:r>
          </a:p>
          <a:p>
            <a:pPr marL="0" indent="0">
              <a:buNone/>
            </a:pPr>
            <a:r>
              <a:rPr lang="pl-PL" sz="2000" dirty="0">
                <a:latin typeface="+mj-lt"/>
                <a:cs typeface="Times New Roman" panose="02020603050405020304" pitchFamily="18" charset="0"/>
              </a:rPr>
              <a:t>• w ciągu 3 dni roboczych od dnia otrzymania zawiadomienia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o </a:t>
            </a:r>
            <a:r>
              <a:rPr lang="pl-PL" sz="2000" dirty="0">
                <a:latin typeface="+mj-lt"/>
                <a:cs typeface="Times New Roman" panose="02020603050405020304" pitchFamily="18" charset="0"/>
              </a:rPr>
              <a:t>dokonywaniu oceny pracy, albo</a:t>
            </a:r>
          </a:p>
          <a:p>
            <a:pPr marL="0" indent="0">
              <a:buNone/>
            </a:pPr>
            <a:r>
              <a:rPr lang="pl-PL" sz="2000" dirty="0">
                <a:latin typeface="+mj-lt"/>
                <a:cs typeface="Times New Roman" panose="02020603050405020304" pitchFamily="18" charset="0"/>
              </a:rPr>
              <a:t>• we wniosku o dokonanie oceny pracy.</a:t>
            </a:r>
          </a:p>
          <a:p>
            <a:pPr marL="0" indent="0">
              <a:buNone/>
            </a:pPr>
            <a:endParaRPr lang="pl-PL" sz="2000" dirty="0">
              <a:latin typeface="+mj-lt"/>
              <a:cs typeface="Times New Roman" panose="02020603050405020304" pitchFamily="18" charset="0"/>
            </a:endParaRPr>
          </a:p>
          <a:p>
            <a:pPr marL="0" indent="0">
              <a:buNone/>
            </a:pPr>
            <a:endParaRPr lang="pl-PL" sz="2000" dirty="0">
              <a:latin typeface="+mj-lt"/>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34</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2842407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Wszystkie zmiany </a:t>
            </a:r>
            <a:endParaRPr lang="pl-PL" dirty="0"/>
          </a:p>
        </p:txBody>
      </p:sp>
      <p:sp>
        <p:nvSpPr>
          <p:cNvPr id="3" name="Symbol zastępczy zawartości 2"/>
          <p:cNvSpPr>
            <a:spLocks noGrp="1"/>
          </p:cNvSpPr>
          <p:nvPr>
            <p:ph idx="1"/>
          </p:nvPr>
        </p:nvSpPr>
        <p:spPr/>
        <p:txBody>
          <a:bodyPr/>
          <a:lstStyle/>
          <a:p>
            <a:r>
              <a:rPr lang="pl-PL" dirty="0">
                <a:hlinkClick r:id="rId2"/>
              </a:rPr>
              <a:t>https://milkowski.biz/zmiany-w-prawie/zestawienie-zmian-w-prawie-oswiatowym-w-2023-r</a:t>
            </a:r>
            <a:r>
              <a:rPr lang="pl-PL" dirty="0" smtClean="0">
                <a:hlinkClick r:id="rId2"/>
              </a:rPr>
              <a:t>/</a:t>
            </a:r>
            <a:endParaRPr lang="pl-PL" dirty="0" smtClean="0"/>
          </a:p>
          <a:p>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35</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861668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274638"/>
            <a:ext cx="6696744" cy="634082"/>
          </a:xfrm>
        </p:spPr>
        <p:txBody>
          <a:bodyPr/>
          <a:lstStyle/>
          <a:p>
            <a:r>
              <a:rPr lang="pl-PL" b="1" dirty="0">
                <a:cs typeface="Times New Roman" panose="02020603050405020304" pitchFamily="18" charset="0"/>
              </a:rPr>
              <a:t>Doradcy metodyczni w </a:t>
            </a:r>
            <a:r>
              <a:rPr lang="pl-PL" b="1" dirty="0" smtClean="0">
                <a:cs typeface="Times New Roman" panose="02020603050405020304" pitchFamily="18" charset="0"/>
              </a:rPr>
              <a:t>ZCDN-</a:t>
            </a:r>
            <a:r>
              <a:rPr lang="pl-PL" b="1" dirty="0" err="1" smtClean="0">
                <a:cs typeface="Times New Roman" panose="02020603050405020304" pitchFamily="18" charset="0"/>
              </a:rPr>
              <a:t>ie</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611560" y="1196752"/>
            <a:ext cx="8136904" cy="5328592"/>
          </a:xfrm>
        </p:spPr>
        <p:txBody>
          <a:bodyPr/>
          <a:lstStyle/>
          <a:p>
            <a:pPr marL="0" indent="0" algn="ctr">
              <a:buNone/>
            </a:pPr>
            <a:r>
              <a:rPr lang="pl-PL" sz="2000" dirty="0" smtClean="0">
                <a:latin typeface="+mj-lt"/>
                <a:cs typeface="Times New Roman" panose="02020603050405020304" pitchFamily="18" charset="0"/>
              </a:rPr>
              <a:t>W roku szkolnym2023/2024 </a:t>
            </a:r>
            <a:endParaRPr lang="pl-PL" sz="2000" dirty="0">
              <a:latin typeface="+mj-lt"/>
              <a:cs typeface="Times New Roman" panose="02020603050405020304" pitchFamily="18" charset="0"/>
            </a:endParaRPr>
          </a:p>
          <a:p>
            <a:pPr marL="0" indent="0" algn="ctr">
              <a:buNone/>
            </a:pPr>
            <a:r>
              <a:rPr lang="pl-PL" sz="2000" dirty="0">
                <a:latin typeface="+mj-lt"/>
                <a:cs typeface="Times New Roman" panose="02020603050405020304" pitchFamily="18" charset="0"/>
              </a:rPr>
              <a:t>w placówce są zatrudnieni </a:t>
            </a:r>
          </a:p>
          <a:p>
            <a:pPr marL="0" indent="0" algn="ctr">
              <a:buNone/>
            </a:pPr>
            <a:r>
              <a:rPr lang="pl-PL" sz="2000" b="1" dirty="0">
                <a:latin typeface="+mj-lt"/>
                <a:cs typeface="Times New Roman" panose="02020603050405020304" pitchFamily="18" charset="0"/>
              </a:rPr>
              <a:t>doradcy </a:t>
            </a:r>
            <a:r>
              <a:rPr lang="pl-PL" sz="2000" b="1" dirty="0" smtClean="0">
                <a:latin typeface="+mj-lt"/>
                <a:cs typeface="Times New Roman" panose="02020603050405020304" pitchFamily="18" charset="0"/>
              </a:rPr>
              <a:t>metodyczni w następujących obszarach </a:t>
            </a:r>
            <a:endParaRPr lang="pl-PL" sz="2000" b="1" dirty="0">
              <a:latin typeface="+mj-lt"/>
              <a:cs typeface="Times New Roman" panose="02020603050405020304" pitchFamily="18" charset="0"/>
            </a:endParaRPr>
          </a:p>
          <a:p>
            <a:endParaRPr lang="pl-PL" sz="1800" dirty="0">
              <a:latin typeface="Times New Roman" panose="02020603050405020304" pitchFamily="18" charset="0"/>
              <a:cs typeface="Times New Roman" panose="02020603050405020304" pitchFamily="18" charset="0"/>
            </a:endParaRPr>
          </a:p>
          <a:p>
            <a:r>
              <a:rPr lang="pl-PL" sz="2000" b="1" dirty="0">
                <a:latin typeface="+mj-lt"/>
                <a:cs typeface="Times New Roman" panose="02020603050405020304" pitchFamily="18" charset="0"/>
              </a:rPr>
              <a:t>Wychowanie </a:t>
            </a:r>
            <a:r>
              <a:rPr lang="pl-PL" sz="2000" b="1" dirty="0" smtClean="0">
                <a:latin typeface="+mj-lt"/>
                <a:cs typeface="Times New Roman" panose="02020603050405020304" pitchFamily="18" charset="0"/>
              </a:rPr>
              <a:t>fizyczne - </a:t>
            </a:r>
            <a:r>
              <a:rPr lang="pl-PL" sz="2000" dirty="0" smtClean="0">
                <a:latin typeface="+mj-lt"/>
                <a:cs typeface="Times New Roman" panose="02020603050405020304" pitchFamily="18" charset="0"/>
              </a:rPr>
              <a:t>Agnieszka </a:t>
            </a:r>
            <a:r>
              <a:rPr lang="pl-PL" sz="2000" dirty="0" err="1" smtClean="0">
                <a:latin typeface="+mj-lt"/>
                <a:cs typeface="Times New Roman" panose="02020603050405020304" pitchFamily="18" charset="0"/>
              </a:rPr>
              <a:t>Beyer</a:t>
            </a:r>
            <a:r>
              <a:rPr lang="pl-PL" sz="2000" dirty="0" smtClean="0">
                <a:latin typeface="+mj-lt"/>
                <a:cs typeface="Times New Roman" panose="02020603050405020304" pitchFamily="18" charset="0"/>
              </a:rPr>
              <a:t>-Michoń</a:t>
            </a:r>
            <a:endParaRPr lang="pl-PL" sz="2000" dirty="0">
              <a:latin typeface="+mj-lt"/>
              <a:cs typeface="Times New Roman" panose="02020603050405020304" pitchFamily="18" charset="0"/>
            </a:endParaRPr>
          </a:p>
          <a:p>
            <a:r>
              <a:rPr lang="pl-PL" sz="2000" b="1" dirty="0" smtClean="0">
                <a:latin typeface="+mj-lt"/>
                <a:cs typeface="Times New Roman" panose="02020603050405020304" pitchFamily="18" charset="0"/>
              </a:rPr>
              <a:t>Język </a:t>
            </a:r>
            <a:r>
              <a:rPr lang="pl-PL" sz="2000" b="1" dirty="0" smtClean="0">
                <a:latin typeface="+mj-lt"/>
                <a:cs typeface="Times New Roman" panose="02020603050405020304" pitchFamily="18" charset="0"/>
              </a:rPr>
              <a:t>angielski </a:t>
            </a:r>
            <a:r>
              <a:rPr lang="pl-PL" sz="2000" dirty="0" smtClean="0">
                <a:latin typeface="+mj-lt"/>
                <a:cs typeface="Times New Roman" panose="02020603050405020304" pitchFamily="18" charset="0"/>
              </a:rPr>
              <a:t>- Karol Pietrzyk</a:t>
            </a:r>
            <a:endParaRPr lang="pl-PL" sz="2000" dirty="0">
              <a:latin typeface="+mj-lt"/>
              <a:cs typeface="Times New Roman" panose="02020603050405020304" pitchFamily="18" charset="0"/>
            </a:endParaRPr>
          </a:p>
          <a:p>
            <a:r>
              <a:rPr lang="pl-PL" sz="2000" b="1" dirty="0" smtClean="0">
                <a:latin typeface="+mj-lt"/>
                <a:cs typeface="Times New Roman" panose="02020603050405020304" pitchFamily="18" charset="0"/>
              </a:rPr>
              <a:t>Język</a:t>
            </a:r>
            <a:r>
              <a:rPr lang="pl-PL" sz="2000" b="1" dirty="0" smtClean="0">
                <a:latin typeface="+mj-lt"/>
                <a:cs typeface="Times New Roman" panose="02020603050405020304" pitchFamily="18" charset="0"/>
              </a:rPr>
              <a:t> polski, </a:t>
            </a:r>
            <a:r>
              <a:rPr lang="pl-PL" sz="2000" b="1" dirty="0" smtClean="0">
                <a:latin typeface="+mj-lt"/>
                <a:cs typeface="Times New Roman" panose="02020603050405020304" pitchFamily="18" charset="0"/>
              </a:rPr>
              <a:t>szkoły ponadpodstawowe - </a:t>
            </a:r>
            <a:r>
              <a:rPr lang="pl-PL" sz="2000" dirty="0" smtClean="0">
                <a:latin typeface="+mj-lt"/>
                <a:cs typeface="Times New Roman" panose="02020603050405020304" pitchFamily="18" charset="0"/>
              </a:rPr>
              <a:t>Joanna Sadłowska-Szreder</a:t>
            </a:r>
            <a:endParaRPr lang="pl-PL" sz="2000" dirty="0">
              <a:latin typeface="+mj-lt"/>
              <a:cs typeface="Times New Roman" panose="02020603050405020304" pitchFamily="18" charset="0"/>
            </a:endParaRPr>
          </a:p>
          <a:p>
            <a:r>
              <a:rPr lang="pl-PL" sz="2000" b="1" dirty="0" smtClean="0">
                <a:latin typeface="+mj-lt"/>
                <a:cs typeface="Times New Roman" panose="02020603050405020304" pitchFamily="18" charset="0"/>
              </a:rPr>
              <a:t>Język </a:t>
            </a:r>
            <a:r>
              <a:rPr lang="pl-PL" sz="2000" b="1" dirty="0" smtClean="0">
                <a:latin typeface="+mj-lt"/>
                <a:cs typeface="Times New Roman" panose="02020603050405020304" pitchFamily="18" charset="0"/>
              </a:rPr>
              <a:t>niemiecki - </a:t>
            </a:r>
            <a:r>
              <a:rPr lang="pl-PL" sz="2000" dirty="0" smtClean="0">
                <a:latin typeface="+mj-lt"/>
                <a:cs typeface="Times New Roman" panose="02020603050405020304" pitchFamily="18" charset="0"/>
              </a:rPr>
              <a:t>Sebastian Molski</a:t>
            </a:r>
            <a:endParaRPr lang="pl-PL" sz="2000" dirty="0">
              <a:latin typeface="+mj-lt"/>
              <a:cs typeface="Times New Roman" panose="02020603050405020304" pitchFamily="18" charset="0"/>
            </a:endParaRPr>
          </a:p>
          <a:p>
            <a:r>
              <a:rPr lang="pl-PL" sz="2000" b="1" dirty="0">
                <a:latin typeface="+mj-lt"/>
                <a:cs typeface="Times New Roman" panose="02020603050405020304" pitchFamily="18" charset="0"/>
              </a:rPr>
              <a:t>Doradztwo </a:t>
            </a:r>
            <a:r>
              <a:rPr lang="pl-PL" sz="2000" b="1" dirty="0" smtClean="0">
                <a:latin typeface="+mj-lt"/>
                <a:cs typeface="Times New Roman" panose="02020603050405020304" pitchFamily="18" charset="0"/>
              </a:rPr>
              <a:t>zawodowe - </a:t>
            </a:r>
            <a:r>
              <a:rPr lang="pl-PL" sz="2000" dirty="0" smtClean="0">
                <a:latin typeface="+mj-lt"/>
                <a:cs typeface="Times New Roman" panose="02020603050405020304" pitchFamily="18" charset="0"/>
              </a:rPr>
              <a:t>Krystyna Stelmach-Tyszko</a:t>
            </a:r>
            <a:endParaRPr lang="pl-PL" sz="2000" dirty="0">
              <a:latin typeface="+mj-lt"/>
              <a:cs typeface="Times New Roman" panose="02020603050405020304" pitchFamily="18" charset="0"/>
            </a:endParaRPr>
          </a:p>
          <a:p>
            <a:r>
              <a:rPr lang="pl-PL" sz="2000" b="1" dirty="0" smtClean="0">
                <a:latin typeface="+mj-lt"/>
                <a:cs typeface="Times New Roman" panose="02020603050405020304" pitchFamily="18" charset="0"/>
              </a:rPr>
              <a:t>Kształcenie specjalne - </a:t>
            </a:r>
            <a:r>
              <a:rPr lang="pl-PL" sz="2000" dirty="0" smtClean="0">
                <a:latin typeface="+mj-lt"/>
                <a:cs typeface="Times New Roman" panose="02020603050405020304" pitchFamily="18" charset="0"/>
              </a:rPr>
              <a:t>Agnieszka Maszczyk</a:t>
            </a:r>
          </a:p>
          <a:p>
            <a:r>
              <a:rPr lang="pl-PL" sz="2000" b="1" dirty="0" smtClean="0">
                <a:latin typeface="+mj-lt"/>
                <a:cs typeface="Times New Roman" panose="02020603050405020304" pitchFamily="18" charset="0"/>
              </a:rPr>
              <a:t>Biologia </a:t>
            </a:r>
            <a:r>
              <a:rPr lang="pl-PL" sz="2000" dirty="0" smtClean="0">
                <a:latin typeface="+mj-lt"/>
                <a:cs typeface="Times New Roman" panose="02020603050405020304" pitchFamily="18" charset="0"/>
              </a:rPr>
              <a:t>- Sylwia Małecka</a:t>
            </a:r>
            <a:endParaRPr lang="pl-PL" sz="2000" dirty="0">
              <a:latin typeface="+mj-lt"/>
              <a:cs typeface="Times New Roman" panose="02020603050405020304" pitchFamily="18" charset="0"/>
            </a:endParaRPr>
          </a:p>
          <a:p>
            <a:r>
              <a:rPr lang="pl-PL" sz="2000" b="1" dirty="0" smtClean="0">
                <a:latin typeface="+mj-lt"/>
                <a:cs typeface="Times New Roman" panose="02020603050405020304" pitchFamily="18" charset="0"/>
              </a:rPr>
              <a:t>Historia </a:t>
            </a:r>
            <a:r>
              <a:rPr lang="pl-PL" sz="2000" dirty="0" smtClean="0">
                <a:latin typeface="+mj-lt"/>
                <a:cs typeface="Times New Roman" panose="02020603050405020304" pitchFamily="18" charset="0"/>
              </a:rPr>
              <a:t>- Wiktoria Knap</a:t>
            </a:r>
            <a:endParaRPr lang="pl-PL" sz="2000" dirty="0">
              <a:latin typeface="+mj-lt"/>
              <a:cs typeface="Times New Roman" panose="02020603050405020304" pitchFamily="18" charset="0"/>
            </a:endParaRPr>
          </a:p>
          <a:p>
            <a:r>
              <a:rPr lang="pl-PL" sz="2000" b="1" dirty="0" smtClean="0">
                <a:latin typeface="+mj-lt"/>
                <a:cs typeface="Times New Roman" panose="02020603050405020304" pitchFamily="18" charset="0"/>
              </a:rPr>
              <a:t>Informatyka </a:t>
            </a:r>
            <a:r>
              <a:rPr lang="pl-PL" sz="2000" dirty="0" smtClean="0">
                <a:latin typeface="+mj-lt"/>
                <a:cs typeface="Times New Roman" panose="02020603050405020304" pitchFamily="18" charset="0"/>
              </a:rPr>
              <a:t>- Janusz Olczak</a:t>
            </a:r>
            <a:endParaRPr lang="pl-PL" sz="2000" dirty="0">
              <a:latin typeface="+mj-lt"/>
              <a:cs typeface="Times New Roman" panose="02020603050405020304" pitchFamily="18" charset="0"/>
            </a:endParaRPr>
          </a:p>
          <a:p>
            <a:pPr marL="0" indent="0">
              <a:buNone/>
            </a:pPr>
            <a:endParaRPr lang="pl-PL" sz="2000" dirty="0">
              <a:latin typeface="+mj-lt"/>
              <a:cs typeface="Times New Roman" panose="02020603050405020304" pitchFamily="18" charset="0"/>
            </a:endParaRPr>
          </a:p>
          <a:p>
            <a:pPr marL="0" indent="0">
              <a:buNone/>
            </a:pPr>
            <a:endParaRPr lang="pl-PL" sz="2000" dirty="0">
              <a:latin typeface="+mj-lt"/>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36</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462993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marL="0" indent="0" algn="ctr">
              <a:buNone/>
            </a:pPr>
            <a:r>
              <a:rPr lang="pl-PL" sz="2000" b="1" dirty="0" smtClean="0"/>
              <a:t>Konsultanci:</a:t>
            </a:r>
          </a:p>
          <a:p>
            <a:r>
              <a:rPr lang="pl-PL" sz="2000" b="1" dirty="0" smtClean="0"/>
              <a:t>Matematyka -</a:t>
            </a:r>
            <a:r>
              <a:rPr lang="pl-PL" sz="2000" dirty="0" smtClean="0"/>
              <a:t> Anna Bazyluk</a:t>
            </a:r>
          </a:p>
          <a:p>
            <a:r>
              <a:rPr lang="pl-PL" sz="2000" b="1" dirty="0" smtClean="0"/>
              <a:t>Edukacja wczesnoszkolna </a:t>
            </a:r>
            <a:r>
              <a:rPr lang="pl-PL" sz="2000" dirty="0" smtClean="0"/>
              <a:t>- Beata </a:t>
            </a:r>
            <a:r>
              <a:rPr lang="pl-PL" sz="2000" dirty="0" err="1" smtClean="0"/>
              <a:t>Standio</a:t>
            </a:r>
            <a:endParaRPr lang="pl-PL" sz="2000" dirty="0" smtClean="0"/>
          </a:p>
          <a:p>
            <a:r>
              <a:rPr lang="pl-PL" sz="2000" b="1" dirty="0" smtClean="0"/>
              <a:t>Język polski, szkoły podstawowe - </a:t>
            </a:r>
            <a:r>
              <a:rPr lang="pl-PL" sz="2000" dirty="0" smtClean="0"/>
              <a:t>Klaudia Szostak</a:t>
            </a:r>
          </a:p>
          <a:p>
            <a:r>
              <a:rPr lang="pl-PL" sz="2000" b="1" dirty="0" smtClean="0"/>
              <a:t>Kompetencje cyfrowe - </a:t>
            </a:r>
            <a:r>
              <a:rPr lang="pl-PL" sz="2000" dirty="0" smtClean="0"/>
              <a:t>Krzysztof Jaworski</a:t>
            </a:r>
          </a:p>
          <a:p>
            <a:r>
              <a:rPr lang="pl-PL" sz="2000" b="1" dirty="0" smtClean="0"/>
              <a:t>Informatyka, biblioteka cyfrowa - </a:t>
            </a:r>
            <a:r>
              <a:rPr lang="pl-PL" sz="2000" dirty="0" smtClean="0"/>
              <a:t>Krzysztof Koroński</a:t>
            </a:r>
          </a:p>
          <a:p>
            <a:r>
              <a:rPr lang="pl-PL" sz="2000" b="1" dirty="0" smtClean="0"/>
              <a:t>Wychowanie przedszkolne - </a:t>
            </a:r>
            <a:r>
              <a:rPr lang="pl-PL" sz="2000" dirty="0" smtClean="0"/>
              <a:t>Renata Wiśniewska</a:t>
            </a:r>
          </a:p>
          <a:p>
            <a:r>
              <a:rPr lang="pl-PL" sz="2000" b="1" dirty="0" smtClean="0"/>
              <a:t>T</a:t>
            </a:r>
            <a:r>
              <a:rPr lang="pl-PL" sz="2000" b="1" dirty="0" smtClean="0"/>
              <a:t>echnika, wychowanie komunikacyjne, edukacja </a:t>
            </a:r>
            <a:r>
              <a:rPr lang="pl-PL" sz="2000" b="1" dirty="0"/>
              <a:t>dla </a:t>
            </a:r>
            <a:r>
              <a:rPr lang="pl-PL" sz="2000" b="1" dirty="0" smtClean="0"/>
              <a:t>bezpieczeństwa </a:t>
            </a:r>
            <a:r>
              <a:rPr lang="pl-PL" sz="2000" b="1" dirty="0" smtClean="0"/>
              <a:t>- </a:t>
            </a:r>
            <a:r>
              <a:rPr lang="pl-PL" sz="2000" dirty="0" smtClean="0"/>
              <a:t>Waldemar </a:t>
            </a:r>
            <a:r>
              <a:rPr lang="pl-PL" sz="2000" dirty="0" smtClean="0"/>
              <a:t>Zaborski</a:t>
            </a:r>
            <a:endParaRPr lang="pl-PL" sz="2000" dirty="0" smtClean="0"/>
          </a:p>
          <a:p>
            <a:r>
              <a:rPr lang="pl-PL" sz="2000" b="1" dirty="0" smtClean="0"/>
              <a:t>Edukacja humanistyczna - </a:t>
            </a:r>
            <a:r>
              <a:rPr lang="pl-PL" sz="2000" dirty="0" smtClean="0"/>
              <a:t>Marta Kostecka</a:t>
            </a:r>
          </a:p>
          <a:p>
            <a:r>
              <a:rPr lang="pl-PL" sz="2000" b="1" dirty="0" smtClean="0"/>
              <a:t>Edukacja humanistyczna - </a:t>
            </a:r>
            <a:r>
              <a:rPr lang="pl-PL" sz="2000" dirty="0" smtClean="0"/>
              <a:t>dr</a:t>
            </a:r>
            <a:r>
              <a:rPr lang="pl-PL" sz="2000" b="1" dirty="0" smtClean="0"/>
              <a:t> </a:t>
            </a:r>
            <a:r>
              <a:rPr lang="pl-PL" sz="2000" dirty="0" smtClean="0"/>
              <a:t>Katarzyna Rembacka</a:t>
            </a:r>
          </a:p>
          <a:p>
            <a:r>
              <a:rPr lang="pl-PL" sz="2000" b="1" dirty="0" smtClean="0"/>
              <a:t>Organizacja kultury szkoły - </a:t>
            </a:r>
            <a:r>
              <a:rPr lang="pl-PL" sz="2000" dirty="0" smtClean="0"/>
              <a:t>Anna Godzińska</a:t>
            </a:r>
            <a:endParaRPr lang="pl-PL" sz="20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37</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3134342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15555" y="1844824"/>
            <a:ext cx="8278812" cy="2160240"/>
          </a:xfrm>
          <a:prstGeom prst="rect">
            <a:avLst/>
          </a:prstGeom>
        </p:spPr>
        <p:txBody>
          <a:bodyPr/>
          <a:lstStyle/>
          <a:p>
            <a:pPr lvl="0" algn="ctr">
              <a:spcBef>
                <a:spcPct val="20000"/>
              </a:spcBef>
            </a:pPr>
            <a:r>
              <a:rPr lang="pl-PL" b="1" dirty="0">
                <a:solidFill>
                  <a:srgbClr val="C00000"/>
                </a:solidFill>
                <a:ea typeface="+mn-ea"/>
                <a:cs typeface="Times New Roman" panose="02020603050405020304" pitchFamily="18" charset="0"/>
              </a:rPr>
              <a:t>Oferta szkoleń ZCDN-u </a:t>
            </a:r>
            <a:br>
              <a:rPr lang="pl-PL" b="1" dirty="0">
                <a:solidFill>
                  <a:srgbClr val="C00000"/>
                </a:solidFill>
                <a:ea typeface="+mn-ea"/>
                <a:cs typeface="Times New Roman" panose="02020603050405020304" pitchFamily="18" charset="0"/>
              </a:rPr>
            </a:br>
            <a:r>
              <a:rPr lang="pl-PL" b="1" dirty="0">
                <a:solidFill>
                  <a:srgbClr val="C00000"/>
                </a:solidFill>
                <a:ea typeface="+mn-ea"/>
                <a:cs typeface="Times New Roman" panose="02020603050405020304" pitchFamily="18" charset="0"/>
              </a:rPr>
              <a:t>na rok szkolny 2023/2024</a:t>
            </a:r>
            <a:br>
              <a:rPr lang="pl-PL" b="1" dirty="0">
                <a:solidFill>
                  <a:srgbClr val="C00000"/>
                </a:solidFill>
                <a:ea typeface="+mn-ea"/>
                <a:cs typeface="Times New Roman" panose="02020603050405020304" pitchFamily="18" charset="0"/>
              </a:rPr>
            </a:br>
            <a:r>
              <a:rPr lang="pl-PL" b="1" dirty="0">
                <a:solidFill>
                  <a:srgbClr val="C00000"/>
                </a:solidFill>
                <a:ea typeface="+mn-ea"/>
                <a:cs typeface="Times New Roman" panose="02020603050405020304" pitchFamily="18" charset="0"/>
              </a:rPr>
              <a:t/>
            </a:r>
            <a:br>
              <a:rPr lang="pl-PL" b="1" dirty="0">
                <a:solidFill>
                  <a:srgbClr val="C00000"/>
                </a:solidFill>
                <a:ea typeface="+mn-ea"/>
                <a:cs typeface="Times New Roman" panose="02020603050405020304" pitchFamily="18" charset="0"/>
              </a:rPr>
            </a:br>
            <a:endParaRPr lang="pl-PL" b="1" i="0" dirty="0">
              <a:solidFill>
                <a:srgbClr val="C00000"/>
              </a:solidFill>
              <a:effectLst>
                <a:outerShdw blurRad="38100" dist="38100" dir="2700000" algn="tl">
                  <a:srgbClr val="C0C0C0"/>
                </a:outerShdw>
              </a:effectLst>
            </a:endParaRPr>
          </a:p>
        </p:txBody>
      </p:sp>
      <p:sp>
        <p:nvSpPr>
          <p:cNvPr id="8195" name="Rectangle 3"/>
          <p:cNvSpPr>
            <a:spLocks noGrp="1" noChangeArrowheads="1"/>
          </p:cNvSpPr>
          <p:nvPr>
            <p:ph type="body" idx="4294967295"/>
          </p:nvPr>
        </p:nvSpPr>
        <p:spPr>
          <a:xfrm>
            <a:off x="683568" y="3933056"/>
            <a:ext cx="7344816" cy="2330921"/>
          </a:xfrm>
          <a:prstGeom prst="rect">
            <a:avLst/>
          </a:prstGeom>
        </p:spPr>
        <p:txBody>
          <a:bodyPr/>
          <a:lstStyle/>
          <a:p>
            <a:pPr marL="0" lvl="0" indent="0">
              <a:buNone/>
            </a:pPr>
            <a:r>
              <a:rPr lang="pl-PL" sz="2800" dirty="0">
                <a:solidFill>
                  <a:srgbClr val="0000CC"/>
                </a:solidFill>
              </a:rPr>
              <a:t> </a:t>
            </a:r>
            <a:r>
              <a:rPr lang="pl-PL" b="1" dirty="0">
                <a:latin typeface="Times New Roman" panose="02020603050405020304" pitchFamily="18" charset="0"/>
                <a:cs typeface="Times New Roman" panose="02020603050405020304" pitchFamily="18" charset="0"/>
              </a:rPr>
              <a:t/>
            </a:r>
            <a:br>
              <a:rPr lang="pl-PL" b="1" dirty="0">
                <a:latin typeface="Times New Roman" panose="02020603050405020304" pitchFamily="18" charset="0"/>
                <a:cs typeface="Times New Roman" panose="02020603050405020304" pitchFamily="18" charset="0"/>
              </a:rPr>
            </a:br>
            <a:endParaRPr lang="pl-PL" sz="2800" dirty="0">
              <a:solidFill>
                <a:srgbClr val="0000CC"/>
              </a:solidFill>
            </a:endParaRPr>
          </a:p>
        </p:txBody>
      </p:sp>
    </p:spTree>
    <p:extLst>
      <p:ext uri="{BB962C8B-B14F-4D97-AF65-F5344CB8AC3E}">
        <p14:creationId xmlns:p14="http://schemas.microsoft.com/office/powerpoint/2010/main" val="508967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6456" y="509425"/>
            <a:ext cx="5688631" cy="634082"/>
          </a:xfrm>
        </p:spPr>
        <p:txBody>
          <a:bodyPr/>
          <a:lstStyle/>
          <a:p>
            <a:r>
              <a:rPr lang="pl-PL" b="1" dirty="0" smtClean="0"/>
              <a:t>Moje szkolenia:</a:t>
            </a:r>
            <a:endParaRPr lang="pl-PL" b="1" dirty="0"/>
          </a:p>
        </p:txBody>
      </p:sp>
      <p:sp>
        <p:nvSpPr>
          <p:cNvPr id="3" name="Symbol zastępczy zawartości 2"/>
          <p:cNvSpPr>
            <a:spLocks noGrp="1"/>
          </p:cNvSpPr>
          <p:nvPr>
            <p:ph idx="1"/>
          </p:nvPr>
        </p:nvSpPr>
        <p:spPr>
          <a:xfrm>
            <a:off x="899594" y="1412776"/>
            <a:ext cx="7715200" cy="5030015"/>
          </a:xfrm>
        </p:spPr>
        <p:txBody>
          <a:bodyPr/>
          <a:lstStyle/>
          <a:p>
            <a:pPr marL="0" indent="0">
              <a:buNone/>
            </a:pPr>
            <a:r>
              <a:rPr lang="pl-PL" sz="2000" b="1" dirty="0" smtClean="0">
                <a:solidFill>
                  <a:schemeClr val="tx2"/>
                </a:solidFill>
                <a:latin typeface="+mj-lt"/>
              </a:rPr>
              <a:t>I/E/10</a:t>
            </a:r>
            <a:r>
              <a:rPr lang="pl-PL" sz="2000" dirty="0" smtClean="0">
                <a:solidFill>
                  <a:schemeClr val="tx2"/>
                </a:solidFill>
                <a:latin typeface="+mj-lt"/>
              </a:rPr>
              <a:t> </a:t>
            </a:r>
            <a:r>
              <a:rPr lang="pl-PL" sz="2000" dirty="0">
                <a:solidFill>
                  <a:schemeClr val="tx2"/>
                </a:solidFill>
                <a:latin typeface="+mj-lt"/>
              </a:rPr>
              <a:t>Konstruowanie WOPFU i IPET-u</a:t>
            </a:r>
          </a:p>
          <a:p>
            <a:pPr marL="0" indent="0">
              <a:buNone/>
            </a:pPr>
            <a:r>
              <a:rPr lang="pl-PL" sz="2000" b="1" dirty="0" smtClean="0">
                <a:solidFill>
                  <a:schemeClr val="tx2"/>
                </a:solidFill>
                <a:latin typeface="+mj-lt"/>
              </a:rPr>
              <a:t>I/E/11</a:t>
            </a:r>
            <a:r>
              <a:rPr lang="pl-PL" sz="2000" dirty="0" smtClean="0">
                <a:solidFill>
                  <a:schemeClr val="tx2"/>
                </a:solidFill>
                <a:latin typeface="+mj-lt"/>
              </a:rPr>
              <a:t> </a:t>
            </a:r>
            <a:r>
              <a:rPr lang="pl-PL" sz="2000" dirty="0">
                <a:solidFill>
                  <a:schemeClr val="tx2"/>
                </a:solidFill>
                <a:latin typeface="+mj-lt"/>
              </a:rPr>
              <a:t>Jak czytać orzeczenie o potrzebie kształcenia specjalnego?</a:t>
            </a:r>
          </a:p>
          <a:p>
            <a:pPr marL="0" indent="0">
              <a:buNone/>
            </a:pPr>
            <a:r>
              <a:rPr lang="pl-PL" sz="2000" b="1" dirty="0" smtClean="0">
                <a:solidFill>
                  <a:schemeClr val="tx2"/>
                </a:solidFill>
                <a:latin typeface="+mj-lt"/>
              </a:rPr>
              <a:t>I/E/12</a:t>
            </a:r>
            <a:r>
              <a:rPr lang="pl-PL" sz="2000" dirty="0" smtClean="0">
                <a:solidFill>
                  <a:schemeClr val="tx2"/>
                </a:solidFill>
                <a:latin typeface="+mj-lt"/>
              </a:rPr>
              <a:t> </a:t>
            </a:r>
            <a:r>
              <a:rPr lang="pl-PL" sz="2000" dirty="0">
                <a:solidFill>
                  <a:schemeClr val="tx2"/>
                </a:solidFill>
                <a:latin typeface="+mj-lt"/>
              </a:rPr>
              <a:t>Praca nauczyciela </a:t>
            </a:r>
            <a:r>
              <a:rPr lang="pl-PL" sz="2000" dirty="0" smtClean="0">
                <a:solidFill>
                  <a:schemeClr val="tx2"/>
                </a:solidFill>
                <a:latin typeface="+mj-lt"/>
              </a:rPr>
              <a:t>współorganizującego kształcenie</a:t>
            </a:r>
          </a:p>
          <a:p>
            <a:pPr marL="0" indent="0">
              <a:buNone/>
            </a:pPr>
            <a:r>
              <a:rPr lang="pl-PL" sz="2000" b="1" dirty="0" smtClean="0">
                <a:solidFill>
                  <a:schemeClr val="tx2"/>
                </a:solidFill>
                <a:latin typeface="+mj-lt"/>
              </a:rPr>
              <a:t>I/E/13</a:t>
            </a:r>
            <a:r>
              <a:rPr lang="pl-PL" sz="2000" dirty="0" smtClean="0">
                <a:solidFill>
                  <a:schemeClr val="tx2"/>
                </a:solidFill>
                <a:latin typeface="+mj-lt"/>
              </a:rPr>
              <a:t> Współpraca </a:t>
            </a:r>
            <a:r>
              <a:rPr lang="pl-PL" sz="2000" dirty="0">
                <a:solidFill>
                  <a:schemeClr val="tx2"/>
                </a:solidFill>
                <a:latin typeface="+mj-lt"/>
              </a:rPr>
              <a:t>z rodzicem dziecka z niepełnosprawnością</a:t>
            </a:r>
            <a:endParaRPr lang="pl-PL" sz="2000" dirty="0" smtClean="0">
              <a:solidFill>
                <a:schemeClr val="tx2"/>
              </a:solidFill>
              <a:latin typeface="+mj-lt"/>
            </a:endParaRPr>
          </a:p>
          <a:p>
            <a:pPr marL="0" indent="0">
              <a:buNone/>
            </a:pPr>
            <a:r>
              <a:rPr lang="pl-PL" sz="2000" b="1" dirty="0" smtClean="0">
                <a:solidFill>
                  <a:schemeClr val="tx2"/>
                </a:solidFill>
                <a:latin typeface="+mj-lt"/>
              </a:rPr>
              <a:t>I/E/14 </a:t>
            </a:r>
            <a:r>
              <a:rPr lang="pl-PL" sz="2000" dirty="0" smtClean="0">
                <a:solidFill>
                  <a:schemeClr val="tx2"/>
                </a:solidFill>
                <a:latin typeface="+mj-lt"/>
              </a:rPr>
              <a:t> </a:t>
            </a:r>
            <a:r>
              <a:rPr lang="pl-PL" sz="2000" dirty="0">
                <a:solidFill>
                  <a:schemeClr val="tx2"/>
                </a:solidFill>
                <a:latin typeface="+mj-lt"/>
              </a:rPr>
              <a:t>Zaburzenia ze spektrum autyzmu</a:t>
            </a:r>
          </a:p>
          <a:p>
            <a:pPr marL="0" indent="0">
              <a:buNone/>
            </a:pPr>
            <a:r>
              <a:rPr lang="pl-PL" sz="2000" b="1" dirty="0" smtClean="0">
                <a:solidFill>
                  <a:schemeClr val="tx2"/>
                </a:solidFill>
                <a:latin typeface="+mj-lt"/>
              </a:rPr>
              <a:t>I/E/15 </a:t>
            </a:r>
            <a:r>
              <a:rPr lang="pl-PL" sz="2000" dirty="0">
                <a:solidFill>
                  <a:schemeClr val="tx2"/>
                </a:solidFill>
                <a:latin typeface="+mj-lt"/>
              </a:rPr>
              <a:t>Metody i techniki pracy z uczniem ze spektrum zaburzeń </a:t>
            </a:r>
            <a:r>
              <a:rPr lang="pl-PL" sz="2000" dirty="0" smtClean="0">
                <a:solidFill>
                  <a:schemeClr val="tx2"/>
                </a:solidFill>
                <a:latin typeface="+mj-lt"/>
              </a:rPr>
              <a:t>autyzmu</a:t>
            </a:r>
            <a:endParaRPr lang="pl-PL" sz="2000" dirty="0">
              <a:solidFill>
                <a:schemeClr val="tx2"/>
              </a:solidFill>
              <a:latin typeface="+mj-lt"/>
            </a:endParaRPr>
          </a:p>
          <a:p>
            <a:pPr marL="0" indent="0">
              <a:buNone/>
            </a:pPr>
            <a:r>
              <a:rPr lang="pl-PL" sz="2000" b="1" dirty="0" smtClean="0">
                <a:solidFill>
                  <a:schemeClr val="tx2"/>
                </a:solidFill>
                <a:latin typeface="+mj-lt"/>
              </a:rPr>
              <a:t>I/E/16</a:t>
            </a:r>
            <a:r>
              <a:rPr lang="pl-PL" sz="2000" dirty="0" smtClean="0">
                <a:solidFill>
                  <a:schemeClr val="tx2"/>
                </a:solidFill>
                <a:latin typeface="+mj-lt"/>
              </a:rPr>
              <a:t> </a:t>
            </a:r>
            <a:r>
              <a:rPr lang="pl-PL" sz="2000" dirty="0">
                <a:solidFill>
                  <a:schemeClr val="tx2"/>
                </a:solidFill>
                <a:latin typeface="+mj-lt"/>
              </a:rPr>
              <a:t>Praca z uczniem z niepełnosprawnością intelektualną</a:t>
            </a:r>
          </a:p>
          <a:p>
            <a:pPr marL="0" indent="0">
              <a:buNone/>
            </a:pPr>
            <a:r>
              <a:rPr lang="pl-PL" sz="2000" b="1" dirty="0" smtClean="0">
                <a:solidFill>
                  <a:schemeClr val="tx2"/>
                </a:solidFill>
                <a:latin typeface="+mj-lt"/>
              </a:rPr>
              <a:t>I/E/17</a:t>
            </a:r>
            <a:r>
              <a:rPr lang="pl-PL" sz="2000" dirty="0" smtClean="0">
                <a:solidFill>
                  <a:schemeClr val="tx2"/>
                </a:solidFill>
                <a:latin typeface="+mj-lt"/>
              </a:rPr>
              <a:t> </a:t>
            </a:r>
            <a:r>
              <a:rPr lang="pl-PL" sz="2000" dirty="0">
                <a:solidFill>
                  <a:schemeClr val="tx2"/>
                </a:solidFill>
                <a:latin typeface="+mj-lt"/>
              </a:rPr>
              <a:t>Elementy integracji sensorycznej w pracy z dziećmi z orzeczeniem o potrzebie kształcenia specjalnego</a:t>
            </a:r>
          </a:p>
          <a:p>
            <a:pPr marL="0" indent="0">
              <a:buNone/>
            </a:pPr>
            <a:r>
              <a:rPr lang="pl-PL" sz="2000" b="1" dirty="0" smtClean="0">
                <a:solidFill>
                  <a:schemeClr val="tx2"/>
                </a:solidFill>
                <a:latin typeface="+mj-lt"/>
              </a:rPr>
              <a:t>I/E/18</a:t>
            </a:r>
            <a:r>
              <a:rPr lang="pl-PL" sz="2000" dirty="0" smtClean="0">
                <a:solidFill>
                  <a:schemeClr val="tx2"/>
                </a:solidFill>
                <a:latin typeface="+mj-lt"/>
              </a:rPr>
              <a:t> </a:t>
            </a:r>
            <a:r>
              <a:rPr lang="pl-PL" sz="2000" dirty="0">
                <a:solidFill>
                  <a:schemeClr val="tx2"/>
                </a:solidFill>
                <a:latin typeface="+mj-lt"/>
              </a:rPr>
              <a:t>Elementy treningu umiejętności społecznych w pracy z dziećmi </a:t>
            </a:r>
            <a:r>
              <a:rPr lang="pl-PL" sz="2000" dirty="0" smtClean="0">
                <a:solidFill>
                  <a:schemeClr val="tx2"/>
                </a:solidFill>
                <a:latin typeface="+mj-lt"/>
              </a:rPr>
              <a:t/>
            </a:r>
            <a:br>
              <a:rPr lang="pl-PL" sz="2000" dirty="0" smtClean="0">
                <a:solidFill>
                  <a:schemeClr val="tx2"/>
                </a:solidFill>
                <a:latin typeface="+mj-lt"/>
              </a:rPr>
            </a:br>
            <a:r>
              <a:rPr lang="pl-PL" sz="2000" dirty="0" smtClean="0">
                <a:solidFill>
                  <a:schemeClr val="tx2"/>
                </a:solidFill>
                <a:latin typeface="+mj-lt"/>
              </a:rPr>
              <a:t>z </a:t>
            </a:r>
            <a:r>
              <a:rPr lang="pl-PL" sz="2000" dirty="0">
                <a:solidFill>
                  <a:schemeClr val="tx2"/>
                </a:solidFill>
                <a:latin typeface="+mj-lt"/>
              </a:rPr>
              <a:t>orzeczeniem o potrzebie kształcenia specjalnego</a:t>
            </a:r>
          </a:p>
          <a:p>
            <a:pPr marL="0" indent="0">
              <a:buNone/>
            </a:pPr>
            <a:endParaRPr lang="pl-PL" dirty="0">
              <a:solidFill>
                <a:schemeClr val="accent1"/>
              </a:solidFill>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t>39</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680283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504" y="234007"/>
            <a:ext cx="6768752" cy="827612"/>
          </a:xfrm>
        </p:spPr>
        <p:txBody>
          <a:bodyPr/>
          <a:lstStyle/>
          <a:p>
            <a:pPr algn="ctr"/>
            <a:r>
              <a:rPr lang="pl-PL" b="1" dirty="0">
                <a:cs typeface="Times New Roman" panose="02020603050405020304" pitchFamily="18" charset="0"/>
              </a:rPr>
              <a:t>Kierunki realizacji polityki oświatowej państwa </a:t>
            </a:r>
            <a:br>
              <a:rPr lang="pl-PL" b="1" dirty="0">
                <a:cs typeface="Times New Roman" panose="02020603050405020304" pitchFamily="18" charset="0"/>
              </a:rPr>
            </a:br>
            <a:r>
              <a:rPr lang="pl-PL" b="1" dirty="0">
                <a:cs typeface="Times New Roman" panose="02020603050405020304" pitchFamily="18" charset="0"/>
              </a:rPr>
              <a:t>w roku szkolnym 2023/2024</a:t>
            </a:r>
          </a:p>
        </p:txBody>
      </p:sp>
      <p:sp>
        <p:nvSpPr>
          <p:cNvPr id="3" name="Symbol zastępczy zawartości 2"/>
          <p:cNvSpPr>
            <a:spLocks noGrp="1"/>
          </p:cNvSpPr>
          <p:nvPr>
            <p:ph idx="1"/>
          </p:nvPr>
        </p:nvSpPr>
        <p:spPr/>
        <p:txBody>
          <a:bodyPr/>
          <a:lstStyle/>
          <a:p>
            <a:pPr marL="0" indent="0">
              <a:buNone/>
            </a:pPr>
            <a:r>
              <a:rPr lang="pl-PL" sz="2000" b="1" dirty="0" smtClean="0">
                <a:latin typeface="+mj-lt"/>
                <a:cs typeface="Times New Roman" panose="02020603050405020304" pitchFamily="18" charset="0"/>
              </a:rPr>
              <a:t>Podstawa </a:t>
            </a:r>
            <a:r>
              <a:rPr lang="pl-PL" sz="2000" b="1" dirty="0">
                <a:latin typeface="+mj-lt"/>
                <a:cs typeface="Times New Roman" panose="02020603050405020304" pitchFamily="18" charset="0"/>
              </a:rPr>
              <a:t>prawna</a:t>
            </a:r>
          </a:p>
          <a:p>
            <a:pPr marL="0" indent="0">
              <a:buNone/>
            </a:pPr>
            <a:r>
              <a:rPr lang="pl-PL" sz="2000" dirty="0">
                <a:latin typeface="+mj-lt"/>
                <a:cs typeface="Times New Roman" panose="02020603050405020304" pitchFamily="18" charset="0"/>
              </a:rPr>
              <a:t>Art. 60 ust. 3 pkt 1 ustawy z dnia 14 grudnia 2016 r. – Prawo oświatowe (Dz.U. z 2023 r. poz. 900)</a:t>
            </a: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4</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800" y="3356992"/>
            <a:ext cx="2723351" cy="915146"/>
          </a:xfrm>
          <a:prstGeom prst="rect">
            <a:avLst/>
          </a:prstGeom>
        </p:spPr>
      </p:pic>
    </p:spTree>
    <p:extLst>
      <p:ext uri="{BB962C8B-B14F-4D97-AF65-F5344CB8AC3E}">
        <p14:creationId xmlns:p14="http://schemas.microsoft.com/office/powerpoint/2010/main" val="394161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Pojawi się także:</a:t>
            </a:r>
            <a:endParaRPr lang="pl-PL" dirty="0"/>
          </a:p>
        </p:txBody>
      </p:sp>
      <p:sp>
        <p:nvSpPr>
          <p:cNvPr id="3" name="Symbol zastępczy zawartości 2"/>
          <p:cNvSpPr>
            <a:spLocks noGrp="1"/>
          </p:cNvSpPr>
          <p:nvPr>
            <p:ph idx="1"/>
          </p:nvPr>
        </p:nvSpPr>
        <p:spPr/>
        <p:txBody>
          <a:bodyPr/>
          <a:lstStyle/>
          <a:p>
            <a:r>
              <a:rPr lang="pl-PL" sz="2000" b="1" dirty="0" smtClean="0">
                <a:latin typeface="+mj-lt"/>
              </a:rPr>
              <a:t>Sieć współpracy</a:t>
            </a:r>
          </a:p>
          <a:p>
            <a:pPr marL="0" indent="0">
              <a:buNone/>
            </a:pPr>
            <a:r>
              <a:rPr lang="pl-PL" sz="2000" b="1" dirty="0" smtClean="0">
                <a:latin typeface="+mj-lt"/>
              </a:rPr>
              <a:t>III/1 </a:t>
            </a:r>
            <a:r>
              <a:rPr lang="pl-PL" sz="2000" dirty="0" smtClean="0">
                <a:latin typeface="+mj-lt"/>
              </a:rPr>
              <a:t>Sieć współpracy i samokształcenia dla nauczycieli pracujących </a:t>
            </a:r>
            <a:r>
              <a:rPr lang="pl-PL" sz="2000" dirty="0" smtClean="0">
                <a:latin typeface="+mj-lt"/>
              </a:rPr>
              <a:t/>
            </a:r>
            <a:br>
              <a:rPr lang="pl-PL" sz="2000" dirty="0" smtClean="0">
                <a:latin typeface="+mj-lt"/>
              </a:rPr>
            </a:br>
            <a:r>
              <a:rPr lang="pl-PL" sz="2000" dirty="0" smtClean="0">
                <a:latin typeface="+mj-lt"/>
              </a:rPr>
              <a:t>z </a:t>
            </a:r>
            <a:r>
              <a:rPr lang="pl-PL" sz="2000" dirty="0" smtClean="0">
                <a:latin typeface="+mj-lt"/>
              </a:rPr>
              <a:t>dziećmi z niepełnosprawnością</a:t>
            </a:r>
          </a:p>
          <a:p>
            <a:pPr marL="0" indent="0">
              <a:buNone/>
            </a:pPr>
            <a:endParaRPr lang="pl-PL" sz="2000" dirty="0">
              <a:latin typeface="+mj-lt"/>
            </a:endParaRPr>
          </a:p>
          <a:p>
            <a:r>
              <a:rPr lang="pl-PL" sz="2000" b="1" dirty="0" smtClean="0">
                <a:latin typeface="+mj-lt"/>
              </a:rPr>
              <a:t>Konferencja </a:t>
            </a:r>
          </a:p>
          <a:p>
            <a:pPr marL="0" indent="0">
              <a:buNone/>
            </a:pPr>
            <a:r>
              <a:rPr lang="pl-PL" sz="2000" b="1" dirty="0" smtClean="0">
                <a:latin typeface="+mj-lt"/>
              </a:rPr>
              <a:t>II/8 </a:t>
            </a:r>
            <a:r>
              <a:rPr lang="pl-PL" sz="2000" dirty="0" smtClean="0">
                <a:latin typeface="+mj-lt"/>
              </a:rPr>
              <a:t>Metody pracy z dzieckiem z niepełnosprawnością</a:t>
            </a:r>
          </a:p>
          <a:p>
            <a:pPr marL="0" indent="0">
              <a:buNone/>
            </a:pPr>
            <a:endParaRPr lang="pl-PL" sz="2000" dirty="0">
              <a:latin typeface="+mj-lt"/>
            </a:endParaRPr>
          </a:p>
          <a:p>
            <a:r>
              <a:rPr lang="pl-PL" sz="2000" b="1" dirty="0" smtClean="0">
                <a:latin typeface="+mj-lt"/>
              </a:rPr>
              <a:t>Seminarium</a:t>
            </a:r>
          </a:p>
          <a:p>
            <a:pPr marL="0" indent="0">
              <a:buNone/>
            </a:pPr>
            <a:r>
              <a:rPr lang="pl-PL" sz="2000" b="1" dirty="0" smtClean="0">
                <a:latin typeface="+mj-lt"/>
              </a:rPr>
              <a:t>I/A/3 </a:t>
            </a:r>
            <a:r>
              <a:rPr lang="pl-PL" sz="2000" dirty="0" smtClean="0">
                <a:latin typeface="+mj-lt"/>
              </a:rPr>
              <a:t>Edukacja włączająca jako </a:t>
            </a:r>
            <a:r>
              <a:rPr lang="pl-PL" sz="2000" dirty="0" smtClean="0">
                <a:latin typeface="+mj-lt"/>
              </a:rPr>
              <a:t>wyzwanie </a:t>
            </a:r>
            <a:r>
              <a:rPr lang="pl-PL" sz="2000" dirty="0" smtClean="0">
                <a:latin typeface="+mj-lt"/>
              </a:rPr>
              <a:t>i wartość</a:t>
            </a:r>
            <a:endParaRPr lang="pl-PL" sz="2000" dirty="0">
              <a:latin typeface="+mj-lt"/>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t>40</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1972146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Nowy doradca od kształcenia specjalnego:</a:t>
            </a:r>
            <a:endParaRPr lang="pl-PL" b="1" dirty="0"/>
          </a:p>
        </p:txBody>
      </p:sp>
      <p:sp>
        <p:nvSpPr>
          <p:cNvPr id="3" name="Symbol zastępczy zawartości 2"/>
          <p:cNvSpPr>
            <a:spLocks noGrp="1"/>
          </p:cNvSpPr>
          <p:nvPr>
            <p:ph idx="1"/>
          </p:nvPr>
        </p:nvSpPr>
        <p:spPr/>
        <p:txBody>
          <a:bodyPr/>
          <a:lstStyle/>
          <a:p>
            <a:pPr marL="0" indent="0">
              <a:buNone/>
            </a:pPr>
            <a:r>
              <a:rPr lang="pl-PL" sz="2000" b="1" dirty="0" smtClean="0"/>
              <a:t>AGNIESZKA MASZCZYK</a:t>
            </a:r>
          </a:p>
          <a:p>
            <a:pPr marL="0" indent="0">
              <a:buNone/>
            </a:pPr>
            <a:r>
              <a:rPr lang="pl-PL" sz="2000" b="1" dirty="0" smtClean="0"/>
              <a:t>I/A/7 </a:t>
            </a:r>
            <a:r>
              <a:rPr lang="pl-PL" sz="2000" dirty="0" smtClean="0"/>
              <a:t>Zachowania trudne u dzieci z niepełnosprawnością – jak sobie </a:t>
            </a:r>
            <a:r>
              <a:rPr lang="pl-PL" sz="2000" dirty="0" smtClean="0"/>
              <a:t/>
            </a:r>
            <a:br>
              <a:rPr lang="pl-PL" sz="2000" dirty="0" smtClean="0"/>
            </a:br>
            <a:r>
              <a:rPr lang="pl-PL" sz="2000" dirty="0" smtClean="0"/>
              <a:t>z </a:t>
            </a:r>
            <a:r>
              <a:rPr lang="pl-PL" sz="2000" dirty="0" smtClean="0"/>
              <a:t>nimi radzić</a:t>
            </a:r>
          </a:p>
          <a:p>
            <a:pPr marL="0" indent="0">
              <a:buNone/>
            </a:pPr>
            <a:r>
              <a:rPr lang="pl-PL" sz="2000" b="1" dirty="0" smtClean="0"/>
              <a:t>I/A/8</a:t>
            </a:r>
            <a:r>
              <a:rPr lang="pl-PL" sz="2000" dirty="0" smtClean="0"/>
              <a:t> Praca w klasie </a:t>
            </a:r>
            <a:r>
              <a:rPr lang="pl-PL" sz="2000" dirty="0" smtClean="0"/>
              <a:t>zróżnicowanej - </a:t>
            </a:r>
            <a:r>
              <a:rPr lang="pl-PL" sz="2000" dirty="0" smtClean="0"/>
              <a:t>budowanie pozytywnej atmosfery</a:t>
            </a:r>
          </a:p>
          <a:p>
            <a:pPr marL="0" indent="0">
              <a:buNone/>
            </a:pPr>
            <a:r>
              <a:rPr lang="pl-PL" sz="2000" b="1" dirty="0" smtClean="0"/>
              <a:t>I/A/9</a:t>
            </a:r>
            <a:r>
              <a:rPr lang="pl-PL" sz="2000" dirty="0" smtClean="0"/>
              <a:t> Komunikacja nieagresywna w pracy nauczyciela</a:t>
            </a:r>
            <a:endParaRPr lang="pl-PL" sz="20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41</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2076549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p:nvPr/>
        </p:nvSpPr>
        <p:spPr>
          <a:xfrm>
            <a:off x="999900" y="1500210"/>
            <a:ext cx="7785960" cy="369003"/>
          </a:xfrm>
          <a:prstGeom prst="rect">
            <a:avLst/>
          </a:prstGeom>
          <a:noFill/>
          <a:ln>
            <a:noFill/>
          </a:ln>
        </p:spPr>
        <p:txBody>
          <a:bodyPr spcFirstLastPara="1" wrap="square" lIns="82925" tIns="82925" rIns="82925" bIns="82925" anchor="ctr" anchorCtr="0">
            <a:noAutofit/>
          </a:bodyPr>
          <a:lstStyle/>
          <a:p>
            <a:pPr marL="0" marR="0" lvl="0" indent="0" algn="l" rtl="0">
              <a:lnSpc>
                <a:spcPct val="100000"/>
              </a:lnSpc>
              <a:spcBef>
                <a:spcPts val="0"/>
              </a:spcBef>
              <a:spcAft>
                <a:spcPts val="0"/>
              </a:spcAft>
              <a:buClr>
                <a:srgbClr val="000000"/>
              </a:buClr>
              <a:buSzPts val="1633"/>
              <a:buFont typeface="Arial"/>
              <a:buNone/>
            </a:pPr>
            <a:endParaRPr sz="1633" b="0" i="0" u="none" strike="noStrike" cap="none">
              <a:solidFill>
                <a:schemeClr val="dk1"/>
              </a:solidFill>
              <a:latin typeface="Calibri"/>
              <a:ea typeface="Calibri"/>
              <a:cs typeface="Calibri"/>
              <a:sym typeface="Calibri"/>
            </a:endParaRPr>
          </a:p>
        </p:txBody>
      </p:sp>
      <p:sp>
        <p:nvSpPr>
          <p:cNvPr id="113" name="Google Shape;113;p2"/>
          <p:cNvSpPr txBox="1"/>
          <p:nvPr/>
        </p:nvSpPr>
        <p:spPr>
          <a:xfrm>
            <a:off x="606225" y="1041950"/>
            <a:ext cx="8538000" cy="306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pl-PL" sz="2000" dirty="0" smtClean="0"/>
          </a:p>
          <a:p>
            <a:pPr marL="0" lvl="0" indent="0" algn="ctr" rtl="0">
              <a:spcBef>
                <a:spcPts val="0"/>
              </a:spcBef>
              <a:spcAft>
                <a:spcPts val="0"/>
              </a:spcAft>
              <a:buNone/>
            </a:pPr>
            <a:endParaRPr lang="pl-PL" sz="2000" dirty="0"/>
          </a:p>
          <a:p>
            <a:pPr marL="0" lvl="0" indent="0" algn="ctr" rtl="0">
              <a:spcBef>
                <a:spcPts val="0"/>
              </a:spcBef>
              <a:spcAft>
                <a:spcPts val="0"/>
              </a:spcAft>
              <a:buNone/>
            </a:pPr>
            <a:endParaRPr lang="pl-PL" sz="2000" dirty="0" smtClean="0"/>
          </a:p>
          <a:p>
            <a:pPr marL="0" lvl="0" indent="0" algn="ctr" rtl="0">
              <a:spcBef>
                <a:spcPts val="0"/>
              </a:spcBef>
              <a:spcAft>
                <a:spcPts val="0"/>
              </a:spcAft>
              <a:buNone/>
            </a:pPr>
            <a:r>
              <a:rPr lang="pl-PL" sz="2000" dirty="0" smtClean="0">
                <a:solidFill>
                  <a:schemeClr val="tx2"/>
                </a:solidFill>
                <a:latin typeface="+mj-lt"/>
              </a:rPr>
              <a:t>Serdecznie </a:t>
            </a:r>
            <a:r>
              <a:rPr lang="pl-PL" sz="2000" dirty="0">
                <a:solidFill>
                  <a:schemeClr val="tx2"/>
                </a:solidFill>
                <a:latin typeface="+mj-lt"/>
              </a:rPr>
              <a:t>zapraszam nauczycieli, dyrektorów, pedagogów i wszystkie osoby zainteresowane ocenianiem w szkołach na pierwsze </a:t>
            </a:r>
            <a:br>
              <a:rPr lang="pl-PL" sz="2000" dirty="0">
                <a:solidFill>
                  <a:schemeClr val="tx2"/>
                </a:solidFill>
                <a:latin typeface="+mj-lt"/>
              </a:rPr>
            </a:br>
            <a:r>
              <a:rPr lang="pl-PL" sz="2000" dirty="0">
                <a:solidFill>
                  <a:schemeClr val="tx2"/>
                </a:solidFill>
                <a:latin typeface="+mj-lt"/>
              </a:rPr>
              <a:t>w tym roku szkolnym spotkanie </a:t>
            </a:r>
            <a:br>
              <a:rPr lang="pl-PL" sz="2000" dirty="0">
                <a:solidFill>
                  <a:schemeClr val="tx2"/>
                </a:solidFill>
                <a:latin typeface="+mj-lt"/>
              </a:rPr>
            </a:br>
            <a:r>
              <a:rPr lang="pl-PL" sz="2000" b="1" dirty="0">
                <a:solidFill>
                  <a:schemeClr val="tx2"/>
                </a:solidFill>
                <a:latin typeface="+mj-lt"/>
              </a:rPr>
              <a:t>sieci</a:t>
            </a:r>
            <a:r>
              <a:rPr lang="pl-PL" sz="2000" dirty="0">
                <a:solidFill>
                  <a:schemeClr val="tx2"/>
                </a:solidFill>
                <a:latin typeface="+mj-lt"/>
              </a:rPr>
              <a:t> współpracy i doskonalenia </a:t>
            </a:r>
            <a:br>
              <a:rPr lang="pl-PL" sz="2000" dirty="0">
                <a:solidFill>
                  <a:schemeClr val="tx2"/>
                </a:solidFill>
                <a:latin typeface="+mj-lt"/>
              </a:rPr>
            </a:br>
            <a:r>
              <a:rPr lang="pl-PL" sz="2000" dirty="0"/>
              <a:t/>
            </a:r>
            <a:br>
              <a:rPr lang="pl-PL" sz="2000" dirty="0"/>
            </a:br>
            <a:r>
              <a:rPr lang="pl-PL" sz="2400" b="1" dirty="0" smtClean="0">
                <a:solidFill>
                  <a:srgbClr val="C00000"/>
                </a:solidFill>
              </a:rPr>
              <a:t>„</a:t>
            </a:r>
            <a:r>
              <a:rPr lang="pl-PL" sz="2400" b="1" dirty="0" smtClean="0">
                <a:solidFill>
                  <a:srgbClr val="C00000"/>
                </a:solidFill>
              </a:rPr>
              <a:t>Szkoła </a:t>
            </a:r>
            <a:r>
              <a:rPr lang="pl-PL" sz="2400" b="1" dirty="0">
                <a:solidFill>
                  <a:srgbClr val="C00000"/>
                </a:solidFill>
              </a:rPr>
              <a:t>bez ocen”</a:t>
            </a:r>
            <a:r>
              <a:rPr lang="pl-PL" sz="2400" dirty="0">
                <a:solidFill>
                  <a:srgbClr val="C00000"/>
                </a:solidFill>
              </a:rPr>
              <a:t/>
            </a:r>
            <a:br>
              <a:rPr lang="pl-PL" sz="2400" dirty="0">
                <a:solidFill>
                  <a:srgbClr val="C00000"/>
                </a:solidFill>
              </a:rPr>
            </a:br>
            <a:r>
              <a:rPr lang="pl-PL" sz="2000" dirty="0"/>
              <a:t/>
            </a:r>
            <a:br>
              <a:rPr lang="pl-PL" sz="2000" dirty="0"/>
            </a:br>
            <a:r>
              <a:rPr lang="pl-PL" sz="2000" dirty="0">
                <a:solidFill>
                  <a:schemeClr val="tx2"/>
                </a:solidFill>
                <a:latin typeface="+mj-lt"/>
              </a:rPr>
              <a:t>Spotkanie </a:t>
            </a:r>
            <a:r>
              <a:rPr lang="pl-PL" sz="2000" b="1" dirty="0" smtClean="0">
                <a:solidFill>
                  <a:schemeClr val="tx2"/>
                </a:solidFill>
                <a:latin typeface="+mj-lt"/>
              </a:rPr>
              <a:t>12.09.2023,</a:t>
            </a:r>
            <a:r>
              <a:rPr lang="pl-PL" sz="2000" dirty="0" smtClean="0">
                <a:solidFill>
                  <a:schemeClr val="tx2"/>
                </a:solidFill>
                <a:latin typeface="+mj-lt"/>
              </a:rPr>
              <a:t> </a:t>
            </a:r>
            <a:r>
              <a:rPr lang="pl-PL" sz="2000" dirty="0">
                <a:solidFill>
                  <a:schemeClr val="tx2"/>
                </a:solidFill>
                <a:latin typeface="+mj-lt"/>
              </a:rPr>
              <a:t>godz. </a:t>
            </a:r>
            <a:r>
              <a:rPr lang="pl-PL" sz="2000" b="1" dirty="0">
                <a:solidFill>
                  <a:schemeClr val="tx2"/>
                </a:solidFill>
                <a:latin typeface="+mj-lt"/>
              </a:rPr>
              <a:t>16.00 - 17.30</a:t>
            </a:r>
            <a:endParaRPr sz="2000" b="1" dirty="0">
              <a:solidFill>
                <a:schemeClr val="tx2"/>
              </a:solidFill>
              <a:latin typeface="+mj-lt"/>
            </a:endParaRPr>
          </a:p>
          <a:p>
            <a:pPr marL="0" lvl="0" indent="0" algn="l" rtl="0">
              <a:spcBef>
                <a:spcPts val="0"/>
              </a:spcBef>
              <a:spcAft>
                <a:spcPts val="0"/>
              </a:spcAft>
              <a:buNone/>
            </a:pPr>
            <a:endParaRPr sz="2000" dirty="0"/>
          </a:p>
          <a:p>
            <a:pPr marL="0" lvl="0" indent="0" algn="l" rtl="0">
              <a:spcBef>
                <a:spcPts val="0"/>
              </a:spcBef>
              <a:spcAft>
                <a:spcPts val="0"/>
              </a:spcAft>
              <a:buNone/>
            </a:pPr>
            <a:endParaRPr sz="2000" dirty="0"/>
          </a:p>
        </p:txBody>
      </p:sp>
      <p:sp>
        <p:nvSpPr>
          <p:cNvPr id="114" name="Google Shape;114;p2"/>
          <p:cNvSpPr txBox="1"/>
          <p:nvPr/>
        </p:nvSpPr>
        <p:spPr>
          <a:xfrm>
            <a:off x="6084168" y="4797152"/>
            <a:ext cx="2701692" cy="14825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PL" dirty="0">
                <a:solidFill>
                  <a:schemeClr val="tx2"/>
                </a:solidFill>
              </a:rPr>
              <a:t>konsultantka </a:t>
            </a:r>
            <a:r>
              <a:rPr lang="pl-PL" dirty="0" smtClean="0">
                <a:solidFill>
                  <a:schemeClr val="tx2"/>
                </a:solidFill>
              </a:rPr>
              <a:t>Anna </a:t>
            </a:r>
            <a:r>
              <a:rPr lang="pl-PL" dirty="0">
                <a:solidFill>
                  <a:schemeClr val="tx2"/>
                </a:solidFill>
              </a:rPr>
              <a:t>Bazyluk</a:t>
            </a:r>
            <a:endParaRPr dirty="0">
              <a:solidFill>
                <a:schemeClr val="tx2"/>
              </a:solidFill>
            </a:endParaRPr>
          </a:p>
        </p:txBody>
      </p:sp>
    </p:spTree>
    <p:extLst>
      <p:ext uri="{BB962C8B-B14F-4D97-AF65-F5344CB8AC3E}">
        <p14:creationId xmlns:p14="http://schemas.microsoft.com/office/powerpoint/2010/main" val="3121625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Cała oferta szkoleń:</a:t>
            </a:r>
          </a:p>
        </p:txBody>
      </p:sp>
      <p:sp>
        <p:nvSpPr>
          <p:cNvPr id="4" name="Symbol zastępczy numeru slajdu 3"/>
          <p:cNvSpPr>
            <a:spLocks noGrp="1"/>
          </p:cNvSpPr>
          <p:nvPr>
            <p:ph type="sldNum" sz="quarter" idx="11"/>
          </p:nvPr>
        </p:nvSpPr>
        <p:spPr/>
        <p:txBody>
          <a:bodyPr/>
          <a:lstStyle/>
          <a:p>
            <a:fld id="{926A4B1B-54DF-4B40-A71A-19DEC8137B4C}" type="slidenum">
              <a:rPr lang="pl-PL" smtClean="0"/>
              <a:t>43</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
        <p:nvSpPr>
          <p:cNvPr id="7" name="Symbol zastępczy zawartości 6"/>
          <p:cNvSpPr>
            <a:spLocks noGrp="1"/>
          </p:cNvSpPr>
          <p:nvPr>
            <p:ph idx="1"/>
          </p:nvPr>
        </p:nvSpPr>
        <p:spPr/>
        <p:txBody>
          <a:bodyPr/>
          <a:lstStyle/>
          <a:p>
            <a:r>
              <a:rPr lang="pl-PL" dirty="0">
                <a:hlinkClick r:id="rId2"/>
              </a:rPr>
              <a:t>https://</a:t>
            </a:r>
            <a:r>
              <a:rPr lang="pl-PL" dirty="0" smtClean="0">
                <a:hlinkClick r:id="rId2"/>
              </a:rPr>
              <a:t>zcdn.edu.pl/wp-content/uploads/2023/08/Oferta-szkolen_2023.pdf</a:t>
            </a:r>
            <a:endParaRPr lang="pl-PL" dirty="0" smtClean="0"/>
          </a:p>
          <a:p>
            <a:endParaRPr lang="pl-PL" dirty="0"/>
          </a:p>
          <a:p>
            <a:endParaRPr lang="pl-PL" dirty="0"/>
          </a:p>
        </p:txBody>
      </p:sp>
      <p:pic>
        <p:nvPicPr>
          <p:cNvPr id="8" name="Obraz 7"/>
          <p:cNvPicPr>
            <a:picLocks noChangeAspect="1"/>
          </p:cNvPicPr>
          <p:nvPr/>
        </p:nvPicPr>
        <p:blipFill>
          <a:blip r:embed="rId3"/>
          <a:stretch>
            <a:fillRect/>
          </a:stretch>
        </p:blipFill>
        <p:spPr>
          <a:xfrm>
            <a:off x="3635896" y="2420888"/>
            <a:ext cx="2567292" cy="3423056"/>
          </a:xfrm>
          <a:prstGeom prst="rect">
            <a:avLst/>
          </a:prstGeom>
        </p:spPr>
      </p:pic>
    </p:spTree>
    <p:extLst>
      <p:ext uri="{BB962C8B-B14F-4D97-AF65-F5344CB8AC3E}">
        <p14:creationId xmlns:p14="http://schemas.microsoft.com/office/powerpoint/2010/main" val="1133397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marL="0" indent="0" algn="ctr">
              <a:buNone/>
            </a:pPr>
            <a:endParaRPr lang="pl-PL" b="1" dirty="0" smtClean="0"/>
          </a:p>
          <a:p>
            <a:pPr marL="0" indent="0" algn="ctr">
              <a:buNone/>
            </a:pPr>
            <a:endParaRPr lang="pl-PL" b="1" dirty="0"/>
          </a:p>
          <a:p>
            <a:pPr marL="0" indent="0" algn="ctr">
              <a:buNone/>
            </a:pPr>
            <a:r>
              <a:rPr lang="pl-PL" b="1" dirty="0" smtClean="0"/>
              <a:t>Wszystkie szczegóły na stronie internetowej:</a:t>
            </a:r>
          </a:p>
          <a:p>
            <a:pPr marL="0" indent="0" algn="ctr">
              <a:buNone/>
            </a:pPr>
            <a:r>
              <a:rPr lang="pl-PL" dirty="0">
                <a:hlinkClick r:id="rId2"/>
              </a:rPr>
              <a:t>https://zcdn.edu.pl</a:t>
            </a:r>
            <a:r>
              <a:rPr lang="pl-PL" dirty="0" smtClean="0">
                <a:hlinkClick r:id="rId2"/>
              </a:rPr>
              <a:t>/</a:t>
            </a:r>
            <a:endParaRPr lang="pl-PL" dirty="0" smtClean="0"/>
          </a:p>
          <a:p>
            <a:pPr marL="0" indent="0" algn="ctr">
              <a:buNone/>
            </a:pPr>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44</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1896567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pPr marL="0" indent="0">
              <a:buNone/>
            </a:pPr>
            <a:r>
              <a:rPr lang="pl-PL" dirty="0" smtClean="0"/>
              <a:t> </a:t>
            </a:r>
          </a:p>
          <a:p>
            <a:pPr marL="0" indent="0">
              <a:buNone/>
            </a:pPr>
            <a:endParaRPr lang="pl-PL" dirty="0"/>
          </a:p>
          <a:p>
            <a:pPr marL="0" indent="0">
              <a:buNone/>
            </a:pPr>
            <a:r>
              <a:rPr lang="pl-PL" b="1" dirty="0" smtClean="0">
                <a:solidFill>
                  <a:srgbClr val="C00000"/>
                </a:solidFill>
              </a:rPr>
              <a:t>                   „WOPFU i IPET na nowy rok szkolny”- </a:t>
            </a:r>
            <a:br>
              <a:rPr lang="pl-PL" b="1" dirty="0" smtClean="0">
                <a:solidFill>
                  <a:srgbClr val="C00000"/>
                </a:solidFill>
              </a:rPr>
            </a:br>
            <a:r>
              <a:rPr lang="pl-PL" dirty="0" smtClean="0"/>
              <a:t>                                                      Weronika Dwojakowska</a:t>
            </a:r>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45</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393917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p:cNvSpPr>
            <a:spLocks noGrp="1"/>
          </p:cNvSpPr>
          <p:nvPr>
            <p:ph type="sldNum" sz="quarter" idx="11"/>
          </p:nvPr>
        </p:nvSpPr>
        <p:spPr/>
        <p:txBody>
          <a:bodyPr/>
          <a:lstStyle/>
          <a:p>
            <a:fld id="{926A4B1B-54DF-4B40-A71A-19DEC8137B4C}" type="slidenum">
              <a:rPr lang="pl-PL" smtClean="0"/>
              <a:t>46</a:t>
            </a:fld>
            <a:endParaRPr lang="pl-PL" dirty="0"/>
          </a:p>
        </p:txBody>
      </p:sp>
      <p:sp>
        <p:nvSpPr>
          <p:cNvPr id="3" name="Symbol zastępczy daty 2"/>
          <p:cNvSpPr>
            <a:spLocks noGrp="1"/>
          </p:cNvSpPr>
          <p:nvPr>
            <p:ph type="dt" sz="half" idx="10"/>
          </p:nvPr>
        </p:nvSpPr>
        <p:spPr/>
        <p:txBody>
          <a:bodyPr/>
          <a:lstStyle/>
          <a:p>
            <a:fld id="{7F5AEF4A-7BD8-4A4A-A652-59846642617D}" type="datetime2">
              <a:rPr lang="pl-PL" smtClean="0"/>
              <a:t>piątek, 20 października 2023</a:t>
            </a:fld>
            <a:endParaRPr lang="pl-PL" dirty="0"/>
          </a:p>
        </p:txBody>
      </p:sp>
      <p:pic>
        <p:nvPicPr>
          <p:cNvPr id="4" name="Obraz 3"/>
          <p:cNvPicPr>
            <a:picLocks noChangeAspect="1"/>
          </p:cNvPicPr>
          <p:nvPr/>
        </p:nvPicPr>
        <p:blipFill>
          <a:blip r:embed="rId2"/>
          <a:stretch>
            <a:fillRect/>
          </a:stretch>
        </p:blipFill>
        <p:spPr>
          <a:xfrm>
            <a:off x="1707614" y="302700"/>
            <a:ext cx="4575731" cy="5934612"/>
          </a:xfrm>
          <a:prstGeom prst="rect">
            <a:avLst/>
          </a:prstGeom>
        </p:spPr>
      </p:pic>
    </p:spTree>
    <p:extLst>
      <p:ext uri="{BB962C8B-B14F-4D97-AF65-F5344CB8AC3E}">
        <p14:creationId xmlns:p14="http://schemas.microsoft.com/office/powerpoint/2010/main" val="1370578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t>WOPFU</a:t>
            </a:r>
            <a:endParaRPr lang="pl-PL" b="1" dirty="0"/>
          </a:p>
        </p:txBody>
      </p:sp>
      <p:pic>
        <p:nvPicPr>
          <p:cNvPr id="6" name="Symbol zastępczy zawartości 5"/>
          <p:cNvPicPr>
            <a:picLocks noGrp="1" noChangeAspect="1"/>
          </p:cNvPicPr>
          <p:nvPr>
            <p:ph idx="1"/>
          </p:nvPr>
        </p:nvPicPr>
        <p:blipFill>
          <a:blip r:embed="rId2"/>
          <a:stretch>
            <a:fillRect/>
          </a:stretch>
        </p:blipFill>
        <p:spPr>
          <a:xfrm>
            <a:off x="1403648" y="1171401"/>
            <a:ext cx="6371398" cy="4778549"/>
          </a:xfrm>
          <a:prstGeom prst="rect">
            <a:avLst/>
          </a:prstGeom>
        </p:spPr>
      </p:pic>
      <p:sp>
        <p:nvSpPr>
          <p:cNvPr id="4" name="Symbol zastępczy numeru slajdu 3"/>
          <p:cNvSpPr>
            <a:spLocks noGrp="1"/>
          </p:cNvSpPr>
          <p:nvPr>
            <p:ph type="sldNum" sz="quarter" idx="11"/>
          </p:nvPr>
        </p:nvSpPr>
        <p:spPr/>
        <p:txBody>
          <a:bodyPr/>
          <a:lstStyle/>
          <a:p>
            <a:fld id="{926A4B1B-54DF-4B40-A71A-19DEC8137B4C}" type="slidenum">
              <a:rPr lang="pl-PL" smtClean="0"/>
              <a:t>47</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2161069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t>IPET</a:t>
            </a:r>
            <a:endParaRPr lang="pl-PL" b="1" dirty="0"/>
          </a:p>
        </p:txBody>
      </p:sp>
      <p:pic>
        <p:nvPicPr>
          <p:cNvPr id="6" name="Symbol zastępczy zawartości 5"/>
          <p:cNvPicPr>
            <a:picLocks noGrp="1" noChangeAspect="1"/>
          </p:cNvPicPr>
          <p:nvPr>
            <p:ph idx="1"/>
          </p:nvPr>
        </p:nvPicPr>
        <p:blipFill>
          <a:blip r:embed="rId2"/>
          <a:stretch>
            <a:fillRect/>
          </a:stretch>
        </p:blipFill>
        <p:spPr>
          <a:xfrm>
            <a:off x="1331640" y="1117395"/>
            <a:ext cx="6443406" cy="4832555"/>
          </a:xfrm>
          <a:prstGeom prst="rect">
            <a:avLst/>
          </a:prstGeom>
        </p:spPr>
      </p:pic>
      <p:sp>
        <p:nvSpPr>
          <p:cNvPr id="4" name="Symbol zastępczy numeru slajdu 3"/>
          <p:cNvSpPr>
            <a:spLocks noGrp="1"/>
          </p:cNvSpPr>
          <p:nvPr>
            <p:ph type="sldNum" sz="quarter" idx="11"/>
          </p:nvPr>
        </p:nvSpPr>
        <p:spPr/>
        <p:txBody>
          <a:bodyPr/>
          <a:lstStyle/>
          <a:p>
            <a:fld id="{926A4B1B-54DF-4B40-A71A-19DEC8137B4C}" type="slidenum">
              <a:rPr lang="pl-PL" smtClean="0"/>
              <a:t>48</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402000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Jak przygotować nauczycieli do zespołu?</a:t>
            </a:r>
            <a:endParaRPr lang="pl-PL" dirty="0"/>
          </a:p>
        </p:txBody>
      </p:sp>
      <p:sp>
        <p:nvSpPr>
          <p:cNvPr id="3" name="Symbol zastępczy zawartości 2"/>
          <p:cNvSpPr>
            <a:spLocks noGrp="1"/>
          </p:cNvSpPr>
          <p:nvPr>
            <p:ph idx="1"/>
          </p:nvPr>
        </p:nvSpPr>
        <p:spPr/>
        <p:txBody>
          <a:bodyPr/>
          <a:lstStyle/>
          <a:p>
            <a:r>
              <a:rPr lang="pl-PL" sz="2000" dirty="0" smtClean="0"/>
              <a:t>Poproś nauczycieli o obserwacje ucznia w czasie pracy.</a:t>
            </a:r>
          </a:p>
          <a:p>
            <a:r>
              <a:rPr lang="pl-PL" sz="2000" dirty="0" smtClean="0"/>
              <a:t>Powieś w pokoju nauczycielskim kartkę z </a:t>
            </a:r>
            <a:r>
              <a:rPr lang="pl-PL" sz="2000" dirty="0" smtClean="0"/>
              <a:t>pytaniami, </a:t>
            </a:r>
            <a:r>
              <a:rPr lang="pl-PL" sz="2000" dirty="0" smtClean="0"/>
              <a:t>które powinni sobie </a:t>
            </a:r>
            <a:r>
              <a:rPr lang="pl-PL" sz="2000" dirty="0" smtClean="0"/>
              <a:t>zadać, </a:t>
            </a:r>
            <a:r>
              <a:rPr lang="pl-PL" sz="2000" dirty="0" smtClean="0"/>
              <a:t>obserwując ucznia z orzeczeniem:</a:t>
            </a:r>
          </a:p>
          <a:p>
            <a:pPr>
              <a:buFontTx/>
              <a:buChar char="-"/>
            </a:pPr>
            <a:r>
              <a:rPr lang="pl-PL" sz="2000" i="1" dirty="0" smtClean="0"/>
              <a:t>Jak uczeń pracuje na lekcjach? W której ławce siedzi?</a:t>
            </a:r>
          </a:p>
          <a:p>
            <a:pPr>
              <a:buFontTx/>
              <a:buChar char="-"/>
            </a:pPr>
            <a:r>
              <a:rPr lang="pl-PL" sz="2000" i="1" dirty="0" smtClean="0"/>
              <a:t>Czy jest aktywny, czy się zgłasza? Czy przychodzi przygotowany?</a:t>
            </a:r>
          </a:p>
          <a:p>
            <a:pPr>
              <a:buFontTx/>
              <a:buChar char="-"/>
            </a:pPr>
            <a:r>
              <a:rPr lang="pl-PL" sz="2000" i="1" dirty="0" smtClean="0"/>
              <a:t>Czy wykonuje polecenia nauczycieli? Czy zapisuje temat, czy robi notatki?</a:t>
            </a:r>
          </a:p>
          <a:p>
            <a:pPr>
              <a:buFontTx/>
              <a:buChar char="-"/>
            </a:pPr>
            <a:r>
              <a:rPr lang="pl-PL" sz="2000" i="1" dirty="0" smtClean="0"/>
              <a:t>Jak wygląda jego praca indywidualna? Czy doprowadza zadania do końca? Czy potrafi pracować w grupie? Czy wykazuje </a:t>
            </a:r>
            <a:r>
              <a:rPr lang="pl-PL" sz="2000" i="1" dirty="0" smtClean="0"/>
              <a:t>inicjatywę, </a:t>
            </a:r>
            <a:r>
              <a:rPr lang="pl-PL" sz="2000" i="1" dirty="0" smtClean="0"/>
              <a:t>pracując w zespole?</a:t>
            </a:r>
          </a:p>
          <a:p>
            <a:pPr>
              <a:buFontTx/>
              <a:buChar char="-"/>
            </a:pPr>
            <a:r>
              <a:rPr lang="pl-PL" sz="2000" i="1" dirty="0" smtClean="0"/>
              <a:t>Jak wyglądają jego przerwy? Czy stoi sam na korytarzu? Czy bierze udział w kółkach zainteresowań? </a:t>
            </a:r>
          </a:p>
          <a:p>
            <a:pPr>
              <a:buFontTx/>
              <a:buChar char="-"/>
            </a:pPr>
            <a:endParaRPr lang="pl-PL" i="1" dirty="0" smtClean="0"/>
          </a:p>
          <a:p>
            <a:pPr>
              <a:buFontTx/>
              <a:buChar char="-"/>
            </a:pPr>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49</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900881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476672"/>
            <a:ext cx="5832648" cy="539580"/>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663475" y="1340768"/>
            <a:ext cx="7948111" cy="4891271"/>
          </a:xfrm>
        </p:spPr>
        <p:txBody>
          <a:bodyPr/>
          <a:lstStyle/>
          <a:p>
            <a:pPr marL="0" indent="0">
              <a:buNone/>
            </a:pPr>
            <a:r>
              <a:rPr lang="pl-PL" sz="2000" dirty="0" smtClean="0">
                <a:latin typeface="+mj-lt"/>
                <a:cs typeface="Times New Roman" panose="02020603050405020304" pitchFamily="18" charset="0"/>
              </a:rPr>
              <a:t>1. Kontynuacja </a:t>
            </a:r>
            <a:r>
              <a:rPr lang="pl-PL" sz="2000" dirty="0">
                <a:latin typeface="+mj-lt"/>
                <a:cs typeface="Times New Roman" panose="02020603050405020304" pitchFamily="18" charset="0"/>
              </a:rPr>
              <a:t>działań na rzecz szerszego udostępnienia kanonu i założeń edukacji klasycznej oraz sięgania do dziedzictwa cywilizacyjnego Europy,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tym wsparcie powrotu do szkół języka łacińskiego jako drugiego języka obcego</a:t>
            </a:r>
            <a:r>
              <a:rPr lang="pl-PL" dirty="0" smtClean="0">
                <a:latin typeface="Times New Roman" panose="02020603050405020304" pitchFamily="18" charset="0"/>
                <a:cs typeface="Times New Roman" panose="02020603050405020304" pitchFamily="18" charset="0"/>
              </a:rPr>
              <a:t>.</a:t>
            </a: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5</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10" name="Obraz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3573016"/>
            <a:ext cx="3155399" cy="1060330"/>
          </a:xfrm>
          <a:prstGeom prst="rect">
            <a:avLst/>
          </a:prstGeom>
        </p:spPr>
      </p:pic>
    </p:spTree>
    <p:extLst>
      <p:ext uri="{BB962C8B-B14F-4D97-AF65-F5344CB8AC3E}">
        <p14:creationId xmlns:p14="http://schemas.microsoft.com/office/powerpoint/2010/main" val="42878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9594" y="476672"/>
            <a:ext cx="5688631" cy="432048"/>
          </a:xfrm>
        </p:spPr>
        <p:txBody>
          <a:bodyPr/>
          <a:lstStyle/>
          <a:p>
            <a:r>
              <a:rPr lang="pl-PL" b="1" dirty="0" smtClean="0"/>
              <a:t>Wnioski: </a:t>
            </a:r>
            <a:endParaRPr lang="pl-PL" b="1" dirty="0"/>
          </a:p>
        </p:txBody>
      </p:sp>
      <p:sp>
        <p:nvSpPr>
          <p:cNvPr id="3" name="Symbol zastępczy zawartości 2"/>
          <p:cNvSpPr>
            <a:spLocks noGrp="1"/>
          </p:cNvSpPr>
          <p:nvPr>
            <p:ph idx="1"/>
          </p:nvPr>
        </p:nvSpPr>
        <p:spPr/>
        <p:txBody>
          <a:bodyPr/>
          <a:lstStyle/>
          <a:p>
            <a:r>
              <a:rPr lang="pl-PL" sz="2000" dirty="0" smtClean="0"/>
              <a:t>ODPOWIEDNIE ZATRUDNIENIE I PRZYDZIELANIE ZADAŃ DLA PEDAGOGA SPECJALNEGO.</a:t>
            </a:r>
          </a:p>
          <a:p>
            <a:pPr marL="0" indent="0">
              <a:buNone/>
            </a:pPr>
            <a:r>
              <a:rPr lang="pl-PL" sz="2000" dirty="0" smtClean="0"/>
              <a:t>Powinien być naturalnym koordynatorem i wsparciem działań z zakresu kształcenia specjalnego w placówce!</a:t>
            </a:r>
          </a:p>
          <a:p>
            <a:r>
              <a:rPr lang="pl-PL" sz="2000" dirty="0" smtClean="0"/>
              <a:t>WYMAGANIA W FORMIE DOSTOSOWAŃ NA KONKRETNĄ OCENĘ DLA DANEGO UCZNIA</a:t>
            </a:r>
            <a:r>
              <a:rPr lang="pl-PL" sz="2000" dirty="0" smtClean="0"/>
              <a:t>! - </a:t>
            </a:r>
            <a:r>
              <a:rPr lang="pl-PL" sz="2000" dirty="0" smtClean="0"/>
              <a:t>WYSYŁAMY DO RODZICÓW!</a:t>
            </a:r>
            <a:endParaRPr lang="pl-PL" sz="20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50</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2770091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pPr marL="0" indent="0">
              <a:buNone/>
            </a:pPr>
            <a:endParaRPr lang="pl-PL" dirty="0" smtClean="0">
              <a:solidFill>
                <a:srgbClr val="C00000"/>
              </a:solidFill>
            </a:endParaRPr>
          </a:p>
          <a:p>
            <a:pPr marL="0" indent="0">
              <a:buNone/>
            </a:pPr>
            <a:endParaRPr lang="pl-PL" dirty="0">
              <a:solidFill>
                <a:srgbClr val="C00000"/>
              </a:solidFill>
            </a:endParaRPr>
          </a:p>
          <a:p>
            <a:pPr marL="0" indent="0">
              <a:buNone/>
            </a:pPr>
            <a:r>
              <a:rPr lang="pl-PL" dirty="0" smtClean="0">
                <a:solidFill>
                  <a:srgbClr val="C00000"/>
                </a:solidFill>
              </a:rPr>
              <a:t> </a:t>
            </a:r>
          </a:p>
          <a:p>
            <a:pPr marL="0" indent="0">
              <a:buNone/>
            </a:pPr>
            <a:r>
              <a:rPr lang="pl-PL" dirty="0">
                <a:solidFill>
                  <a:srgbClr val="C00000"/>
                </a:solidFill>
              </a:rPr>
              <a:t> </a:t>
            </a:r>
            <a:r>
              <a:rPr lang="pl-PL" dirty="0" smtClean="0">
                <a:solidFill>
                  <a:srgbClr val="C00000"/>
                </a:solidFill>
              </a:rPr>
              <a:t>          </a:t>
            </a:r>
            <a:r>
              <a:rPr lang="pl-PL" dirty="0" smtClean="0">
                <a:solidFill>
                  <a:srgbClr val="C00000"/>
                </a:solidFill>
              </a:rPr>
              <a:t>„Ocena </a:t>
            </a:r>
            <a:r>
              <a:rPr lang="pl-PL" dirty="0" smtClean="0">
                <a:solidFill>
                  <a:srgbClr val="C00000"/>
                </a:solidFill>
              </a:rPr>
              <a:t>jako determinant sukcesu edukacyjnego</a:t>
            </a:r>
            <a:r>
              <a:rPr lang="pl-PL" dirty="0" smtClean="0">
                <a:solidFill>
                  <a:srgbClr val="C00000"/>
                </a:solidFill>
              </a:rPr>
              <a:t>?” </a:t>
            </a:r>
            <a:endParaRPr lang="pl-PL" dirty="0" smtClean="0">
              <a:solidFill>
                <a:srgbClr val="C00000"/>
              </a:solidFill>
            </a:endParaRPr>
          </a:p>
          <a:p>
            <a:pPr marL="0" indent="0">
              <a:buNone/>
            </a:pPr>
            <a:r>
              <a:rPr lang="pl-PL" dirty="0" smtClean="0"/>
              <a:t>                                                                          Eliza </a:t>
            </a:r>
            <a:r>
              <a:rPr lang="pl-PL" dirty="0" err="1" smtClean="0"/>
              <a:t>Adurowicz</a:t>
            </a:r>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51</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434211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marL="0" indent="0">
              <a:buNone/>
            </a:pPr>
            <a:endParaRPr lang="pl-PL" dirty="0" smtClean="0">
              <a:solidFill>
                <a:srgbClr val="C00000"/>
              </a:solidFill>
            </a:endParaRPr>
          </a:p>
          <a:p>
            <a:pPr marL="0" indent="0">
              <a:buNone/>
            </a:pPr>
            <a:endParaRPr lang="pl-PL" dirty="0">
              <a:solidFill>
                <a:srgbClr val="C00000"/>
              </a:solidFill>
            </a:endParaRPr>
          </a:p>
          <a:p>
            <a:pPr marL="0" indent="0">
              <a:buNone/>
            </a:pPr>
            <a:endParaRPr lang="pl-PL" dirty="0" smtClean="0">
              <a:solidFill>
                <a:srgbClr val="C00000"/>
              </a:solidFill>
            </a:endParaRPr>
          </a:p>
          <a:p>
            <a:pPr marL="0" indent="0">
              <a:buNone/>
            </a:pPr>
            <a:r>
              <a:rPr lang="pl-PL" dirty="0">
                <a:solidFill>
                  <a:srgbClr val="C00000"/>
                </a:solidFill>
              </a:rPr>
              <a:t> </a:t>
            </a:r>
            <a:r>
              <a:rPr lang="pl-PL" dirty="0" smtClean="0">
                <a:solidFill>
                  <a:srgbClr val="C00000"/>
                </a:solidFill>
              </a:rPr>
              <a:t> „ Najpierw ja, potem </a:t>
            </a:r>
            <a:r>
              <a:rPr lang="pl-PL" dirty="0" smtClean="0">
                <a:solidFill>
                  <a:srgbClr val="C00000"/>
                </a:solidFill>
              </a:rPr>
              <a:t>inni - </a:t>
            </a:r>
            <a:r>
              <a:rPr lang="pl-PL" dirty="0" smtClean="0">
                <a:solidFill>
                  <a:srgbClr val="C00000"/>
                </a:solidFill>
              </a:rPr>
              <a:t>jak zadbać o energię w pracy”</a:t>
            </a:r>
          </a:p>
          <a:p>
            <a:pPr marL="0" indent="0">
              <a:buNone/>
            </a:pPr>
            <a:r>
              <a:rPr lang="pl-PL" dirty="0" smtClean="0"/>
              <a:t>                                                                        Krzysztof Jaworski</a:t>
            </a:r>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t>52</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4274004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t>Oferta biblioteki pedagogicznej</a:t>
            </a:r>
            <a:endParaRPr lang="pl-PL" sz="32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53</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1028" name="Picture 4" descr="Brak dostępnego opisu zdjęc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4" y="1268760"/>
            <a:ext cx="7416822" cy="494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931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t>Oferta stacjonarna</a:t>
            </a:r>
            <a:endParaRPr lang="pl-PL" sz="32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54</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2050" name="Picture 2" descr="Brak dostępnego opisu zdjęc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7735" y="1423988"/>
            <a:ext cx="7420005"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262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hlinkClick r:id="rId2"/>
              </a:rPr>
              <a:t>Katalog elektroniczny </a:t>
            </a:r>
            <a:endParaRPr lang="pl-PL" sz="32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55</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5122" name="Picture 2" descr="https://lh5.googleusercontent.com/2YunzvamRJ53YowN8gWUbth9zlKyW74hBHmE1ElNh14plwAtnzdJ4pdZkqhUZM7qqrHf9E8LKG1JmIdd6tKCvlnISoCRI7n1C84V87fxMKq7kKM5hfxTq-GY04wdNT9OOdEUpU4MIXbC8VBLZh1IC2wBSg=nw">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0113" y="1517055"/>
            <a:ext cx="7715250" cy="433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66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t>Oferta cyfrowa</a:t>
            </a:r>
            <a:endParaRPr lang="pl-PL" sz="32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56</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3074" name="Picture 2" descr="https://lh6.googleusercontent.com/8fS7Y4669ltp4ZzzgDexUqMLDPraJEIVsl3sDaYUr87RA44BkgqvBpIaeZ8sHBAthvBh7e5Moi-189zTRd3d6qsz-0nLF6voo88yAeyJTTiQ99uSRAtbzuP77v5-lW38gtwmlGvPYPFRi7hEnGnhZgm3Nw=n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0113" y="2122220"/>
            <a:ext cx="7715250" cy="312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188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hlinkClick r:id="rId3"/>
              </a:rPr>
              <a:t>Biblioteka cyfrowa</a:t>
            </a:r>
            <a:endParaRPr lang="pl-PL" sz="3200" dirty="0"/>
          </a:p>
        </p:txBody>
      </p:sp>
      <p:pic>
        <p:nvPicPr>
          <p:cNvPr id="6" name="Symbol zastępczy zawartości 5">
            <a:hlinkClick r:id="rId3"/>
          </p:cNvPr>
          <p:cNvPicPr>
            <a:picLocks noGrp="1" noChangeAspect="1"/>
          </p:cNvPicPr>
          <p:nvPr>
            <p:ph idx="1"/>
          </p:nvPr>
        </p:nvPicPr>
        <p:blipFill>
          <a:blip r:embed="rId4"/>
          <a:stretch>
            <a:fillRect/>
          </a:stretch>
        </p:blipFill>
        <p:spPr>
          <a:xfrm>
            <a:off x="900113" y="1980765"/>
            <a:ext cx="7715250" cy="3412407"/>
          </a:xfrm>
          <a:prstGeom prst="rect">
            <a:avLst/>
          </a:prstGeom>
        </p:spPr>
      </p:pic>
      <p:sp>
        <p:nvSpPr>
          <p:cNvPr id="4" name="Symbol zastępczy numeru slajdu 3"/>
          <p:cNvSpPr>
            <a:spLocks noGrp="1"/>
          </p:cNvSpPr>
          <p:nvPr>
            <p:ph type="sldNum" sz="quarter" idx="11"/>
          </p:nvPr>
        </p:nvSpPr>
        <p:spPr/>
        <p:txBody>
          <a:bodyPr/>
          <a:lstStyle/>
          <a:p>
            <a:fld id="{926A4B1B-54DF-4B40-A71A-19DEC8137B4C}" type="slidenum">
              <a:rPr lang="pl-PL" smtClean="0"/>
              <a:pPr/>
              <a:t>57</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
        <p:nvSpPr>
          <p:cNvPr id="7" name="pole tekstowe 6"/>
          <p:cNvSpPr txBox="1"/>
          <p:nvPr/>
        </p:nvSpPr>
        <p:spPr>
          <a:xfrm>
            <a:off x="5076056" y="5733256"/>
            <a:ext cx="3528392" cy="369332"/>
          </a:xfrm>
          <a:prstGeom prst="rect">
            <a:avLst/>
          </a:prstGeom>
          <a:noFill/>
        </p:spPr>
        <p:txBody>
          <a:bodyPr wrap="square" rtlCol="0">
            <a:spAutoFit/>
          </a:bodyPr>
          <a:lstStyle/>
          <a:p>
            <a:r>
              <a:rPr lang="pl-PL" dirty="0">
                <a:hlinkClick r:id="rId3"/>
              </a:rPr>
              <a:t>http://</a:t>
            </a:r>
            <a:r>
              <a:rPr lang="pl-PL" dirty="0" smtClean="0">
                <a:hlinkClick r:id="rId3"/>
              </a:rPr>
              <a:t>195.248.88.48:8080/dlibra</a:t>
            </a:r>
            <a:r>
              <a:rPr lang="pl-PL" dirty="0" smtClean="0"/>
              <a:t> </a:t>
            </a:r>
            <a:endParaRPr lang="pl-PL" dirty="0"/>
          </a:p>
        </p:txBody>
      </p:sp>
    </p:spTree>
    <p:extLst>
      <p:ext uri="{BB962C8B-B14F-4D97-AF65-F5344CB8AC3E}">
        <p14:creationId xmlns:p14="http://schemas.microsoft.com/office/powerpoint/2010/main" val="1980893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hlinkClick r:id="rId2"/>
              </a:rPr>
              <a:t>IBUK Libra</a:t>
            </a:r>
            <a:endParaRPr lang="pl-PL" sz="32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58</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6146" name="Picture 2" descr="https://lh5.googleusercontent.com/Tcoi6DJ5oA73pfTQPbv6LRJ0aYdhcjDRsm0xlj_trhrjsOim4JjLHpK4Ec4IhhaIUu4oGaAVvTX5k902Kx56rhr6ewBWO4emlrunp9MORCzauGY7OHYJZ4sl4BdwS2Dkn1JDZH2z-uFMI4imK8uV5NRYyw=nw">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0113" y="1517055"/>
            <a:ext cx="7715250" cy="433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747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a:t>Jak korzystać z IBUK Libra</a:t>
            </a:r>
          </a:p>
        </p:txBody>
      </p:sp>
      <p:sp>
        <p:nvSpPr>
          <p:cNvPr id="3" name="Symbol zastępczy zawartości 2"/>
          <p:cNvSpPr>
            <a:spLocks noGrp="1"/>
          </p:cNvSpPr>
          <p:nvPr>
            <p:ph idx="1"/>
          </p:nvPr>
        </p:nvSpPr>
        <p:spPr/>
        <p:txBody>
          <a:bodyPr/>
          <a:lstStyle/>
          <a:p>
            <a:pPr fontAlgn="base">
              <a:lnSpc>
                <a:spcPct val="150000"/>
              </a:lnSpc>
            </a:pPr>
            <a:r>
              <a:rPr lang="pl-PL" sz="2000" dirty="0"/>
              <a:t>Z</a:t>
            </a:r>
            <a:r>
              <a:rPr lang="pl-PL" sz="2000" dirty="0" smtClean="0"/>
              <a:t>ałóż konto </a:t>
            </a:r>
            <a:r>
              <a:rPr lang="pl-PL" sz="2000" dirty="0"/>
              <a:t>na </a:t>
            </a:r>
            <a:r>
              <a:rPr lang="pl-PL" sz="2000" dirty="0">
                <a:hlinkClick r:id="rId2"/>
              </a:rPr>
              <a:t>https://libra.ibuk.pl</a:t>
            </a:r>
            <a:r>
              <a:rPr lang="pl-PL" sz="2000" dirty="0" smtClean="0">
                <a:hlinkClick r:id="rId2"/>
              </a:rPr>
              <a:t>/</a:t>
            </a:r>
            <a:r>
              <a:rPr lang="pl-PL" sz="2000" dirty="0" smtClean="0"/>
              <a:t> </a:t>
            </a:r>
            <a:endParaRPr lang="pl-PL" sz="2000" dirty="0"/>
          </a:p>
          <a:p>
            <a:pPr fontAlgn="base">
              <a:lnSpc>
                <a:spcPct val="150000"/>
              </a:lnSpc>
            </a:pPr>
            <a:r>
              <a:rPr lang="pl-PL" sz="2000" dirty="0"/>
              <a:t>W</a:t>
            </a:r>
            <a:r>
              <a:rPr lang="pl-PL" sz="2000" dirty="0" smtClean="0"/>
              <a:t>prowadź PIN (dostępny w bibliotece)</a:t>
            </a:r>
            <a:endParaRPr lang="pl-PL" sz="2000" dirty="0"/>
          </a:p>
          <a:p>
            <a:pPr fontAlgn="base">
              <a:lnSpc>
                <a:spcPct val="150000"/>
              </a:lnSpc>
            </a:pPr>
            <a:r>
              <a:rPr lang="pl-PL" sz="2000" dirty="0" smtClean="0"/>
              <a:t>Dostęp jest przyznawany na cały rok szkolny</a:t>
            </a:r>
          </a:p>
          <a:p>
            <a:pPr fontAlgn="base">
              <a:lnSpc>
                <a:spcPct val="150000"/>
              </a:lnSpc>
            </a:pPr>
            <a:r>
              <a:rPr lang="pl-PL" sz="2000" dirty="0" smtClean="0"/>
              <a:t>Korzystaj z 6591 tytułów </a:t>
            </a:r>
          </a:p>
          <a:p>
            <a:pPr fontAlgn="base">
              <a:lnSpc>
                <a:spcPct val="150000"/>
              </a:lnSpc>
            </a:pPr>
            <a:r>
              <a:rPr lang="pl-PL" sz="2000" dirty="0" smtClean="0"/>
              <a:t>Dostęp do serwisu przez stronę www i wbudowany </a:t>
            </a:r>
            <a:r>
              <a:rPr lang="pl-PL" sz="2000" dirty="0"/>
              <a:t>w nią </a:t>
            </a:r>
            <a:r>
              <a:rPr lang="pl-PL" sz="2000" dirty="0" smtClean="0"/>
              <a:t>czytnik online </a:t>
            </a:r>
            <a:r>
              <a:rPr lang="pl-PL" sz="2000" dirty="0" smtClean="0">
                <a:hlinkClick r:id="rId3"/>
              </a:rPr>
              <a:t>https</a:t>
            </a:r>
            <a:r>
              <a:rPr lang="pl-PL" sz="2000" dirty="0">
                <a:hlinkClick r:id="rId3"/>
              </a:rPr>
              <a:t>://reader.ibuk.pl</a:t>
            </a:r>
            <a:r>
              <a:rPr lang="pl-PL" sz="2000" dirty="0" smtClean="0">
                <a:hlinkClick r:id="rId3"/>
              </a:rPr>
              <a:t>/</a:t>
            </a:r>
            <a:endParaRPr lang="pl-PL" sz="2000" dirty="0" smtClean="0"/>
          </a:p>
          <a:p>
            <a:pPr fontAlgn="base">
              <a:lnSpc>
                <a:spcPct val="150000"/>
              </a:lnSpc>
            </a:pPr>
            <a:r>
              <a:rPr lang="pl-PL" sz="2000" dirty="0" smtClean="0"/>
              <a:t>W razie problemów skorzystaj </a:t>
            </a:r>
            <a:r>
              <a:rPr lang="pl-PL" sz="2000" dirty="0"/>
              <a:t>z </a:t>
            </a:r>
            <a:r>
              <a:rPr lang="pl-PL" sz="2000" u="sng" dirty="0">
                <a:hlinkClick r:id="rId4"/>
              </a:rPr>
              <a:t>przewodnika</a:t>
            </a:r>
            <a:endParaRPr lang="pl-PL" sz="20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59</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3452957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476672"/>
            <a:ext cx="5702374" cy="539580"/>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755576" y="1166541"/>
            <a:ext cx="7746862" cy="5358803"/>
          </a:xfrm>
        </p:spPr>
        <p:txBody>
          <a:bodyPr/>
          <a:lstStyle/>
          <a:p>
            <a:pPr marL="0" indent="0">
              <a:buNone/>
            </a:pPr>
            <a:r>
              <a:rPr lang="pl-PL" sz="2000" dirty="0" smtClean="0">
                <a:latin typeface="+mj-lt"/>
                <a:cs typeface="Times New Roman" panose="02020603050405020304" pitchFamily="18" charset="0"/>
              </a:rPr>
              <a:t>2 . </a:t>
            </a:r>
            <a:r>
              <a:rPr lang="pl-PL" sz="2000" dirty="0">
                <a:latin typeface="+mj-lt"/>
                <a:cs typeface="Times New Roman" panose="02020603050405020304" pitchFamily="18" charset="0"/>
              </a:rPr>
              <a:t>Wspomaganie wychowawczej roli rodziny poprzez pomoc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kształtowaniu u wychowanków i uczniów stałych sprawności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czynieniu dobra, </a:t>
            </a:r>
            <a:r>
              <a:rPr lang="pl-PL" sz="2000" b="1" dirty="0">
                <a:latin typeface="+mj-lt"/>
                <a:cs typeface="Times New Roman" panose="02020603050405020304" pitchFamily="18" charset="0"/>
              </a:rPr>
              <a:t>rzetelną diagnozę potrzeb rozwojowych dzieci </a:t>
            </a:r>
            <a:r>
              <a:rPr lang="pl-PL" sz="2000" b="1" dirty="0" smtClean="0">
                <a:latin typeface="+mj-lt"/>
                <a:cs typeface="Times New Roman" panose="02020603050405020304" pitchFamily="18" charset="0"/>
              </a:rPr>
              <a:t/>
            </a:r>
            <a:br>
              <a:rPr lang="pl-PL" sz="2000" b="1" dirty="0" smtClean="0">
                <a:latin typeface="+mj-lt"/>
                <a:cs typeface="Times New Roman" panose="02020603050405020304" pitchFamily="18" charset="0"/>
              </a:rPr>
            </a:br>
            <a:r>
              <a:rPr lang="pl-PL" sz="2000" b="1" dirty="0" smtClean="0">
                <a:latin typeface="+mj-lt"/>
                <a:cs typeface="Times New Roman" panose="02020603050405020304" pitchFamily="18" charset="0"/>
              </a:rPr>
              <a:t>i </a:t>
            </a:r>
            <a:r>
              <a:rPr lang="pl-PL" sz="2000" b="1" dirty="0">
                <a:latin typeface="+mj-lt"/>
                <a:cs typeface="Times New Roman" panose="02020603050405020304" pitchFamily="18" charset="0"/>
              </a:rPr>
              <a:t>młodzieży</a:t>
            </a:r>
            <a:r>
              <a:rPr lang="pl-PL" sz="2000" dirty="0">
                <a:latin typeface="+mj-lt"/>
                <a:cs typeface="Times New Roman" panose="02020603050405020304" pitchFamily="18" charset="0"/>
              </a:rPr>
              <a:t>, realizację adekwatnego programu </a:t>
            </a:r>
            <a:r>
              <a:rPr lang="pl-PL" sz="2000" dirty="0" smtClean="0">
                <a:latin typeface="+mj-lt"/>
                <a:cs typeface="Times New Roman" panose="02020603050405020304" pitchFamily="18" charset="0"/>
              </a:rPr>
              <a:t>wychowawczo-</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-profilaktycznego </a:t>
            </a:r>
            <a:r>
              <a:rPr lang="pl-PL" sz="2000" dirty="0">
                <a:latin typeface="+mj-lt"/>
                <a:cs typeface="Times New Roman" panose="02020603050405020304" pitchFamily="18" charset="0"/>
              </a:rPr>
              <a:t>oraz zajęć wychowania do życia w rodzinie</a:t>
            </a:r>
            <a:r>
              <a:rPr lang="pl-PL" sz="2000" dirty="0" smtClean="0">
                <a:latin typeface="+mj-lt"/>
                <a:cs typeface="Times New Roman" panose="02020603050405020304" pitchFamily="18" charset="0"/>
              </a:rPr>
              <a:t>.</a:t>
            </a:r>
          </a:p>
          <a:p>
            <a:pPr marL="0" indent="0">
              <a:buNone/>
            </a:pPr>
            <a:endParaRPr lang="pl-PL" b="1" i="1" dirty="0">
              <a:latin typeface="Times New Roman" panose="02020603050405020304" pitchFamily="18"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6</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3573016"/>
            <a:ext cx="3155399" cy="1060330"/>
          </a:xfrm>
          <a:prstGeom prst="rect">
            <a:avLst/>
          </a:prstGeom>
        </p:spPr>
      </p:pic>
    </p:spTree>
    <p:extLst>
      <p:ext uri="{BB962C8B-B14F-4D97-AF65-F5344CB8AC3E}">
        <p14:creationId xmlns:p14="http://schemas.microsoft.com/office/powerpoint/2010/main" val="801927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t>PIN do IBUK Libra</a:t>
            </a:r>
            <a:endParaRPr lang="pl-PL" sz="3200" dirty="0"/>
          </a:p>
        </p:txBody>
      </p:sp>
      <p:sp>
        <p:nvSpPr>
          <p:cNvPr id="3" name="Symbol zastępczy zawartości 2"/>
          <p:cNvSpPr>
            <a:spLocks noGrp="1"/>
          </p:cNvSpPr>
          <p:nvPr>
            <p:ph idx="1"/>
          </p:nvPr>
        </p:nvSpPr>
        <p:spPr/>
        <p:txBody>
          <a:bodyPr/>
          <a:lstStyle/>
          <a:p>
            <a:pPr>
              <a:lnSpc>
                <a:spcPct val="150000"/>
              </a:lnSpc>
            </a:pPr>
            <a:r>
              <a:rPr lang="pl-PL" sz="2000" dirty="0" smtClean="0"/>
              <a:t>PIN</a:t>
            </a:r>
            <a:r>
              <a:rPr lang="pl-PL" sz="2000" dirty="0" smtClean="0"/>
              <a:t> </a:t>
            </a:r>
            <a:r>
              <a:rPr lang="pl-PL" sz="2000" dirty="0"/>
              <a:t>dostępu do </a:t>
            </a:r>
            <a:r>
              <a:rPr lang="pl-PL" sz="2000" dirty="0" smtClean="0"/>
              <a:t>IBUK Libra </a:t>
            </a:r>
            <a:r>
              <a:rPr lang="pl-PL" sz="2000" dirty="0"/>
              <a:t>można odebrać </a:t>
            </a:r>
            <a:br>
              <a:rPr lang="pl-PL" sz="2000" dirty="0"/>
            </a:br>
            <a:r>
              <a:rPr lang="pl-PL" sz="2000" dirty="0"/>
              <a:t>z Biblioteki Pedagogicznej:</a:t>
            </a:r>
          </a:p>
          <a:p>
            <a:pPr>
              <a:lnSpc>
                <a:spcPct val="150000"/>
              </a:lnSpc>
              <a:buFont typeface="Wingdings" panose="05000000000000000000" pitchFamily="2" charset="2"/>
              <a:buChar char="ü"/>
            </a:pPr>
            <a:r>
              <a:rPr lang="pl-PL" sz="2000" dirty="0"/>
              <a:t>osobiście w godzinach jej pracy, </a:t>
            </a:r>
          </a:p>
          <a:p>
            <a:pPr>
              <a:lnSpc>
                <a:spcPct val="150000"/>
              </a:lnSpc>
              <a:buFont typeface="Wingdings" panose="05000000000000000000" pitchFamily="2" charset="2"/>
              <a:buChar char="ü"/>
            </a:pPr>
            <a:r>
              <a:rPr lang="pl-PL" sz="2000" dirty="0"/>
              <a:t>telefonicznie (91 435 06 42) </a:t>
            </a:r>
          </a:p>
          <a:p>
            <a:pPr>
              <a:lnSpc>
                <a:spcPct val="150000"/>
              </a:lnSpc>
              <a:buFont typeface="Wingdings" panose="05000000000000000000" pitchFamily="2" charset="2"/>
              <a:buChar char="ü"/>
            </a:pPr>
            <a:r>
              <a:rPr lang="pl-PL" sz="2000" dirty="0"/>
              <a:t>mailowo (biblioteka@zcdn.pl). </a:t>
            </a:r>
          </a:p>
          <a:p>
            <a:endParaRPr lang="pl-PL" sz="20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60</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2243508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err="1">
                <a:hlinkClick r:id="rId2"/>
              </a:rPr>
              <a:t>Ebookpoint</a:t>
            </a:r>
            <a:r>
              <a:rPr lang="pl-PL" sz="3200" dirty="0">
                <a:hlinkClick r:id="rId2"/>
              </a:rPr>
              <a:t> BIBLIO</a:t>
            </a:r>
            <a:endParaRPr lang="pl-PL" sz="32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61</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8" name="Symbol zastępczy zawartości 7"/>
          <p:cNvPicPr>
            <a:picLocks noGrp="1" noChangeAspect="1"/>
          </p:cNvPicPr>
          <p:nvPr>
            <p:ph idx="1"/>
          </p:nvPr>
        </p:nvPicPr>
        <p:blipFill>
          <a:blip r:embed="rId3"/>
          <a:stretch>
            <a:fillRect/>
          </a:stretch>
        </p:blipFill>
        <p:spPr>
          <a:xfrm>
            <a:off x="900113" y="1812354"/>
            <a:ext cx="7715250" cy="3749229"/>
          </a:xfrm>
          <a:prstGeom prst="rect">
            <a:avLst/>
          </a:prstGeom>
        </p:spPr>
      </p:pic>
    </p:spTree>
    <p:extLst>
      <p:ext uri="{BB962C8B-B14F-4D97-AF65-F5344CB8AC3E}">
        <p14:creationId xmlns:p14="http://schemas.microsoft.com/office/powerpoint/2010/main" val="3538560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smtClean="0"/>
              <a:t>Kody dostępu </a:t>
            </a:r>
            <a:r>
              <a:rPr lang="pl-PL" sz="3200" dirty="0" err="1" smtClean="0"/>
              <a:t>Ebookpoint</a:t>
            </a:r>
            <a:r>
              <a:rPr lang="pl-PL" sz="3200" dirty="0" smtClean="0"/>
              <a:t> BIBLIO</a:t>
            </a:r>
            <a:endParaRPr lang="pl-PL" sz="3200" dirty="0"/>
          </a:p>
        </p:txBody>
      </p:sp>
      <p:sp>
        <p:nvSpPr>
          <p:cNvPr id="3" name="Symbol zastępczy zawartości 2"/>
          <p:cNvSpPr>
            <a:spLocks noGrp="1"/>
          </p:cNvSpPr>
          <p:nvPr>
            <p:ph idx="1"/>
          </p:nvPr>
        </p:nvSpPr>
        <p:spPr/>
        <p:txBody>
          <a:bodyPr/>
          <a:lstStyle/>
          <a:p>
            <a:pPr>
              <a:lnSpc>
                <a:spcPct val="150000"/>
              </a:lnSpc>
            </a:pPr>
            <a:r>
              <a:rPr lang="pl-PL" sz="2000" dirty="0" smtClean="0"/>
              <a:t>Kod </a:t>
            </a:r>
            <a:r>
              <a:rPr lang="pl-PL" sz="2000" dirty="0"/>
              <a:t>dostępu do </a:t>
            </a:r>
            <a:r>
              <a:rPr lang="pl-PL" sz="2000" dirty="0" err="1"/>
              <a:t>ebookpoint</a:t>
            </a:r>
            <a:r>
              <a:rPr lang="pl-PL" sz="2000" dirty="0"/>
              <a:t> </a:t>
            </a:r>
            <a:r>
              <a:rPr lang="pl-PL" sz="2000" dirty="0" smtClean="0"/>
              <a:t>BIBLIO można odebrać </a:t>
            </a:r>
            <a:br>
              <a:rPr lang="pl-PL" sz="2000" dirty="0" smtClean="0"/>
            </a:br>
            <a:r>
              <a:rPr lang="pl-PL" sz="2000" dirty="0" smtClean="0"/>
              <a:t>z Biblioteki Pedagogicznej:</a:t>
            </a:r>
          </a:p>
          <a:p>
            <a:pPr>
              <a:lnSpc>
                <a:spcPct val="150000"/>
              </a:lnSpc>
              <a:buFont typeface="Wingdings" panose="05000000000000000000" pitchFamily="2" charset="2"/>
              <a:buChar char="ü"/>
            </a:pPr>
            <a:r>
              <a:rPr lang="pl-PL" sz="2000" dirty="0" smtClean="0"/>
              <a:t>osobiście </a:t>
            </a:r>
            <a:r>
              <a:rPr lang="pl-PL" sz="2000" dirty="0"/>
              <a:t>w godzinach jej pracy, </a:t>
            </a:r>
            <a:endParaRPr lang="pl-PL" sz="2000" dirty="0" smtClean="0"/>
          </a:p>
          <a:p>
            <a:pPr>
              <a:lnSpc>
                <a:spcPct val="150000"/>
              </a:lnSpc>
              <a:buFont typeface="Wingdings" panose="05000000000000000000" pitchFamily="2" charset="2"/>
              <a:buChar char="ü"/>
            </a:pPr>
            <a:r>
              <a:rPr lang="pl-PL" sz="2000" dirty="0" smtClean="0"/>
              <a:t>telefonicznie </a:t>
            </a:r>
            <a:r>
              <a:rPr lang="pl-PL" sz="2000" dirty="0"/>
              <a:t>(91 435 06 42) </a:t>
            </a:r>
            <a:endParaRPr lang="pl-PL" sz="2000" dirty="0" smtClean="0"/>
          </a:p>
          <a:p>
            <a:pPr>
              <a:lnSpc>
                <a:spcPct val="150000"/>
              </a:lnSpc>
              <a:buFont typeface="Wingdings" panose="05000000000000000000" pitchFamily="2" charset="2"/>
              <a:buChar char="ü"/>
            </a:pPr>
            <a:r>
              <a:rPr lang="pl-PL" sz="2000" dirty="0" smtClean="0"/>
              <a:t>mailowo </a:t>
            </a:r>
            <a:r>
              <a:rPr lang="pl-PL" sz="2000" dirty="0"/>
              <a:t>(biblioteka@zcdn.pl). </a:t>
            </a:r>
            <a:endParaRPr lang="pl-PL" sz="2000" dirty="0" smtClean="0"/>
          </a:p>
          <a:p>
            <a:pPr marL="0" indent="0">
              <a:lnSpc>
                <a:spcPct val="150000"/>
              </a:lnSpc>
              <a:buNone/>
            </a:pPr>
            <a:endParaRPr lang="pl-PL" sz="2000" dirty="0" smtClean="0"/>
          </a:p>
          <a:p>
            <a:pPr>
              <a:lnSpc>
                <a:spcPct val="150000"/>
              </a:lnSpc>
            </a:pPr>
            <a:r>
              <a:rPr lang="pl-PL" sz="2000" b="1" dirty="0" smtClean="0"/>
              <a:t>UWAGA</a:t>
            </a:r>
            <a:r>
              <a:rPr lang="pl-PL" sz="2000" b="1" dirty="0"/>
              <a:t>! Kody są ważne przez </a:t>
            </a:r>
            <a:r>
              <a:rPr lang="pl-PL" sz="2000" b="1" dirty="0" smtClean="0"/>
              <a:t>miesiąc!</a:t>
            </a:r>
            <a:endParaRPr lang="pl-PL" sz="2000" b="1" dirty="0"/>
          </a:p>
          <a:p>
            <a:pPr>
              <a:lnSpc>
                <a:spcPct val="150000"/>
              </a:lnSpc>
            </a:pPr>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62</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4244291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dirty="0" err="1" smtClean="0">
                <a:hlinkClick r:id="rId2"/>
              </a:rPr>
              <a:t>Ebookpoint</a:t>
            </a:r>
            <a:r>
              <a:rPr lang="pl-PL" sz="3200" dirty="0" smtClean="0">
                <a:hlinkClick r:id="rId2"/>
              </a:rPr>
              <a:t> BIBLIO</a:t>
            </a:r>
            <a:endParaRPr lang="pl-PL" sz="32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63</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
        <p:nvSpPr>
          <p:cNvPr id="6" name="Symbol zastępczy zawartości 5"/>
          <p:cNvSpPr>
            <a:spLocks noGrp="1"/>
          </p:cNvSpPr>
          <p:nvPr>
            <p:ph idx="1"/>
          </p:nvPr>
        </p:nvSpPr>
        <p:spPr/>
        <p:txBody>
          <a:bodyPr/>
          <a:lstStyle/>
          <a:p>
            <a:pPr>
              <a:lnSpc>
                <a:spcPct val="150000"/>
              </a:lnSpc>
            </a:pPr>
            <a:r>
              <a:rPr lang="pl-PL" sz="2000" dirty="0" smtClean="0"/>
              <a:t>Literatura edukacyjna, specjalistyczna, beletrystyka, literatura popularna, poradniki, przewodniki, kursy itd.</a:t>
            </a:r>
          </a:p>
          <a:p>
            <a:pPr>
              <a:lnSpc>
                <a:spcPct val="150000"/>
              </a:lnSpc>
            </a:pPr>
            <a:r>
              <a:rPr lang="pl-PL" sz="2000" dirty="0" smtClean="0"/>
              <a:t>Ebooki, audiobooki, kursy wideo</a:t>
            </a:r>
          </a:p>
          <a:p>
            <a:pPr>
              <a:lnSpc>
                <a:spcPct val="150000"/>
              </a:lnSpc>
            </a:pPr>
            <a:r>
              <a:rPr lang="pl-PL" sz="2000" dirty="0" smtClean="0"/>
              <a:t>Dostępne przez stronę www oraz aplikację na urządzenia mobilne</a:t>
            </a:r>
          </a:p>
          <a:p>
            <a:pPr>
              <a:lnSpc>
                <a:spcPct val="150000"/>
              </a:lnSpc>
            </a:pPr>
            <a:r>
              <a:rPr lang="pl-PL" sz="2000" dirty="0" smtClean="0"/>
              <a:t>UWAGA! Należy samodzielnie założyć konto na portalu i zgłosić się po kod dostępu do biblioteki!</a:t>
            </a:r>
          </a:p>
          <a:p>
            <a:pPr>
              <a:lnSpc>
                <a:spcPct val="150000"/>
              </a:lnSpc>
            </a:pPr>
            <a:endParaRPr lang="pl-PL" sz="2000" dirty="0"/>
          </a:p>
          <a:p>
            <a:pPr>
              <a:lnSpc>
                <a:spcPct val="150000"/>
              </a:lnSpc>
            </a:pPr>
            <a:endParaRPr lang="pl-PL" dirty="0"/>
          </a:p>
        </p:txBody>
      </p:sp>
    </p:spTree>
    <p:extLst>
      <p:ext uri="{BB962C8B-B14F-4D97-AF65-F5344CB8AC3E}">
        <p14:creationId xmlns:p14="http://schemas.microsoft.com/office/powerpoint/2010/main" val="3308105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200" u="sng" dirty="0">
                <a:hlinkClick r:id="rId2"/>
              </a:rPr>
              <a:t>E-czasopisma</a:t>
            </a:r>
            <a:r>
              <a:rPr lang="pl-PL" sz="3200" dirty="0"/>
              <a:t> </a:t>
            </a:r>
          </a:p>
        </p:txBody>
      </p:sp>
      <p:sp>
        <p:nvSpPr>
          <p:cNvPr id="3" name="Symbol zastępczy zawartości 2"/>
          <p:cNvSpPr>
            <a:spLocks noGrp="1"/>
          </p:cNvSpPr>
          <p:nvPr>
            <p:ph idx="1"/>
          </p:nvPr>
        </p:nvSpPr>
        <p:spPr/>
        <p:txBody>
          <a:bodyPr/>
          <a:lstStyle/>
          <a:p>
            <a:pPr>
              <a:lnSpc>
                <a:spcPct val="150000"/>
              </a:lnSpc>
            </a:pPr>
            <a:r>
              <a:rPr lang="pl-PL" sz="2000" dirty="0" smtClean="0"/>
              <a:t>W 2023 roku bieżące numery czasopism pedagogicznych dostępne są wyłącznie w formie cyfrowej!</a:t>
            </a:r>
          </a:p>
          <a:p>
            <a:pPr>
              <a:lnSpc>
                <a:spcPct val="150000"/>
              </a:lnSpc>
            </a:pPr>
            <a:r>
              <a:rPr lang="pl-PL" sz="2000" dirty="0" smtClean="0"/>
              <a:t>Kody </a:t>
            </a:r>
            <a:r>
              <a:rPr lang="pl-PL" sz="2000" dirty="0"/>
              <a:t>dostępu do </a:t>
            </a:r>
            <a:r>
              <a:rPr lang="pl-PL" sz="2000" dirty="0" smtClean="0"/>
              <a:t>czasopism można odebrać </a:t>
            </a:r>
            <a:br>
              <a:rPr lang="pl-PL" sz="2000" dirty="0" smtClean="0"/>
            </a:br>
            <a:r>
              <a:rPr lang="pl-PL" sz="2000" dirty="0" smtClean="0"/>
              <a:t>z Biblioteki Pedagogicznej:</a:t>
            </a:r>
          </a:p>
          <a:p>
            <a:pPr>
              <a:lnSpc>
                <a:spcPct val="150000"/>
              </a:lnSpc>
              <a:buFont typeface="Wingdings" panose="05000000000000000000" pitchFamily="2" charset="2"/>
              <a:buChar char="ü"/>
            </a:pPr>
            <a:r>
              <a:rPr lang="pl-PL" sz="2000" dirty="0" smtClean="0"/>
              <a:t>osobiście </a:t>
            </a:r>
            <a:r>
              <a:rPr lang="pl-PL" sz="2000" dirty="0"/>
              <a:t>w godzinach jej pracy, </a:t>
            </a:r>
            <a:endParaRPr lang="pl-PL" sz="2000" dirty="0" smtClean="0"/>
          </a:p>
          <a:p>
            <a:pPr>
              <a:lnSpc>
                <a:spcPct val="150000"/>
              </a:lnSpc>
              <a:buFont typeface="Wingdings" panose="05000000000000000000" pitchFamily="2" charset="2"/>
              <a:buChar char="ü"/>
            </a:pPr>
            <a:r>
              <a:rPr lang="pl-PL" sz="2000" dirty="0" smtClean="0"/>
              <a:t>telefonicznie </a:t>
            </a:r>
            <a:r>
              <a:rPr lang="pl-PL" sz="2000" dirty="0"/>
              <a:t>(91 435 06 42) </a:t>
            </a:r>
            <a:endParaRPr lang="pl-PL" sz="2000" dirty="0" smtClean="0"/>
          </a:p>
          <a:p>
            <a:pPr>
              <a:lnSpc>
                <a:spcPct val="150000"/>
              </a:lnSpc>
              <a:buFont typeface="Wingdings" panose="05000000000000000000" pitchFamily="2" charset="2"/>
              <a:buChar char="ü"/>
            </a:pPr>
            <a:r>
              <a:rPr lang="pl-PL" sz="2000" dirty="0" smtClean="0"/>
              <a:t>mailowo </a:t>
            </a:r>
            <a:r>
              <a:rPr lang="pl-PL" sz="2000" dirty="0"/>
              <a:t>(biblioteka@zcdn.pl). </a:t>
            </a:r>
            <a:endParaRPr lang="pl-PL" sz="2000" dirty="0" smtClean="0"/>
          </a:p>
          <a:p>
            <a:pPr marL="0" indent="0">
              <a:lnSpc>
                <a:spcPct val="150000"/>
              </a:lnSpc>
              <a:buNone/>
            </a:pPr>
            <a:endParaRPr lang="pl-PL" dirty="0" smtClean="0"/>
          </a:p>
          <a:p>
            <a:pPr>
              <a:lnSpc>
                <a:spcPct val="150000"/>
              </a:lnSpc>
            </a:pPr>
            <a:endParaRPr lang="pl-PL"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64</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90092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Lista dostępnych e-czasopism</a:t>
            </a:r>
            <a:endParaRPr lang="pl-PL" dirty="0"/>
          </a:p>
        </p:txBody>
      </p:sp>
      <p:sp>
        <p:nvSpPr>
          <p:cNvPr id="6" name="Symbol zastępczy zawartości 5"/>
          <p:cNvSpPr>
            <a:spLocks noGrp="1"/>
          </p:cNvSpPr>
          <p:nvPr>
            <p:ph sz="half" idx="1"/>
          </p:nvPr>
        </p:nvSpPr>
        <p:spPr>
          <a:xfrm>
            <a:off x="755576" y="1381536"/>
            <a:ext cx="3596208" cy="4525963"/>
          </a:xfrm>
        </p:spPr>
        <p:txBody>
          <a:bodyPr/>
          <a:lstStyle/>
          <a:p>
            <a:pPr>
              <a:lnSpc>
                <a:spcPct val="150000"/>
              </a:lnSpc>
            </a:pPr>
            <a:r>
              <a:rPr lang="pl-PL" sz="2000" dirty="0"/>
              <a:t>„Biblioteka w Szkole</a:t>
            </a:r>
            <a:r>
              <a:rPr lang="pl-PL" sz="2000" dirty="0" smtClean="0"/>
              <a:t>”</a:t>
            </a:r>
            <a:endParaRPr lang="pl-PL" sz="2000" dirty="0"/>
          </a:p>
          <a:p>
            <a:pPr>
              <a:lnSpc>
                <a:spcPct val="150000"/>
              </a:lnSpc>
            </a:pPr>
            <a:r>
              <a:rPr lang="pl-PL" sz="2000" dirty="0"/>
              <a:t>„Biologia w Szkole</a:t>
            </a:r>
            <a:r>
              <a:rPr lang="pl-PL" sz="2000" dirty="0" smtClean="0"/>
              <a:t>”</a:t>
            </a:r>
            <a:endParaRPr lang="pl-PL" sz="2000" dirty="0"/>
          </a:p>
          <a:p>
            <a:pPr>
              <a:lnSpc>
                <a:spcPct val="150000"/>
              </a:lnSpc>
            </a:pPr>
            <a:r>
              <a:rPr lang="pl-PL" sz="2000" dirty="0"/>
              <a:t>„Głos Nauczycielski</a:t>
            </a:r>
            <a:r>
              <a:rPr lang="pl-PL" sz="2000" dirty="0" smtClean="0"/>
              <a:t>”</a:t>
            </a:r>
            <a:endParaRPr lang="pl-PL" sz="2000" dirty="0"/>
          </a:p>
          <a:p>
            <a:pPr>
              <a:lnSpc>
                <a:spcPct val="150000"/>
              </a:lnSpc>
            </a:pPr>
            <a:r>
              <a:rPr lang="pl-PL" sz="2000" dirty="0"/>
              <a:t>„Głos Pedagogiczny</a:t>
            </a:r>
            <a:r>
              <a:rPr lang="pl-PL" sz="2000" dirty="0" smtClean="0"/>
              <a:t>”</a:t>
            </a:r>
            <a:endParaRPr lang="pl-PL" sz="2000" dirty="0"/>
          </a:p>
          <a:p>
            <a:pPr>
              <a:lnSpc>
                <a:spcPct val="150000"/>
              </a:lnSpc>
            </a:pPr>
            <a:r>
              <a:rPr lang="pl-PL" sz="2000" dirty="0"/>
              <a:t>„Horyzonty Anglistyki</a:t>
            </a:r>
            <a:r>
              <a:rPr lang="pl-PL" sz="2000" dirty="0" smtClean="0"/>
              <a:t>”</a:t>
            </a:r>
            <a:endParaRPr lang="pl-PL" sz="2000" dirty="0"/>
          </a:p>
          <a:p>
            <a:pPr>
              <a:lnSpc>
                <a:spcPct val="150000"/>
              </a:lnSpc>
            </a:pPr>
            <a:r>
              <a:rPr lang="pl-PL" sz="2000" dirty="0"/>
              <a:t>„Matematyka</a:t>
            </a:r>
            <a:r>
              <a:rPr lang="pl-PL" sz="2000" dirty="0" smtClean="0"/>
              <a:t>”</a:t>
            </a:r>
            <a:endParaRPr lang="pl-PL" sz="2000" dirty="0"/>
          </a:p>
          <a:p>
            <a:pPr>
              <a:lnSpc>
                <a:spcPct val="150000"/>
              </a:lnSpc>
            </a:pPr>
            <a:r>
              <a:rPr lang="pl-PL" sz="2000" dirty="0"/>
              <a:t>„Monitor Dyrektora </a:t>
            </a:r>
            <a:r>
              <a:rPr lang="pl-PL" sz="2000" dirty="0" smtClean="0"/>
              <a:t>Przedszkola”</a:t>
            </a:r>
            <a:endParaRPr lang="pl-PL" sz="2000" dirty="0"/>
          </a:p>
        </p:txBody>
      </p:sp>
      <p:sp>
        <p:nvSpPr>
          <p:cNvPr id="7" name="Symbol zastępczy zawartości 6"/>
          <p:cNvSpPr>
            <a:spLocks noGrp="1"/>
          </p:cNvSpPr>
          <p:nvPr>
            <p:ph sz="half" idx="2"/>
          </p:nvPr>
        </p:nvSpPr>
        <p:spPr>
          <a:xfrm>
            <a:off x="4644008" y="1381536"/>
            <a:ext cx="4316288" cy="4525963"/>
          </a:xfrm>
        </p:spPr>
        <p:txBody>
          <a:bodyPr/>
          <a:lstStyle/>
          <a:p>
            <a:pPr>
              <a:lnSpc>
                <a:spcPct val="150000"/>
              </a:lnSpc>
            </a:pPr>
            <a:r>
              <a:rPr lang="pl-PL" sz="2000" dirty="0" smtClean="0"/>
              <a:t>„</a:t>
            </a:r>
            <a:r>
              <a:rPr lang="pl-PL" sz="2000" dirty="0"/>
              <a:t>Monitor Dyrektora Szkoły</a:t>
            </a:r>
            <a:r>
              <a:rPr lang="pl-PL" sz="2000" dirty="0" smtClean="0"/>
              <a:t>”</a:t>
            </a:r>
            <a:endParaRPr lang="pl-PL" sz="2000" dirty="0"/>
          </a:p>
          <a:p>
            <a:pPr>
              <a:lnSpc>
                <a:spcPct val="150000"/>
              </a:lnSpc>
            </a:pPr>
            <a:r>
              <a:rPr lang="pl-PL" sz="2000" dirty="0"/>
              <a:t>„Polonistyka</a:t>
            </a:r>
            <a:r>
              <a:rPr lang="pl-PL" sz="2000" dirty="0" smtClean="0"/>
              <a:t>”</a:t>
            </a:r>
            <a:endParaRPr lang="pl-PL" sz="2000" dirty="0"/>
          </a:p>
          <a:p>
            <a:pPr>
              <a:lnSpc>
                <a:spcPct val="150000"/>
              </a:lnSpc>
            </a:pPr>
            <a:r>
              <a:rPr lang="pl-PL" sz="2000" dirty="0"/>
              <a:t>„Szkoła. Miesięcznik Dyrektora</a:t>
            </a:r>
            <a:r>
              <a:rPr lang="pl-PL" sz="2000" dirty="0" smtClean="0"/>
              <a:t>”</a:t>
            </a:r>
            <a:endParaRPr lang="pl-PL" sz="2000" dirty="0"/>
          </a:p>
          <a:p>
            <a:pPr>
              <a:lnSpc>
                <a:spcPct val="150000"/>
              </a:lnSpc>
            </a:pPr>
            <a:r>
              <a:rPr lang="pl-PL" sz="2000" dirty="0"/>
              <a:t>„Terapia Specjalna</a:t>
            </a:r>
            <a:r>
              <a:rPr lang="pl-PL" sz="2000" dirty="0" smtClean="0"/>
              <a:t>”</a:t>
            </a:r>
            <a:endParaRPr lang="pl-PL" sz="2000" dirty="0"/>
          </a:p>
          <a:p>
            <a:pPr>
              <a:lnSpc>
                <a:spcPct val="150000"/>
              </a:lnSpc>
            </a:pPr>
            <a:r>
              <a:rPr lang="pl-PL" sz="2000" dirty="0"/>
              <a:t>„Wychowanie fizyczne </a:t>
            </a:r>
            <a:r>
              <a:rPr lang="pl-PL" sz="2000" dirty="0" smtClean="0"/>
              <a:t/>
            </a:r>
            <a:br>
              <a:rPr lang="pl-PL" sz="2000" dirty="0" smtClean="0"/>
            </a:br>
            <a:r>
              <a:rPr lang="pl-PL" sz="2000" dirty="0" smtClean="0"/>
              <a:t>i </a:t>
            </a:r>
            <a:r>
              <a:rPr lang="pl-PL" sz="2000" dirty="0"/>
              <a:t>zdrowotne”</a:t>
            </a:r>
          </a:p>
          <a:p>
            <a:pPr>
              <a:lnSpc>
                <a:spcPct val="150000"/>
              </a:lnSpc>
            </a:pPr>
            <a:r>
              <a:rPr lang="pl-PL" sz="2000" dirty="0"/>
              <a:t>„Wychowanie w Przedszkolu”</a:t>
            </a:r>
          </a:p>
          <a:p>
            <a:pPr>
              <a:lnSpc>
                <a:spcPct val="150000"/>
              </a:lnSpc>
            </a:pPr>
            <a:endParaRPr lang="pl-PL" sz="2400" dirty="0"/>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65</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spTree>
    <p:extLst>
      <p:ext uri="{BB962C8B-B14F-4D97-AF65-F5344CB8AC3E}">
        <p14:creationId xmlns:p14="http://schemas.microsoft.com/office/powerpoint/2010/main" val="27097458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cs typeface="Times New Roman" panose="02020603050405020304" pitchFamily="18" charset="0"/>
              </a:rPr>
              <a:t>Zapraszam do współpracy: </a:t>
            </a:r>
            <a:r>
              <a:rPr lang="pl-PL" sz="3600" b="1" dirty="0">
                <a:latin typeface="Times New Roman" panose="02020603050405020304" pitchFamily="18" charset="0"/>
                <a:cs typeface="Times New Roman" panose="02020603050405020304" pitchFamily="18" charset="0"/>
              </a:rPr>
              <a:t/>
            </a:r>
            <a:br>
              <a:rPr lang="pl-PL" sz="3600" b="1" dirty="0">
                <a:latin typeface="Times New Roman" panose="02020603050405020304" pitchFamily="18" charset="0"/>
                <a:cs typeface="Times New Roman" panose="02020603050405020304" pitchFamily="18" charset="0"/>
              </a:rPr>
            </a:br>
            <a:endParaRPr lang="pl-PL" sz="36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800150" y="1124744"/>
            <a:ext cx="7715200" cy="5328592"/>
          </a:xfrm>
        </p:spPr>
        <p:txBody>
          <a:bodyPr/>
          <a:lstStyle/>
          <a:p>
            <a:r>
              <a:rPr lang="pl-PL" sz="2000" dirty="0" smtClean="0">
                <a:latin typeface="+mj-lt"/>
                <a:cs typeface="Times New Roman" panose="02020603050405020304" pitchFamily="18" charset="0"/>
              </a:rPr>
              <a:t>Pisanie </a:t>
            </a:r>
            <a:r>
              <a:rPr lang="pl-PL" sz="2000" dirty="0">
                <a:latin typeface="+mj-lt"/>
                <a:cs typeface="Times New Roman" panose="02020603050405020304" pitchFamily="18" charset="0"/>
              </a:rPr>
              <a:t>artykułów </a:t>
            </a:r>
            <a:r>
              <a:rPr lang="pl-PL" sz="2000" dirty="0" smtClean="0">
                <a:latin typeface="+mj-lt"/>
                <a:cs typeface="Times New Roman" panose="02020603050405020304" pitchFamily="18" charset="0"/>
              </a:rPr>
              <a:t>do czasopisma „Refleksje”</a:t>
            </a:r>
          </a:p>
          <a:p>
            <a:r>
              <a:rPr lang="pl-PL" sz="2000" dirty="0" smtClean="0">
                <a:latin typeface="+mj-lt"/>
                <a:cs typeface="Times New Roman" panose="02020603050405020304" pitchFamily="18" charset="0"/>
              </a:rPr>
              <a:t>Dzielenie się wiedzą na warsztatach, sieciach współpracy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i </a:t>
            </a:r>
            <a:r>
              <a:rPr lang="pl-PL" sz="2000" dirty="0" smtClean="0">
                <a:latin typeface="+mj-lt"/>
                <a:cs typeface="Times New Roman" panose="02020603050405020304" pitchFamily="18" charset="0"/>
              </a:rPr>
              <a:t>konferencjach</a:t>
            </a:r>
          </a:p>
          <a:p>
            <a:endParaRPr lang="pl-PL" b="1" dirty="0">
              <a:latin typeface="Times New Roman" panose="02020603050405020304" pitchFamily="18" charset="0"/>
              <a:cs typeface="Times New Roman" panose="02020603050405020304" pitchFamily="18" charset="0"/>
            </a:endParaRPr>
          </a:p>
          <a:p>
            <a:endParaRPr lang="pl-PL" b="1" dirty="0">
              <a:latin typeface="Times New Roman" panose="02020603050405020304" pitchFamily="18" charset="0"/>
              <a:cs typeface="Times New Roman" panose="02020603050405020304" pitchFamily="18" charset="0"/>
            </a:endParaRPr>
          </a:p>
          <a:p>
            <a:pPr marL="0" indent="0">
              <a:buNone/>
            </a:pPr>
            <a:endParaRPr lang="pl-PL" b="1" dirty="0">
              <a:latin typeface="Times New Roman" panose="02020603050405020304" pitchFamily="18" charset="0"/>
              <a:cs typeface="Times New Roman" panose="02020603050405020304" pitchFamily="18" charset="0"/>
            </a:endParaRPr>
          </a:p>
          <a:p>
            <a:pPr marL="0" indent="0">
              <a:buNone/>
            </a:pPr>
            <a:endParaRPr lang="pl-PL" b="1" dirty="0">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solidFill>
                  <a:prstClr val="black">
                    <a:tint val="75000"/>
                  </a:prstClr>
                </a:solidFill>
              </a:rPr>
              <a:pPr/>
              <a:t>66</a:t>
            </a:fld>
            <a:endParaRPr lang="pl-PL" dirty="0">
              <a:solidFill>
                <a:prstClr val="black">
                  <a:tint val="75000"/>
                </a:prstClr>
              </a:solidFill>
            </a:endParaRPr>
          </a:p>
        </p:txBody>
      </p:sp>
      <p:sp>
        <p:nvSpPr>
          <p:cNvPr id="5" name="Symbol zastępczy daty 4"/>
          <p:cNvSpPr>
            <a:spLocks noGrp="1"/>
          </p:cNvSpPr>
          <p:nvPr>
            <p:ph type="dt" sz="half" idx="10"/>
          </p:nvPr>
        </p:nvSpPr>
        <p:spPr/>
        <p:txBody>
          <a:bodyPr/>
          <a:lstStyle/>
          <a:p>
            <a:fld id="{7F5AEF4A-7BD8-4A4A-A652-59846642617D}" type="datetime2">
              <a:rPr lang="pl-PL" smtClean="0">
                <a:solidFill>
                  <a:prstClr val="black">
                    <a:tint val="75000"/>
                  </a:prstClr>
                </a:solidFill>
              </a:rPr>
              <a:pPr/>
              <a:t>piątek, 20 października 2023</a:t>
            </a:fld>
            <a:endParaRPr lang="pl-PL" dirty="0">
              <a:solidFill>
                <a:prstClr val="black">
                  <a:tint val="75000"/>
                </a:prstClr>
              </a:solidFill>
            </a:endParaRPr>
          </a:p>
        </p:txBody>
      </p:sp>
    </p:spTree>
    <p:extLst>
      <p:ext uri="{BB962C8B-B14F-4D97-AF65-F5344CB8AC3E}">
        <p14:creationId xmlns:p14="http://schemas.microsoft.com/office/powerpoint/2010/main" val="4428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6" name="Symbol zastępczy zawartości 5"/>
          <p:cNvPicPr>
            <a:picLocks noGrp="1" noChangeAspect="1"/>
          </p:cNvPicPr>
          <p:nvPr>
            <p:ph idx="1"/>
          </p:nvPr>
        </p:nvPicPr>
        <p:blipFill>
          <a:blip r:embed="rId2"/>
          <a:stretch>
            <a:fillRect/>
          </a:stretch>
        </p:blipFill>
        <p:spPr>
          <a:xfrm>
            <a:off x="1547664" y="293324"/>
            <a:ext cx="5040561" cy="5935196"/>
          </a:xfrm>
          <a:prstGeom prst="rect">
            <a:avLst/>
          </a:prstGeom>
        </p:spPr>
      </p:pic>
      <p:sp>
        <p:nvSpPr>
          <p:cNvPr id="4" name="Symbol zastępczy numeru slajdu 3"/>
          <p:cNvSpPr>
            <a:spLocks noGrp="1"/>
          </p:cNvSpPr>
          <p:nvPr>
            <p:ph type="sldNum" sz="quarter" idx="11"/>
          </p:nvPr>
        </p:nvSpPr>
        <p:spPr/>
        <p:txBody>
          <a:bodyPr/>
          <a:lstStyle/>
          <a:p>
            <a:fld id="{926A4B1B-54DF-4B40-A71A-19DEC8137B4C}" type="slidenum">
              <a:rPr lang="pl-PL" smtClean="0"/>
              <a:t>67</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t>piątek, 20 października 2023</a:t>
            </a:fld>
            <a:endParaRPr lang="pl-PL" dirty="0"/>
          </a:p>
        </p:txBody>
      </p:sp>
    </p:spTree>
    <p:extLst>
      <p:ext uri="{BB962C8B-B14F-4D97-AF65-F5344CB8AC3E}">
        <p14:creationId xmlns:p14="http://schemas.microsoft.com/office/powerpoint/2010/main" val="37707722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23478" y="1196752"/>
            <a:ext cx="7973977" cy="1470025"/>
          </a:xfrm>
        </p:spPr>
        <p:txBody>
          <a:bodyPr/>
          <a:lstStyle/>
          <a:p>
            <a:r>
              <a:rPr lang="pl-PL" sz="3200" b="1" dirty="0" smtClean="0">
                <a:cs typeface="Times New Roman" panose="02020603050405020304" pitchFamily="18" charset="0"/>
              </a:rPr>
              <a:t/>
            </a:r>
            <a:br>
              <a:rPr lang="pl-PL" sz="3200" b="1" dirty="0" smtClean="0">
                <a:cs typeface="Times New Roman" panose="02020603050405020304" pitchFamily="18" charset="0"/>
              </a:rPr>
            </a:br>
            <a:r>
              <a:rPr lang="pl-PL" sz="3200" b="1" dirty="0" smtClean="0">
                <a:cs typeface="Times New Roman" panose="02020603050405020304" pitchFamily="18" charset="0"/>
              </a:rPr>
              <a:t>Dziękujemy za uwagę</a:t>
            </a:r>
            <a:endParaRPr lang="pl-PL" sz="3200" b="1" dirty="0">
              <a:cs typeface="Times New Roman" panose="02020603050405020304" pitchFamily="18" charset="0"/>
            </a:endParaRPr>
          </a:p>
        </p:txBody>
      </p:sp>
      <p:sp>
        <p:nvSpPr>
          <p:cNvPr id="3" name="Podtytuł 2"/>
          <p:cNvSpPr>
            <a:spLocks noGrp="1"/>
          </p:cNvSpPr>
          <p:nvPr>
            <p:ph type="subTitle" idx="1"/>
          </p:nvPr>
        </p:nvSpPr>
        <p:spPr>
          <a:xfrm>
            <a:off x="523478" y="2420888"/>
            <a:ext cx="8400596" cy="3816424"/>
          </a:xfrm>
        </p:spPr>
        <p:txBody>
          <a:bodyPr/>
          <a:lstStyle/>
          <a:p>
            <a:pPr algn="l"/>
            <a:endParaRPr lang="pl-PL" sz="2800" dirty="0">
              <a:latin typeface="+mj-lt"/>
              <a:cs typeface="Times New Roman" panose="02020603050405020304" pitchFamily="18" charset="0"/>
            </a:endParaRPr>
          </a:p>
          <a:p>
            <a:pPr algn="r"/>
            <a:endParaRPr lang="pl-PL" sz="2000" dirty="0" smtClean="0">
              <a:latin typeface="+mj-lt"/>
              <a:cs typeface="Times New Roman" panose="02020603050405020304" pitchFamily="18" charset="0"/>
            </a:endParaRPr>
          </a:p>
          <a:p>
            <a:pPr algn="r"/>
            <a:endParaRPr lang="pl-PL" sz="2000" dirty="0">
              <a:latin typeface="+mj-lt"/>
              <a:cs typeface="Times New Roman" panose="02020603050405020304" pitchFamily="18" charset="0"/>
            </a:endParaRPr>
          </a:p>
          <a:p>
            <a:pPr algn="r"/>
            <a:r>
              <a:rPr lang="pl-PL" sz="2000" dirty="0" smtClean="0">
                <a:latin typeface="+mj-lt"/>
                <a:cs typeface="Times New Roman" panose="02020603050405020304" pitchFamily="18" charset="0"/>
              </a:rPr>
              <a:t>Prowadząca</a:t>
            </a:r>
            <a:r>
              <a:rPr lang="pl-PL" sz="2000" dirty="0">
                <a:latin typeface="+mj-lt"/>
                <a:cs typeface="Times New Roman" panose="02020603050405020304" pitchFamily="18" charset="0"/>
              </a:rPr>
              <a:t>: </a:t>
            </a:r>
            <a:r>
              <a:rPr lang="pl-PL" sz="2000" dirty="0" smtClean="0">
                <a:latin typeface="+mj-lt"/>
                <a:cs typeface="Times New Roman" panose="02020603050405020304" pitchFamily="18" charset="0"/>
              </a:rPr>
              <a:t>Weronika Dwojakowska</a:t>
            </a:r>
          </a:p>
          <a:p>
            <a:pPr algn="r"/>
            <a:r>
              <a:rPr lang="pl-PL" sz="2000" dirty="0" smtClean="0">
                <a:latin typeface="+mj-lt"/>
                <a:cs typeface="Times New Roman" panose="02020603050405020304" pitchFamily="18" charset="0"/>
              </a:rPr>
              <a:t>Nauczycielka konsultantka </a:t>
            </a:r>
            <a:r>
              <a:rPr lang="pl-PL" sz="2000" dirty="0">
                <a:latin typeface="+mj-lt"/>
                <a:cs typeface="Times New Roman" panose="02020603050405020304" pitchFamily="18" charset="0"/>
              </a:rPr>
              <a:t>do </a:t>
            </a:r>
            <a:r>
              <a:rPr lang="pl-PL" sz="2000" dirty="0" smtClean="0">
                <a:latin typeface="+mj-lt"/>
                <a:cs typeface="Times New Roman" panose="02020603050405020304" pitchFamily="18" charset="0"/>
              </a:rPr>
              <a:t>spraw kształcenia specjalnego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i </a:t>
            </a:r>
            <a:r>
              <a:rPr lang="pl-PL" sz="2000" dirty="0" smtClean="0">
                <a:latin typeface="+mj-lt"/>
                <a:cs typeface="Times New Roman" panose="02020603050405020304" pitchFamily="18" charset="0"/>
              </a:rPr>
              <a:t>edukacji włączającej</a:t>
            </a:r>
            <a:endParaRPr lang="pl-PL" sz="2000" dirty="0">
              <a:latin typeface="+mj-lt"/>
              <a:cs typeface="Times New Roman" panose="02020603050405020304" pitchFamily="18" charset="0"/>
            </a:endParaRPr>
          </a:p>
          <a:p>
            <a:pPr algn="r"/>
            <a:r>
              <a:rPr lang="pl-PL" sz="2000" dirty="0" smtClean="0">
                <a:latin typeface="+mj-lt"/>
                <a:cs typeface="Times New Roman" panose="02020603050405020304" pitchFamily="18" charset="0"/>
              </a:rPr>
              <a:t>telefon</a:t>
            </a:r>
            <a:r>
              <a:rPr lang="pl-PL" sz="2000" dirty="0">
                <a:latin typeface="+mj-lt"/>
                <a:cs typeface="Times New Roman" panose="02020603050405020304" pitchFamily="18" charset="0"/>
              </a:rPr>
              <a:t>: </a:t>
            </a:r>
            <a:r>
              <a:rPr lang="pl-PL" sz="2000">
                <a:latin typeface="+mj-lt"/>
                <a:cs typeface="Times New Roman" panose="02020603050405020304" pitchFamily="18" charset="0"/>
              </a:rPr>
              <a:t>91 </a:t>
            </a:r>
            <a:r>
              <a:rPr lang="pl-PL" sz="2000" smtClean="0">
                <a:latin typeface="+mj-lt"/>
                <a:cs typeface="Times New Roman" panose="02020603050405020304" pitchFamily="18" charset="0"/>
              </a:rPr>
              <a:t>435 06 62</a:t>
            </a:r>
            <a:endParaRPr lang="pl-PL" sz="2000" dirty="0">
              <a:latin typeface="+mj-lt"/>
              <a:cs typeface="Times New Roman" panose="02020603050405020304" pitchFamily="18" charset="0"/>
            </a:endParaRPr>
          </a:p>
          <a:p>
            <a:pPr algn="r"/>
            <a:r>
              <a:rPr lang="pl-PL" sz="2000" dirty="0">
                <a:latin typeface="+mj-lt"/>
                <a:cs typeface="Times New Roman" panose="02020603050405020304" pitchFamily="18" charset="0"/>
              </a:rPr>
              <a:t>e-mail</a:t>
            </a:r>
            <a:r>
              <a:rPr lang="pl-PL" sz="2000" dirty="0" smtClean="0">
                <a:latin typeface="+mj-lt"/>
                <a:cs typeface="Times New Roman" panose="02020603050405020304" pitchFamily="18" charset="0"/>
              </a:rPr>
              <a:t>: wdwojakowska@zcdn.edu.pl</a:t>
            </a:r>
            <a:endParaRPr lang="pl-PL" dirty="0">
              <a:latin typeface="Times New Roman" panose="02020603050405020304" pitchFamily="18" charset="0"/>
              <a:cs typeface="Times New Roman" panose="02020603050405020304" pitchFamily="18" charset="0"/>
            </a:endParaRPr>
          </a:p>
          <a:p>
            <a:pPr algn="l"/>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87650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404663"/>
            <a:ext cx="6624736" cy="495691"/>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755576" y="1394688"/>
            <a:ext cx="7931224" cy="4956684"/>
          </a:xfrm>
        </p:spPr>
        <p:txBody>
          <a:bodyPr/>
          <a:lstStyle/>
          <a:p>
            <a:pPr marL="0" lvl="0" indent="0">
              <a:buNone/>
            </a:pPr>
            <a:r>
              <a:rPr lang="pl-PL" sz="2000" dirty="0" smtClean="0">
                <a:latin typeface="+mj-lt"/>
                <a:cs typeface="Times New Roman" panose="02020603050405020304" pitchFamily="18" charset="0"/>
              </a:rPr>
              <a:t>3</a:t>
            </a:r>
            <a:r>
              <a:rPr lang="pl-PL" sz="2000" dirty="0">
                <a:latin typeface="+mj-lt"/>
                <a:cs typeface="Times New Roman" panose="02020603050405020304" pitchFamily="18" charset="0"/>
              </a:rPr>
              <a:t>. Doskonalenie kompetencji dyrektorów szkół i nauczycieli w zakresie warunków i sposobu oceniania wewnątrzszkolnego.</a:t>
            </a:r>
          </a:p>
          <a:p>
            <a:pPr marL="0" lvl="0" indent="0">
              <a:buNone/>
            </a:pPr>
            <a:endParaRPr lang="pl-PL" sz="2000" dirty="0">
              <a:latin typeface="+mj-lt"/>
              <a:cs typeface="Times New Roman" panose="02020603050405020304" pitchFamily="18" charset="0"/>
            </a:endParaRPr>
          </a:p>
          <a:p>
            <a:endParaRPr lang="pl-PL" sz="2000" dirty="0">
              <a:latin typeface="+mj-lt"/>
            </a:endParaRP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7</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3178" y="3068960"/>
            <a:ext cx="3000005" cy="1008112"/>
          </a:xfrm>
          <a:prstGeom prst="rect">
            <a:avLst/>
          </a:prstGeom>
        </p:spPr>
      </p:pic>
    </p:spTree>
    <p:extLst>
      <p:ext uri="{BB962C8B-B14F-4D97-AF65-F5344CB8AC3E}">
        <p14:creationId xmlns:p14="http://schemas.microsoft.com/office/powerpoint/2010/main" val="4256042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404664"/>
            <a:ext cx="5832648" cy="611588"/>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755576" y="1335193"/>
            <a:ext cx="7948111" cy="4741983"/>
          </a:xfrm>
        </p:spPr>
        <p:txBody>
          <a:bodyPr/>
          <a:lstStyle/>
          <a:p>
            <a:pPr marL="0" indent="0">
              <a:buNone/>
            </a:pPr>
            <a:r>
              <a:rPr lang="pl-PL" sz="2000" dirty="0" smtClean="0">
                <a:latin typeface="+mj-lt"/>
                <a:cs typeface="Times New Roman" panose="02020603050405020304" pitchFamily="18" charset="0"/>
              </a:rPr>
              <a:t>4</a:t>
            </a:r>
            <a:r>
              <a:rPr lang="pl-PL" sz="2000" dirty="0">
                <a:latin typeface="+mj-lt"/>
                <a:cs typeface="Times New Roman" panose="02020603050405020304" pitchFamily="18" charset="0"/>
              </a:rPr>
              <a:t>. Doskonalenie kompetencji nauczycieli w pracy z uczniem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z </a:t>
            </a:r>
            <a:r>
              <a:rPr lang="pl-PL" sz="2000" dirty="0">
                <a:latin typeface="+mj-lt"/>
                <a:cs typeface="Times New Roman" panose="02020603050405020304" pitchFamily="18" charset="0"/>
              </a:rPr>
              <a:t>doświadczeniem migracyjnym, w tym w zakresie nauczania języka polskiego jako języka obcego.</a:t>
            </a: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8</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3206713"/>
            <a:ext cx="2843378" cy="955479"/>
          </a:xfrm>
          <a:prstGeom prst="rect">
            <a:avLst/>
          </a:prstGeom>
        </p:spPr>
      </p:pic>
    </p:spTree>
    <p:extLst>
      <p:ext uri="{BB962C8B-B14F-4D97-AF65-F5344CB8AC3E}">
        <p14:creationId xmlns:p14="http://schemas.microsoft.com/office/powerpoint/2010/main" val="3048846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404409"/>
            <a:ext cx="5976664" cy="505495"/>
          </a:xfrm>
        </p:spPr>
        <p:txBody>
          <a:bodyPr/>
          <a:lstStyle/>
          <a:p>
            <a:pPr algn="ctr"/>
            <a:r>
              <a:rPr lang="pl-PL" b="1" dirty="0">
                <a:cs typeface="Times New Roman" panose="02020603050405020304" pitchFamily="18" charset="0"/>
              </a:rPr>
              <a:t>Kierunki realizacji polityki </a:t>
            </a:r>
            <a:r>
              <a:rPr lang="pl-PL" b="1" dirty="0" smtClean="0">
                <a:cs typeface="Times New Roman" panose="02020603050405020304" pitchFamily="18" charset="0"/>
              </a:rPr>
              <a:t>oświatowej</a:t>
            </a:r>
            <a:endParaRPr lang="pl-PL" b="1" dirty="0">
              <a:cs typeface="Times New Roman" panose="02020603050405020304" pitchFamily="18" charset="0"/>
            </a:endParaRPr>
          </a:p>
        </p:txBody>
      </p:sp>
      <p:sp>
        <p:nvSpPr>
          <p:cNvPr id="3" name="Symbol zastępczy zawartości 2"/>
          <p:cNvSpPr>
            <a:spLocks noGrp="1"/>
          </p:cNvSpPr>
          <p:nvPr>
            <p:ph idx="1"/>
          </p:nvPr>
        </p:nvSpPr>
        <p:spPr>
          <a:xfrm>
            <a:off x="702488" y="1340513"/>
            <a:ext cx="7948111" cy="4824791"/>
          </a:xfrm>
        </p:spPr>
        <p:txBody>
          <a:bodyPr/>
          <a:lstStyle/>
          <a:p>
            <a:pPr marL="0" indent="0">
              <a:buNone/>
            </a:pPr>
            <a:r>
              <a:rPr lang="pl-PL" sz="2000" dirty="0" smtClean="0">
                <a:latin typeface="+mj-lt"/>
                <a:cs typeface="Times New Roman" panose="02020603050405020304" pitchFamily="18" charset="0"/>
              </a:rPr>
              <a:t>5</a:t>
            </a:r>
            <a:r>
              <a:rPr lang="pl-PL" sz="2000" dirty="0">
                <a:latin typeface="+mj-lt"/>
                <a:cs typeface="Times New Roman" panose="02020603050405020304" pitchFamily="18" charset="0"/>
              </a:rPr>
              <a:t>. Rozwój kształcenia zawodowego i uczenia się w miejscu pracy </a:t>
            </a:r>
            <a:r>
              <a:rPr lang="pl-PL" sz="2000" dirty="0" smtClean="0">
                <a:latin typeface="+mj-lt"/>
                <a:cs typeface="Times New Roman" panose="02020603050405020304" pitchFamily="18" charset="0"/>
              </a:rPr>
              <a:t/>
            </a:r>
            <a:br>
              <a:rPr lang="pl-PL" sz="2000" dirty="0" smtClean="0">
                <a:latin typeface="+mj-lt"/>
                <a:cs typeface="Times New Roman" panose="02020603050405020304" pitchFamily="18" charset="0"/>
              </a:rPr>
            </a:br>
            <a:r>
              <a:rPr lang="pl-PL" sz="2000" dirty="0" smtClean="0">
                <a:latin typeface="+mj-lt"/>
                <a:cs typeface="Times New Roman" panose="02020603050405020304" pitchFamily="18" charset="0"/>
              </a:rPr>
              <a:t>w </a:t>
            </a:r>
            <a:r>
              <a:rPr lang="pl-PL" sz="2000" dirty="0">
                <a:latin typeface="+mj-lt"/>
                <a:cs typeface="Times New Roman" panose="02020603050405020304" pitchFamily="18" charset="0"/>
              </a:rPr>
              <a:t>partnerstwie z przedstawicielami branż.</a:t>
            </a:r>
          </a:p>
        </p:txBody>
      </p:sp>
      <p:sp>
        <p:nvSpPr>
          <p:cNvPr id="4" name="Symbol zastępczy numeru slajdu 3"/>
          <p:cNvSpPr>
            <a:spLocks noGrp="1"/>
          </p:cNvSpPr>
          <p:nvPr>
            <p:ph type="sldNum" sz="quarter" idx="11"/>
          </p:nvPr>
        </p:nvSpPr>
        <p:spPr/>
        <p:txBody>
          <a:bodyPr/>
          <a:lstStyle/>
          <a:p>
            <a:fld id="{926A4B1B-54DF-4B40-A71A-19DEC8137B4C}" type="slidenum">
              <a:rPr lang="pl-PL" smtClean="0"/>
              <a:pPr/>
              <a:t>9</a:t>
            </a:fld>
            <a:endParaRPr lang="pl-PL" dirty="0"/>
          </a:p>
        </p:txBody>
      </p:sp>
      <p:sp>
        <p:nvSpPr>
          <p:cNvPr id="5" name="Symbol zastępczy daty 4"/>
          <p:cNvSpPr>
            <a:spLocks noGrp="1"/>
          </p:cNvSpPr>
          <p:nvPr>
            <p:ph type="dt" sz="half" idx="10"/>
          </p:nvPr>
        </p:nvSpPr>
        <p:spPr/>
        <p:txBody>
          <a:bodyPr/>
          <a:lstStyle/>
          <a:p>
            <a:fld id="{7F5AEF4A-7BD8-4A4A-A652-59846642617D}" type="datetime2">
              <a:rPr lang="pl-PL" smtClean="0"/>
              <a:pPr/>
              <a:t>piątek, 20 października 2023</a:t>
            </a:fld>
            <a:endParaRPr lang="pl-PL" dirty="0"/>
          </a:p>
        </p:txBody>
      </p:sp>
      <p:pic>
        <p:nvPicPr>
          <p:cNvPr id="9" name="Obraz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941" y="3140968"/>
            <a:ext cx="2785720" cy="936104"/>
          </a:xfrm>
          <a:prstGeom prst="rect">
            <a:avLst/>
          </a:prstGeom>
        </p:spPr>
      </p:pic>
    </p:spTree>
    <p:extLst>
      <p:ext uri="{BB962C8B-B14F-4D97-AF65-F5344CB8AC3E}">
        <p14:creationId xmlns:p14="http://schemas.microsoft.com/office/powerpoint/2010/main" val="3602675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Niestandardowy 2">
      <a:dk1>
        <a:sysClr val="windowText" lastClr="000000"/>
      </a:dk1>
      <a:lt1>
        <a:sysClr val="window" lastClr="FFFFFF"/>
      </a:lt1>
      <a:dk2>
        <a:srgbClr val="274B69"/>
      </a:dk2>
      <a:lt2>
        <a:srgbClr val="EEECE1"/>
      </a:lt2>
      <a:accent1>
        <a:srgbClr val="274B69"/>
      </a:accent1>
      <a:accent2>
        <a:srgbClr val="9E3C3B"/>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3421</TotalTime>
  <Words>2230</Words>
  <Application>Microsoft Office PowerPoint</Application>
  <PresentationFormat>Pokaz na ekranie (4:3)</PresentationFormat>
  <Paragraphs>452</Paragraphs>
  <Slides>68</Slides>
  <Notes>8</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68</vt:i4>
      </vt:variant>
    </vt:vector>
  </HeadingPairs>
  <TitlesOfParts>
    <vt:vector size="73" baseType="lpstr">
      <vt:lpstr>Arial</vt:lpstr>
      <vt:lpstr>Calibri</vt:lpstr>
      <vt:lpstr>Times New Roman</vt:lpstr>
      <vt:lpstr>Wingdings</vt:lpstr>
      <vt:lpstr>Motyw pakietu Office</vt:lpstr>
      <vt:lpstr>Konferencja metodyczna dla nauczycieli poprzedzająca rok szkolny 2023/2024</vt:lpstr>
      <vt:lpstr>Sprawy organizacyjne:</vt:lpstr>
      <vt:lpstr>Program konferencji:</vt:lpstr>
      <vt:lpstr>Kierunki realizacji polityki oświatowej państwa  w roku szkolnym 2023/2024</vt:lpstr>
      <vt:lpstr>Kierunki realizacji polityki oświatowej</vt:lpstr>
      <vt:lpstr>Kierunki realizacji polityki oświatowej</vt:lpstr>
      <vt:lpstr>Kierunki realizacji polityki oświatowej</vt:lpstr>
      <vt:lpstr>Kierunki realizacji polityki oświatowej</vt:lpstr>
      <vt:lpstr>Kierunki realizacji polityki oświatowej</vt:lpstr>
      <vt:lpstr>Kierunki realizacji polityki oświatowej</vt:lpstr>
      <vt:lpstr>Kierunki realizacji polityki oświatowej</vt:lpstr>
      <vt:lpstr>Kierunki realizacji polityki oświatowej</vt:lpstr>
      <vt:lpstr>Kierunki realizacji polityki oświatowej</vt:lpstr>
      <vt:lpstr>Kierunki realizacji polityki oświatowej</vt:lpstr>
      <vt:lpstr>Zachodniopomorski kurator ustalił:</vt:lpstr>
      <vt:lpstr>Zadania z zakresu nadzoru pedagogicznego  dla kuratorów oświaty:</vt:lpstr>
      <vt:lpstr>REKOMENDACJE PO KONTROLI 2022/2023</vt:lpstr>
      <vt:lpstr>REKOMENDACJE PO KONTROLI 2022/23</vt:lpstr>
      <vt:lpstr>REKOMENDACJE PO KONTROLI 2022/2023</vt:lpstr>
      <vt:lpstr>Prawo oświatowe</vt:lpstr>
      <vt:lpstr>Kalendarz roku szkolnego 2023/2024</vt:lpstr>
      <vt:lpstr>Prawo oświatowe</vt:lpstr>
      <vt:lpstr>Prawo oświatowe</vt:lpstr>
      <vt:lpstr>Podpisana przez Prezydenta RP 14.08.2023 r.   </vt:lpstr>
      <vt:lpstr>Prezentacja programu PowerPoint</vt:lpstr>
      <vt:lpstr>Zmiany w przepisach - przypomnienie</vt:lpstr>
      <vt:lpstr>Wymiar zatrudnienia</vt:lpstr>
      <vt:lpstr>Prezentacja programu PowerPoint</vt:lpstr>
      <vt:lpstr>WAŻNE:</vt:lpstr>
      <vt:lpstr>Prezentacja programu PowerPoint</vt:lpstr>
      <vt:lpstr>Zmiany w prawie oświatowym</vt:lpstr>
      <vt:lpstr>Zmiany w prawie oświatowym - awans</vt:lpstr>
      <vt:lpstr>Zmiany w prawie oświatowym - ocena</vt:lpstr>
      <vt:lpstr>Zmiany w prawie oświatowym - ocena</vt:lpstr>
      <vt:lpstr>Wszystkie zmiany </vt:lpstr>
      <vt:lpstr>Doradcy metodyczni w ZCDN-ie</vt:lpstr>
      <vt:lpstr>Prezentacja programu PowerPoint</vt:lpstr>
      <vt:lpstr>Oferta szkoleń ZCDN-u  na rok szkolny 2023/2024  </vt:lpstr>
      <vt:lpstr>Moje szkolenia:</vt:lpstr>
      <vt:lpstr>Pojawi się także:</vt:lpstr>
      <vt:lpstr>Nowy doradca od kształcenia specjalnego:</vt:lpstr>
      <vt:lpstr>Prezentacja programu PowerPoint</vt:lpstr>
      <vt:lpstr>Cała oferta szkoleń:</vt:lpstr>
      <vt:lpstr>Prezentacja programu PowerPoint</vt:lpstr>
      <vt:lpstr>Prezentacja programu PowerPoint</vt:lpstr>
      <vt:lpstr>Prezentacja programu PowerPoint</vt:lpstr>
      <vt:lpstr>WOPFU</vt:lpstr>
      <vt:lpstr>IPET</vt:lpstr>
      <vt:lpstr>Jak przygotować nauczycieli do zespołu?</vt:lpstr>
      <vt:lpstr>Wnioski: </vt:lpstr>
      <vt:lpstr>Prezentacja programu PowerPoint</vt:lpstr>
      <vt:lpstr>Prezentacja programu PowerPoint</vt:lpstr>
      <vt:lpstr>Oferta biblioteki pedagogicznej</vt:lpstr>
      <vt:lpstr>Oferta stacjonarna</vt:lpstr>
      <vt:lpstr>Katalog elektroniczny </vt:lpstr>
      <vt:lpstr>Oferta cyfrowa</vt:lpstr>
      <vt:lpstr>Biblioteka cyfrowa</vt:lpstr>
      <vt:lpstr>IBUK Libra</vt:lpstr>
      <vt:lpstr>Jak korzystać z IBUK Libra</vt:lpstr>
      <vt:lpstr>PIN do IBUK Libra</vt:lpstr>
      <vt:lpstr>Ebookpoint BIBLIO</vt:lpstr>
      <vt:lpstr>Kody dostępu Ebookpoint BIBLIO</vt:lpstr>
      <vt:lpstr>Ebookpoint BIBLIO</vt:lpstr>
      <vt:lpstr>E-czasopisma </vt:lpstr>
      <vt:lpstr>Lista dostępnych e-czasopism</vt:lpstr>
      <vt:lpstr>Zapraszam do współpracy:  </vt:lpstr>
      <vt:lpstr>Prezentacja programu PowerPoint</vt:lpstr>
      <vt:lpstr> Dziękujemy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Piotr Lachowicz</dc:creator>
  <cp:lastModifiedBy>Katarzyna Mańkowska</cp:lastModifiedBy>
  <cp:revision>121</cp:revision>
  <dcterms:created xsi:type="dcterms:W3CDTF">2013-04-05T08:46:17Z</dcterms:created>
  <dcterms:modified xsi:type="dcterms:W3CDTF">2023-10-20T13:13:48Z</dcterms:modified>
</cp:coreProperties>
</file>