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63"/>
  </p:notesMasterIdLst>
  <p:handoutMasterIdLst>
    <p:handoutMasterId r:id="rId64"/>
  </p:handoutMasterIdLst>
  <p:sldIdLst>
    <p:sldId id="292" r:id="rId2"/>
    <p:sldId id="315" r:id="rId3"/>
    <p:sldId id="302" r:id="rId4"/>
    <p:sldId id="276" r:id="rId5"/>
    <p:sldId id="316" r:id="rId6"/>
    <p:sldId id="317" r:id="rId7"/>
    <p:sldId id="318" r:id="rId8"/>
    <p:sldId id="257" r:id="rId9"/>
    <p:sldId id="258" r:id="rId10"/>
    <p:sldId id="259" r:id="rId11"/>
    <p:sldId id="261" r:id="rId12"/>
    <p:sldId id="262" r:id="rId13"/>
    <p:sldId id="263" r:id="rId14"/>
    <p:sldId id="264" r:id="rId15"/>
    <p:sldId id="265" r:id="rId16"/>
    <p:sldId id="281" r:id="rId17"/>
    <p:sldId id="303" r:id="rId18"/>
    <p:sldId id="273" r:id="rId19"/>
    <p:sldId id="333" r:id="rId20"/>
    <p:sldId id="321" r:id="rId21"/>
    <p:sldId id="334" r:id="rId22"/>
    <p:sldId id="322" r:id="rId23"/>
    <p:sldId id="335" r:id="rId24"/>
    <p:sldId id="323" r:id="rId25"/>
    <p:sldId id="341" r:id="rId26"/>
    <p:sldId id="324" r:id="rId27"/>
    <p:sldId id="336" r:id="rId28"/>
    <p:sldId id="325" r:id="rId29"/>
    <p:sldId id="326" r:id="rId30"/>
    <p:sldId id="327" r:id="rId31"/>
    <p:sldId id="337" r:id="rId32"/>
    <p:sldId id="328" r:id="rId33"/>
    <p:sldId id="329" r:id="rId34"/>
    <p:sldId id="350" r:id="rId35"/>
    <p:sldId id="308" r:id="rId36"/>
    <p:sldId id="319" r:id="rId37"/>
    <p:sldId id="309" r:id="rId38"/>
    <p:sldId id="320" r:id="rId39"/>
    <p:sldId id="343" r:id="rId40"/>
    <p:sldId id="344" r:id="rId41"/>
    <p:sldId id="345" r:id="rId42"/>
    <p:sldId id="313" r:id="rId43"/>
    <p:sldId id="338" r:id="rId44"/>
    <p:sldId id="339" r:id="rId45"/>
    <p:sldId id="342" r:id="rId46"/>
    <p:sldId id="314" r:id="rId47"/>
    <p:sldId id="340" r:id="rId48"/>
    <p:sldId id="347" r:id="rId49"/>
    <p:sldId id="348" r:id="rId50"/>
    <p:sldId id="349" r:id="rId51"/>
    <p:sldId id="311" r:id="rId52"/>
    <p:sldId id="282" r:id="rId53"/>
    <p:sldId id="283" r:id="rId54"/>
    <p:sldId id="294" r:id="rId55"/>
    <p:sldId id="286" r:id="rId56"/>
    <p:sldId id="284" r:id="rId57"/>
    <p:sldId id="301" r:id="rId58"/>
    <p:sldId id="299" r:id="rId59"/>
    <p:sldId id="300" r:id="rId60"/>
    <p:sldId id="290" r:id="rId61"/>
    <p:sldId id="296" r:id="rId6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p:cViewPr varScale="1">
        <p:scale>
          <a:sx n="109" d="100"/>
          <a:sy n="109" d="100"/>
        </p:scale>
        <p:origin x="1734" y="108"/>
      </p:cViewPr>
      <p:guideLst>
        <p:guide orient="horz" pos="2160"/>
        <p:guide pos="2880"/>
      </p:guideLst>
    </p:cSldViewPr>
  </p:slideViewPr>
  <p:notesTextViewPr>
    <p:cViewPr>
      <p:scale>
        <a:sx n="1" d="1"/>
        <a:sy n="1" d="1"/>
      </p:scale>
      <p:origin x="0" y="0"/>
    </p:cViewPr>
  </p:notesTextViewPr>
  <p:notesViewPr>
    <p:cSldViewPr>
      <p:cViewPr varScale="1">
        <p:scale>
          <a:sx n="92" d="100"/>
          <a:sy n="92" d="100"/>
        </p:scale>
        <p:origin x="35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A78BBD-1E91-40C2-802B-96564AF1BD51}" type="datetimeFigureOut">
              <a:rPr lang="pl-PL" smtClean="0"/>
              <a:pPr/>
              <a:t>05.10.2023</a:t>
            </a:fld>
            <a:endParaRPr lang="pl-PL" dirty="0"/>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EA3629-B89A-4847-AE59-826C1D930A22}" type="slidenum">
              <a:rPr lang="pl-PL" smtClean="0"/>
              <a:pPr/>
              <a:t>‹#›</a:t>
            </a:fld>
            <a:endParaRPr lang="pl-PL" dirty="0"/>
          </a:p>
        </p:txBody>
      </p:sp>
    </p:spTree>
    <p:extLst>
      <p:ext uri="{BB962C8B-B14F-4D97-AF65-F5344CB8AC3E}">
        <p14:creationId xmlns:p14="http://schemas.microsoft.com/office/powerpoint/2010/main" val="1443929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A42DA-1E5A-4648-943B-F961867EEB93}" type="datetimeFigureOut">
              <a:rPr lang="pl-PL" smtClean="0"/>
              <a:pPr/>
              <a:t>05.10.2023</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69EEC-B775-4BD4-9F66-1F62ED802C83}" type="slidenum">
              <a:rPr lang="pl-PL" smtClean="0"/>
              <a:pPr/>
              <a:t>‹#›</a:t>
            </a:fld>
            <a:endParaRPr lang="pl-PL" dirty="0"/>
          </a:p>
        </p:txBody>
      </p:sp>
    </p:spTree>
    <p:extLst>
      <p:ext uri="{BB962C8B-B14F-4D97-AF65-F5344CB8AC3E}">
        <p14:creationId xmlns:p14="http://schemas.microsoft.com/office/powerpoint/2010/main" val="422059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9"/>
            <a:ext cx="7973977" cy="1470025"/>
          </a:xfrm>
          <a:prstGeom prst="rect">
            <a:avLst/>
          </a:prstGeom>
        </p:spPr>
        <p:txBody>
          <a:bodyPr/>
          <a:lstStyle>
            <a:lvl1pPr algn="ctr">
              <a:defRPr sz="3000" baseline="0">
                <a:solidFill>
                  <a:srgbClr val="9E3C3B"/>
                </a:solidFill>
              </a:defRPr>
            </a:lvl1pPr>
          </a:lstStyle>
          <a:p>
            <a:r>
              <a:rPr lang="pl-PL" smtClean="0"/>
              <a:t>Kliknij, aby edytować styl</a:t>
            </a:r>
            <a:endParaRPr lang="pl-PL" dirty="0"/>
          </a:p>
        </p:txBody>
      </p:sp>
      <p:sp>
        <p:nvSpPr>
          <p:cNvPr id="3" name="Podtytuł 2"/>
          <p:cNvSpPr>
            <a:spLocks noGrp="1"/>
          </p:cNvSpPr>
          <p:nvPr>
            <p:ph type="subTitle" idx="1"/>
          </p:nvPr>
        </p:nvSpPr>
        <p:spPr>
          <a:xfrm>
            <a:off x="683569" y="3886200"/>
            <a:ext cx="7976209" cy="1752600"/>
          </a:xfrm>
          <a:prstGeom prst="rect">
            <a:avLst/>
          </a:prstGeom>
        </p:spPr>
        <p:txBody>
          <a:bodyPr/>
          <a:lstStyle>
            <a:lvl1pPr marL="0" indent="0" algn="ctr">
              <a:buNone/>
              <a:defRPr baseline="0">
                <a:solidFill>
                  <a:srgbClr val="274B69"/>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pl-PL" smtClean="0"/>
              <a:t>Kliknij, aby edytować styl wzorca podtytułu</a:t>
            </a:r>
            <a:endParaRPr lang="pl-PL" dirty="0"/>
          </a:p>
        </p:txBody>
      </p:sp>
      <p:sp>
        <p:nvSpPr>
          <p:cNvPr id="7" name="Prostokąt 6"/>
          <p:cNvSpPr/>
          <p:nvPr/>
        </p:nvSpPr>
        <p:spPr>
          <a:xfrm>
            <a:off x="683570" y="6294442"/>
            <a:ext cx="5760095" cy="73025"/>
          </a:xfrm>
          <a:prstGeom prst="rect">
            <a:avLst/>
          </a:prstGeom>
          <a:solidFill>
            <a:srgbClr val="9E3C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sp>
        <p:nvSpPr>
          <p:cNvPr id="8" name="Prostokąt 7"/>
          <p:cNvSpPr/>
          <p:nvPr/>
        </p:nvSpPr>
        <p:spPr>
          <a:xfrm>
            <a:off x="6659563" y="6294442"/>
            <a:ext cx="2000214" cy="73025"/>
          </a:xfrm>
          <a:prstGeom prst="rect">
            <a:avLst/>
          </a:prstGeom>
          <a:solidFill>
            <a:srgbClr val="004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521" y="300838"/>
            <a:ext cx="2304256" cy="794797"/>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35" y="283710"/>
            <a:ext cx="3060332" cy="811925"/>
          </a:xfrm>
          <a:prstGeom prst="rect">
            <a:avLst/>
          </a:prstGeom>
        </p:spPr>
      </p:pic>
      <p:sp>
        <p:nvSpPr>
          <p:cNvPr id="9" name="Prostokąt 8"/>
          <p:cNvSpPr/>
          <p:nvPr userDrawn="1"/>
        </p:nvSpPr>
        <p:spPr>
          <a:xfrm>
            <a:off x="683570" y="6294442"/>
            <a:ext cx="5760095"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sp>
        <p:nvSpPr>
          <p:cNvPr id="10" name="Prostokąt 9"/>
          <p:cNvSpPr/>
          <p:nvPr userDrawn="1"/>
        </p:nvSpPr>
        <p:spPr>
          <a:xfrm>
            <a:off x="6659563" y="6294442"/>
            <a:ext cx="2000214" cy="73025"/>
          </a:xfrm>
          <a:prstGeom prst="rect">
            <a:avLst/>
          </a:prstGeom>
          <a:solidFill>
            <a:srgbClr val="004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pic>
        <p:nvPicPr>
          <p:cNvPr id="11" name="Obraz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5521" y="300838"/>
            <a:ext cx="2304256" cy="794797"/>
          </a:xfrm>
          <a:prstGeom prst="rect">
            <a:avLst/>
          </a:prstGeom>
        </p:spPr>
      </p:pic>
    </p:spTree>
    <p:extLst>
      <p:ext uri="{BB962C8B-B14F-4D97-AF65-F5344CB8AC3E}">
        <p14:creationId xmlns:p14="http://schemas.microsoft.com/office/powerpoint/2010/main" val="4080806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15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pl-PL" dirty="0" smtClean="0"/>
              <a:t>Kliknij ikonę, aby dodać obraz</a:t>
            </a:r>
            <a:endParaRPr lang="pl-PL" dirty="0"/>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pl-PL" smtClean="0"/>
              <a:t>Edytuj style wzorca tekstu</a:t>
            </a:r>
          </a:p>
        </p:txBody>
      </p:sp>
      <p:sp>
        <p:nvSpPr>
          <p:cNvPr id="6"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8" name="Symbol zastępczy daty 2"/>
          <p:cNvSpPr>
            <a:spLocks noGrp="1"/>
          </p:cNvSpPr>
          <p:nvPr>
            <p:ph type="dt" sz="half" idx="10"/>
          </p:nvPr>
        </p:nvSpPr>
        <p:spPr>
          <a:xfrm>
            <a:off x="3506788" y="6351372"/>
            <a:ext cx="2057400" cy="365125"/>
          </a:xfrm>
        </p:spPr>
        <p:txBody>
          <a:bodyPr/>
          <a:lstStyle/>
          <a:p>
            <a:fld id="{7F5AEF4A-7BD8-4A4A-A652-59846642617D}" type="datetime2">
              <a:rPr lang="pl-PL" smtClean="0"/>
              <a:pPr/>
              <a:t>czwartek, 5 października 2023</a:t>
            </a:fld>
            <a:endParaRPr lang="pl-PL" dirty="0"/>
          </a:p>
        </p:txBody>
      </p:sp>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3052"/>
            <a:ext cx="2309441" cy="612709"/>
          </a:xfrm>
          <a:prstGeom prst="rect">
            <a:avLst/>
          </a:prstGeom>
        </p:spPr>
      </p:pic>
      <p:pic>
        <p:nvPicPr>
          <p:cNvPr id="11" name="Obraz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42593934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smtClean="0"/>
              <a:t>Kliknij, aby edytować styl</a:t>
            </a:r>
            <a:endParaRPr lang="pl-PL"/>
          </a:p>
        </p:txBody>
      </p:sp>
      <p:sp>
        <p:nvSpPr>
          <p:cNvPr id="3" name="Symbol zastępczy tytułu pionowego 2"/>
          <p:cNvSpPr>
            <a:spLocks noGrp="1"/>
          </p:cNvSpPr>
          <p:nvPr>
            <p:ph type="body" orient="vert" idx="1"/>
          </p:nvPr>
        </p:nvSpPr>
        <p:spPr>
          <a:xfrm>
            <a:off x="899592" y="1423321"/>
            <a:ext cx="7715200" cy="4525963"/>
          </a:xfrm>
          <a:prstGeom prst="rect">
            <a:avLst/>
          </a:prstGeom>
        </p:spPr>
        <p:txBody>
          <a:bodyPr vert="eaVert"/>
          <a:lstStyle>
            <a:lvl1pPr>
              <a:defRPr>
                <a:solidFill>
                  <a:srgbClr val="00447A"/>
                </a:solidFill>
              </a:defRPr>
            </a:lvl1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10" name="Prostokąt 9"/>
          <p:cNvSpPr/>
          <p:nvPr/>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sp>
        <p:nvSpPr>
          <p:cNvPr id="14"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6"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czwartek, 5 października 2023</a:t>
            </a:fld>
            <a:endParaRPr lang="pl-PL" dirty="0"/>
          </a:p>
        </p:txBody>
      </p:sp>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5" y="296011"/>
            <a:ext cx="2309441" cy="612709"/>
          </a:xfrm>
          <a:prstGeom prst="rect">
            <a:avLst/>
          </a:prstGeom>
        </p:spPr>
      </p:pic>
      <p:sp>
        <p:nvSpPr>
          <p:cNvPr id="9" name="Prostokąt 8"/>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pic>
        <p:nvPicPr>
          <p:cNvPr id="15" name="Obraz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16838953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statni slajd">
    <p:spTree>
      <p:nvGrpSpPr>
        <p:cNvPr id="1" name=""/>
        <p:cNvGrpSpPr/>
        <p:nvPr/>
      </p:nvGrpSpPr>
      <p:grpSpPr>
        <a:xfrm>
          <a:off x="0" y="0"/>
          <a:ext cx="0" cy="0"/>
          <a:chOff x="0" y="0"/>
          <a:chExt cx="0" cy="0"/>
        </a:xfrm>
      </p:grpSpPr>
      <p:sp>
        <p:nvSpPr>
          <p:cNvPr id="6" name="Tytuł 1"/>
          <p:cNvSpPr>
            <a:spLocks noGrp="1"/>
          </p:cNvSpPr>
          <p:nvPr>
            <p:ph type="ctrTitle"/>
          </p:nvPr>
        </p:nvSpPr>
        <p:spPr>
          <a:xfrm>
            <a:off x="674688" y="3356996"/>
            <a:ext cx="8469312" cy="2376041"/>
          </a:xfrm>
          <a:prstGeom prst="rect">
            <a:avLst/>
          </a:prstGeom>
        </p:spPr>
        <p:txBody>
          <a:bodyPr/>
          <a:lstStyle>
            <a:lvl1pPr>
              <a:defRPr sz="1350" b="0" i="0"/>
            </a:lvl1pPr>
          </a:lstStyle>
          <a:p>
            <a:endParaRPr lang="pl-PL" sz="1200" dirty="0" smtClean="0">
              <a:solidFill>
                <a:srgbClr val="00447A"/>
              </a:solidFill>
            </a:endParaRPr>
          </a:p>
        </p:txBody>
      </p:sp>
      <p:sp>
        <p:nvSpPr>
          <p:cNvPr id="7" name="Tytuł 1"/>
          <p:cNvSpPr txBox="1">
            <a:spLocks/>
          </p:cNvSpPr>
          <p:nvPr userDrawn="1"/>
        </p:nvSpPr>
        <p:spPr>
          <a:xfrm>
            <a:off x="697706" y="2382265"/>
            <a:ext cx="8469312" cy="6480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b="0" i="0" kern="1200">
                <a:solidFill>
                  <a:srgbClr val="00447A"/>
                </a:solidFill>
                <a:latin typeface="+mj-lt"/>
                <a:ea typeface="+mj-ea"/>
                <a:cs typeface="+mj-cs"/>
              </a:defRPr>
            </a:lvl1pPr>
          </a:lstStyle>
          <a:p>
            <a:r>
              <a:rPr lang="pl-PL" sz="2100" b="1" i="1" dirty="0" smtClean="0"/>
              <a:t>Dziękuję za uwagę</a:t>
            </a:r>
            <a:endParaRPr lang="pl-PL" sz="1200" dirty="0" smtClean="0"/>
          </a:p>
        </p:txBody>
      </p:sp>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5521" y="300838"/>
            <a:ext cx="2304256" cy="794797"/>
          </a:xfrm>
          <a:prstGeom prst="rect">
            <a:avLst/>
          </a:prstGeom>
        </p:spPr>
      </p:pic>
    </p:spTree>
    <p:extLst>
      <p:ext uri="{BB962C8B-B14F-4D97-AF65-F5344CB8AC3E}">
        <p14:creationId xmlns:p14="http://schemas.microsoft.com/office/powerpoint/2010/main" val="31598661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smtClean="0"/>
              <a:t>Kliknij, aby edytować styl</a:t>
            </a:r>
            <a:endParaRPr lang="pl-PL" dirty="0"/>
          </a:p>
        </p:txBody>
      </p:sp>
      <p:sp>
        <p:nvSpPr>
          <p:cNvPr id="3" name="Symbol zastępczy zawartości 2"/>
          <p:cNvSpPr>
            <a:spLocks noGrp="1"/>
          </p:cNvSpPr>
          <p:nvPr>
            <p:ph idx="1"/>
          </p:nvPr>
        </p:nvSpPr>
        <p:spPr>
          <a:xfrm>
            <a:off x="899592" y="1423321"/>
            <a:ext cx="7715200" cy="4525963"/>
          </a:xfrm>
          <a:prstGeom prst="rect">
            <a:avLst/>
          </a:prstGeo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10"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2" name="Prostokąt 11"/>
          <p:cNvSpPr/>
          <p:nvPr/>
        </p:nvSpPr>
        <p:spPr>
          <a:xfrm>
            <a:off x="899593" y="1043520"/>
            <a:ext cx="5688632" cy="45719"/>
          </a:xfrm>
          <a:prstGeom prst="rect">
            <a:avLst/>
          </a:prstGeom>
          <a:solidFill>
            <a:srgbClr val="9E3C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solidFill>
                <a:srgbClr val="9E3C3B"/>
              </a:solidFill>
            </a:endParaRPr>
          </a:p>
        </p:txBody>
      </p:sp>
      <p:sp>
        <p:nvSpPr>
          <p:cNvPr id="9"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czwartek, 5 października 2023</a:t>
            </a:fld>
            <a:endParaRPr lang="pl-PL" dirty="0"/>
          </a:p>
        </p:txBody>
      </p:sp>
      <p:pic>
        <p:nvPicPr>
          <p:cNvPr id="13" name="Obraz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pic>
        <p:nvPicPr>
          <p:cNvPr id="14" name="Obraz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5" y="296011"/>
            <a:ext cx="2309441" cy="612709"/>
          </a:xfrm>
          <a:prstGeom prst="rect">
            <a:avLst/>
          </a:prstGeom>
        </p:spPr>
      </p:pic>
      <p:sp>
        <p:nvSpPr>
          <p:cNvPr id="11" name="Prostokąt 10"/>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pic>
        <p:nvPicPr>
          <p:cNvPr id="16" name="Obraz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30402518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smtClean="0"/>
              <a:t>Kliknij, aby edytować styl</a:t>
            </a:r>
            <a:endParaRPr lang="pl-PL" dirty="0"/>
          </a:p>
        </p:txBody>
      </p:sp>
      <p:sp>
        <p:nvSpPr>
          <p:cNvPr id="3" name="Symbol zastępczy zawartości 2"/>
          <p:cNvSpPr>
            <a:spLocks noGrp="1"/>
          </p:cNvSpPr>
          <p:nvPr>
            <p:ph sz="half" idx="1"/>
          </p:nvPr>
        </p:nvSpPr>
        <p:spPr>
          <a:xfrm>
            <a:off x="899592" y="1600204"/>
            <a:ext cx="3596208"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zawartości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l-PL" dirty="0" smtClean="0"/>
              <a:t>Edytuj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1" name="Prostokąt 10"/>
          <p:cNvSpPr/>
          <p:nvPr/>
        </p:nvSpPr>
        <p:spPr>
          <a:xfrm>
            <a:off x="899593" y="1043520"/>
            <a:ext cx="5688632" cy="45719"/>
          </a:xfrm>
          <a:prstGeom prst="rect">
            <a:avLst/>
          </a:prstGeom>
          <a:solidFill>
            <a:srgbClr val="9E3C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solidFill>
                <a:srgbClr val="9E3C3B"/>
              </a:solidFill>
            </a:endParaRPr>
          </a:p>
        </p:txBody>
      </p:sp>
      <p:sp>
        <p:nvSpPr>
          <p:cNvPr id="13"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5"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czwartek, 5 października 2023</a:t>
            </a:fld>
            <a:endParaRPr lang="pl-PL" dirty="0"/>
          </a:p>
        </p:txBody>
      </p:sp>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pic>
        <p:nvPicPr>
          <p:cNvPr id="14" name="Obraz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5" y="296011"/>
            <a:ext cx="2309441" cy="612709"/>
          </a:xfrm>
          <a:prstGeom prst="rect">
            <a:avLst/>
          </a:prstGeom>
        </p:spPr>
      </p:pic>
      <p:sp>
        <p:nvSpPr>
          <p:cNvPr id="10" name="Prostokąt 9"/>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pic>
        <p:nvPicPr>
          <p:cNvPr id="17" name="Obraz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3562009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smtClean="0"/>
              <a:t>Kliknij, aby edytować styl</a:t>
            </a:r>
            <a:endParaRPr lang="pl-PL" dirty="0"/>
          </a:p>
        </p:txBody>
      </p:sp>
      <p:sp>
        <p:nvSpPr>
          <p:cNvPr id="3" name="Symbol zastępczy tekstu 2"/>
          <p:cNvSpPr>
            <a:spLocks noGrp="1"/>
          </p:cNvSpPr>
          <p:nvPr>
            <p:ph type="body" idx="1"/>
          </p:nvPr>
        </p:nvSpPr>
        <p:spPr>
          <a:xfrm>
            <a:off x="899592" y="1535113"/>
            <a:ext cx="3597796" cy="63976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pl-PL" smtClean="0"/>
              <a:t>Edytuj style wzorca tekstu</a:t>
            </a:r>
          </a:p>
        </p:txBody>
      </p:sp>
      <p:sp>
        <p:nvSpPr>
          <p:cNvPr id="4" name="Symbol zastępczy zawartości 3"/>
          <p:cNvSpPr>
            <a:spLocks noGrp="1"/>
          </p:cNvSpPr>
          <p:nvPr>
            <p:ph sz="half" idx="2"/>
          </p:nvPr>
        </p:nvSpPr>
        <p:spPr>
          <a:xfrm>
            <a:off x="899592" y="2174875"/>
            <a:ext cx="3597796"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tekstu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pl-PL" smtClean="0"/>
              <a:t>Edytuj style wzorca tekstu</a:t>
            </a:r>
          </a:p>
        </p:txBody>
      </p:sp>
      <p:sp>
        <p:nvSpPr>
          <p:cNvPr id="6" name="Symbol zastępczy zawartości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13" name="Prostokąt 12"/>
          <p:cNvSpPr/>
          <p:nvPr/>
        </p:nvSpPr>
        <p:spPr>
          <a:xfrm>
            <a:off x="899593" y="1043520"/>
            <a:ext cx="5688632" cy="45719"/>
          </a:xfrm>
          <a:prstGeom prst="rect">
            <a:avLst/>
          </a:prstGeom>
          <a:solidFill>
            <a:srgbClr val="9E3C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sp>
        <p:nvSpPr>
          <p:cNvPr id="15"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7"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czwartek, 5 października 2023</a:t>
            </a:fld>
            <a:endParaRPr lang="pl-PL" dirty="0"/>
          </a:p>
        </p:txBody>
      </p:sp>
      <p:pic>
        <p:nvPicPr>
          <p:cNvPr id="18" name="Obraz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pic>
        <p:nvPicPr>
          <p:cNvPr id="12" name="Obraz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5" y="296011"/>
            <a:ext cx="2309441" cy="612709"/>
          </a:xfrm>
          <a:prstGeom prst="rect">
            <a:avLst/>
          </a:prstGeom>
        </p:spPr>
      </p:pic>
      <p:sp>
        <p:nvSpPr>
          <p:cNvPr id="14" name="Prostokąt 13"/>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pic>
        <p:nvPicPr>
          <p:cNvPr id="19" name="Obraz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25285516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29841" y="1139727"/>
            <a:ext cx="2949178" cy="1069975"/>
          </a:xfrm>
          <a:prstGeom prst="rect">
            <a:avLst/>
          </a:prstGeom>
        </p:spPr>
        <p:txBody>
          <a:bodyPr anchor="b"/>
          <a:lstStyle>
            <a:lvl1pPr>
              <a:defRPr sz="2400"/>
            </a:lvl1pPr>
          </a:lstStyle>
          <a:p>
            <a:r>
              <a:rPr lang="pl-PL" smtClean="0"/>
              <a:t>Kliknij, aby edytować styl</a:t>
            </a:r>
            <a:endParaRPr lang="pl-PL"/>
          </a:p>
        </p:txBody>
      </p:sp>
      <p:sp>
        <p:nvSpPr>
          <p:cNvPr id="3" name="Symbol zastępczy zawartości 2"/>
          <p:cNvSpPr>
            <a:spLocks noGrp="1"/>
          </p:cNvSpPr>
          <p:nvPr>
            <p:ph idx="1"/>
          </p:nvPr>
        </p:nvSpPr>
        <p:spPr>
          <a:xfrm>
            <a:off x="3887391" y="1139728"/>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29841" y="2209700"/>
            <a:ext cx="2949178" cy="3811588"/>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pl-PL" smtClean="0"/>
              <a:t>Edytuj style wzorca tekstu</a:t>
            </a:r>
          </a:p>
        </p:txBody>
      </p:sp>
      <p:sp>
        <p:nvSpPr>
          <p:cNvPr id="9" name="Tytuł 1"/>
          <p:cNvSpPr txBox="1">
            <a:spLocks/>
          </p:cNvSpPr>
          <p:nvPr/>
        </p:nvSpPr>
        <p:spPr>
          <a:xfrm>
            <a:off x="632113" y="147723"/>
            <a:ext cx="5688631" cy="634082"/>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kern="1200">
                <a:solidFill>
                  <a:srgbClr val="00447A"/>
                </a:solidFill>
                <a:latin typeface="+mj-lt"/>
                <a:ea typeface="+mj-ea"/>
                <a:cs typeface="+mj-cs"/>
              </a:defRPr>
            </a:lvl1pPr>
          </a:lstStyle>
          <a:p>
            <a:r>
              <a:rPr lang="pl-PL" sz="2400" dirty="0" smtClean="0"/>
              <a:t>Kliknij, aby edytować styl</a:t>
            </a:r>
            <a:endParaRPr lang="pl-PL" sz="2400" dirty="0"/>
          </a:p>
        </p:txBody>
      </p:sp>
      <p:sp>
        <p:nvSpPr>
          <p:cNvPr id="10" name="Prostokąt 9"/>
          <p:cNvSpPr/>
          <p:nvPr/>
        </p:nvSpPr>
        <p:spPr>
          <a:xfrm>
            <a:off x="632110" y="916602"/>
            <a:ext cx="5688632" cy="45719"/>
          </a:xfrm>
          <a:prstGeom prst="rect">
            <a:avLst/>
          </a:prstGeom>
          <a:solidFill>
            <a:srgbClr val="9E3C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sp>
        <p:nvSpPr>
          <p:cNvPr id="14"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6"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czwartek, 5 października 2023</a:t>
            </a:fld>
            <a:endParaRPr lang="pl-PL" dirty="0"/>
          </a:p>
        </p:txBody>
      </p:sp>
      <p:pic>
        <p:nvPicPr>
          <p:cNvPr id="19" name="Obraz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5" y="296011"/>
            <a:ext cx="2309441" cy="612709"/>
          </a:xfrm>
          <a:prstGeom prst="rect">
            <a:avLst/>
          </a:prstGeom>
        </p:spPr>
      </p:pic>
      <p:sp>
        <p:nvSpPr>
          <p:cNvPr id="12" name="Tytuł 1"/>
          <p:cNvSpPr txBox="1">
            <a:spLocks/>
          </p:cNvSpPr>
          <p:nvPr userDrawn="1"/>
        </p:nvSpPr>
        <p:spPr>
          <a:xfrm>
            <a:off x="632113" y="147723"/>
            <a:ext cx="5688631" cy="634082"/>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kern="1200">
                <a:solidFill>
                  <a:srgbClr val="00447A"/>
                </a:solidFill>
                <a:latin typeface="+mj-lt"/>
                <a:ea typeface="+mj-ea"/>
                <a:cs typeface="+mj-cs"/>
              </a:defRPr>
            </a:lvl1pPr>
          </a:lstStyle>
          <a:p>
            <a:r>
              <a:rPr lang="pl-PL" sz="2400" dirty="0" smtClean="0"/>
              <a:t>Kliknij, aby edytować styl</a:t>
            </a:r>
            <a:endParaRPr lang="pl-PL" sz="2400" dirty="0"/>
          </a:p>
        </p:txBody>
      </p:sp>
      <p:sp>
        <p:nvSpPr>
          <p:cNvPr id="13" name="Prostokąt 12"/>
          <p:cNvSpPr/>
          <p:nvPr userDrawn="1"/>
        </p:nvSpPr>
        <p:spPr>
          <a:xfrm>
            <a:off x="632110" y="916602"/>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pic>
        <p:nvPicPr>
          <p:cNvPr id="17" name="Obraz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7641746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29841" y="1139727"/>
            <a:ext cx="2949178" cy="1069975"/>
          </a:xfrm>
          <a:prstGeom prst="rect">
            <a:avLst/>
          </a:prstGeom>
        </p:spPr>
        <p:txBody>
          <a:bodyPr anchor="b"/>
          <a:lstStyle>
            <a:lvl1pPr>
              <a:defRPr sz="2400"/>
            </a:lvl1pPr>
          </a:lstStyle>
          <a:p>
            <a:r>
              <a:rPr lang="pl-PL" smtClean="0"/>
              <a:t>Kliknij, aby edytować styl</a:t>
            </a:r>
            <a:endParaRPr lang="pl-PL"/>
          </a:p>
        </p:txBody>
      </p:sp>
      <p:sp>
        <p:nvSpPr>
          <p:cNvPr id="3" name="Symbol zastępczy obrazu 2"/>
          <p:cNvSpPr>
            <a:spLocks noGrp="1"/>
          </p:cNvSpPr>
          <p:nvPr>
            <p:ph type="pic" idx="1"/>
          </p:nvPr>
        </p:nvSpPr>
        <p:spPr>
          <a:xfrm>
            <a:off x="3887391" y="1139728"/>
            <a:ext cx="4629150" cy="4873625"/>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pl-PL" dirty="0" smtClean="0"/>
              <a:t>Kliknij ikonę, aby dodać obraz</a:t>
            </a:r>
            <a:endParaRPr lang="pl-PL" dirty="0"/>
          </a:p>
        </p:txBody>
      </p:sp>
      <p:sp>
        <p:nvSpPr>
          <p:cNvPr id="4" name="Symbol zastępczy tekstu 3"/>
          <p:cNvSpPr>
            <a:spLocks noGrp="1"/>
          </p:cNvSpPr>
          <p:nvPr>
            <p:ph type="body" sz="half" idx="2"/>
          </p:nvPr>
        </p:nvSpPr>
        <p:spPr>
          <a:xfrm>
            <a:off x="629841" y="2209700"/>
            <a:ext cx="2949178" cy="3811588"/>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pl-PL" smtClean="0"/>
              <a:t>Edytuj style wzorca tekstu</a:t>
            </a:r>
          </a:p>
        </p:txBody>
      </p:sp>
      <p:sp>
        <p:nvSpPr>
          <p:cNvPr id="8" name="Tytuł 1"/>
          <p:cNvSpPr txBox="1">
            <a:spLocks/>
          </p:cNvSpPr>
          <p:nvPr/>
        </p:nvSpPr>
        <p:spPr>
          <a:xfrm>
            <a:off x="632113" y="147723"/>
            <a:ext cx="5688631" cy="634082"/>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kern="1200">
                <a:solidFill>
                  <a:srgbClr val="00447A"/>
                </a:solidFill>
                <a:latin typeface="+mj-lt"/>
                <a:ea typeface="+mj-ea"/>
                <a:cs typeface="+mj-cs"/>
              </a:defRPr>
            </a:lvl1pPr>
          </a:lstStyle>
          <a:p>
            <a:r>
              <a:rPr lang="pl-PL" sz="2400" dirty="0" smtClean="0"/>
              <a:t>Kliknij, aby edytować styl</a:t>
            </a:r>
            <a:endParaRPr lang="pl-PL" sz="2400" dirty="0"/>
          </a:p>
        </p:txBody>
      </p:sp>
      <p:sp>
        <p:nvSpPr>
          <p:cNvPr id="9" name="Prostokąt 8"/>
          <p:cNvSpPr/>
          <p:nvPr/>
        </p:nvSpPr>
        <p:spPr>
          <a:xfrm>
            <a:off x="632110" y="916602"/>
            <a:ext cx="5688632" cy="45719"/>
          </a:xfrm>
          <a:prstGeom prst="rect">
            <a:avLst/>
          </a:prstGeom>
          <a:solidFill>
            <a:srgbClr val="9E3C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sp>
        <p:nvSpPr>
          <p:cNvPr id="13"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5"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czwartek, 5 października 2023</a:t>
            </a:fld>
            <a:endParaRPr lang="pl-PL" dirty="0"/>
          </a:p>
        </p:txBody>
      </p:sp>
      <p:pic>
        <p:nvPicPr>
          <p:cNvPr id="16" name="Obraz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5" y="296011"/>
            <a:ext cx="2309441" cy="612709"/>
          </a:xfrm>
          <a:prstGeom prst="rect">
            <a:avLst/>
          </a:prstGeom>
        </p:spPr>
      </p:pic>
      <p:sp>
        <p:nvSpPr>
          <p:cNvPr id="12" name="Tytuł 1"/>
          <p:cNvSpPr txBox="1">
            <a:spLocks/>
          </p:cNvSpPr>
          <p:nvPr userDrawn="1"/>
        </p:nvSpPr>
        <p:spPr>
          <a:xfrm>
            <a:off x="632113" y="147723"/>
            <a:ext cx="5688631" cy="634082"/>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kern="1200">
                <a:solidFill>
                  <a:srgbClr val="00447A"/>
                </a:solidFill>
                <a:latin typeface="+mj-lt"/>
                <a:ea typeface="+mj-ea"/>
                <a:cs typeface="+mj-cs"/>
              </a:defRPr>
            </a:lvl1pPr>
          </a:lstStyle>
          <a:p>
            <a:r>
              <a:rPr lang="pl-PL" sz="2400" dirty="0" smtClean="0"/>
              <a:t>Kliknij, aby edytować styl</a:t>
            </a:r>
            <a:endParaRPr lang="pl-PL" sz="2400" dirty="0"/>
          </a:p>
        </p:txBody>
      </p:sp>
      <p:sp>
        <p:nvSpPr>
          <p:cNvPr id="14" name="Prostokąt 13"/>
          <p:cNvSpPr/>
          <p:nvPr userDrawn="1"/>
        </p:nvSpPr>
        <p:spPr>
          <a:xfrm>
            <a:off x="632110" y="916602"/>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pic>
        <p:nvPicPr>
          <p:cNvPr id="18" name="Obraz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29511607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smtClean="0"/>
              <a:t>Kliknij, aby edytować styl</a:t>
            </a:r>
            <a:endParaRPr lang="pl-PL" dirty="0"/>
          </a:p>
        </p:txBody>
      </p:sp>
      <p:sp>
        <p:nvSpPr>
          <p:cNvPr id="9" name="Prostokąt 8"/>
          <p:cNvSpPr/>
          <p:nvPr/>
        </p:nvSpPr>
        <p:spPr>
          <a:xfrm>
            <a:off x="899593" y="1043520"/>
            <a:ext cx="5688632" cy="45719"/>
          </a:xfrm>
          <a:prstGeom prst="rect">
            <a:avLst/>
          </a:prstGeom>
          <a:solidFill>
            <a:srgbClr val="9E3C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sp>
        <p:nvSpPr>
          <p:cNvPr id="6"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8"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czwartek, 5 października 2023</a:t>
            </a:fld>
            <a:endParaRPr lang="pl-PL" dirty="0"/>
          </a:p>
        </p:txBody>
      </p:sp>
      <p:pic>
        <p:nvPicPr>
          <p:cNvPr id="11" name="Obraz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pic>
        <p:nvPicPr>
          <p:cNvPr id="12" name="Obraz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5" y="296011"/>
            <a:ext cx="2309441" cy="612709"/>
          </a:xfrm>
          <a:prstGeom prst="rect">
            <a:avLst/>
          </a:prstGeom>
        </p:spPr>
      </p:pic>
      <p:sp>
        <p:nvSpPr>
          <p:cNvPr id="10" name="Prostokąt 9"/>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dirty="0"/>
          </a:p>
        </p:txBody>
      </p:sp>
      <p:pic>
        <p:nvPicPr>
          <p:cNvPr id="14" name="Obraz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11455979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6"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czwartek, 5 października 2023</a:t>
            </a:fld>
            <a:endParaRPr lang="pl-PL" dirty="0"/>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5" y="296011"/>
            <a:ext cx="2309441" cy="612709"/>
          </a:xfrm>
          <a:prstGeom prst="rect">
            <a:avLst/>
          </a:prstGeom>
        </p:spPr>
      </p:pic>
      <p:pic>
        <p:nvPicPr>
          <p:cNvPr id="10" name="Obraz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22402805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statni slajd">
    <p:spTree>
      <p:nvGrpSpPr>
        <p:cNvPr id="1" name=""/>
        <p:cNvGrpSpPr/>
        <p:nvPr/>
      </p:nvGrpSpPr>
      <p:grpSpPr>
        <a:xfrm>
          <a:off x="0" y="0"/>
          <a:ext cx="0" cy="0"/>
          <a:chOff x="0" y="0"/>
          <a:chExt cx="0" cy="0"/>
        </a:xfrm>
      </p:grpSpPr>
      <p:sp>
        <p:nvSpPr>
          <p:cNvPr id="6" name="Tytuł 1"/>
          <p:cNvSpPr>
            <a:spLocks noGrp="1"/>
          </p:cNvSpPr>
          <p:nvPr>
            <p:ph type="ctrTitle"/>
          </p:nvPr>
        </p:nvSpPr>
        <p:spPr>
          <a:xfrm>
            <a:off x="674688" y="3356996"/>
            <a:ext cx="8469312" cy="2376041"/>
          </a:xfrm>
          <a:prstGeom prst="rect">
            <a:avLst/>
          </a:prstGeom>
        </p:spPr>
        <p:txBody>
          <a:bodyPr/>
          <a:lstStyle>
            <a:lvl1pPr>
              <a:defRPr sz="1350" b="0" i="0"/>
            </a:lvl1pPr>
          </a:lstStyle>
          <a:p>
            <a:r>
              <a:rPr lang="pl-PL" sz="1200" smtClean="0">
                <a:solidFill>
                  <a:srgbClr val="00447A"/>
                </a:solidFill>
              </a:rPr>
              <a:t>Kliknij, aby edytować styl</a:t>
            </a:r>
            <a:endParaRPr lang="pl-PL" sz="1200" dirty="0" smtClean="0">
              <a:solidFill>
                <a:srgbClr val="00447A"/>
              </a:solidFill>
            </a:endParaRPr>
          </a:p>
        </p:txBody>
      </p:sp>
      <p:sp>
        <p:nvSpPr>
          <p:cNvPr id="7" name="Tytuł 1"/>
          <p:cNvSpPr txBox="1">
            <a:spLocks/>
          </p:cNvSpPr>
          <p:nvPr/>
        </p:nvSpPr>
        <p:spPr>
          <a:xfrm>
            <a:off x="697706" y="2382265"/>
            <a:ext cx="8469312" cy="6480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b="0" i="0" kern="1200">
                <a:solidFill>
                  <a:srgbClr val="00447A"/>
                </a:solidFill>
                <a:latin typeface="+mj-lt"/>
                <a:ea typeface="+mj-ea"/>
                <a:cs typeface="+mj-cs"/>
              </a:defRPr>
            </a:lvl1pPr>
          </a:lstStyle>
          <a:p>
            <a:r>
              <a:rPr lang="pl-PL" sz="2100" b="1" i="1" dirty="0" smtClean="0"/>
              <a:t>Dziękuję za uwagę</a:t>
            </a:r>
            <a:endParaRPr lang="pl-PL" sz="1200" dirty="0" smtClean="0"/>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521" y="300838"/>
            <a:ext cx="2304256" cy="794797"/>
          </a:xfrm>
          <a:prstGeom prst="rect">
            <a:avLst/>
          </a:prstGeom>
        </p:spPr>
      </p:pic>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35" y="283710"/>
            <a:ext cx="3060332" cy="811925"/>
          </a:xfrm>
          <a:prstGeom prst="rect">
            <a:avLst/>
          </a:prstGeom>
        </p:spPr>
      </p:pic>
      <p:sp>
        <p:nvSpPr>
          <p:cNvPr id="9" name="Tytuł 1"/>
          <p:cNvSpPr txBox="1">
            <a:spLocks/>
          </p:cNvSpPr>
          <p:nvPr userDrawn="1"/>
        </p:nvSpPr>
        <p:spPr>
          <a:xfrm>
            <a:off x="697706" y="2382265"/>
            <a:ext cx="8469312" cy="6480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b="0" i="0" kern="1200">
                <a:solidFill>
                  <a:srgbClr val="00447A"/>
                </a:solidFill>
                <a:latin typeface="+mj-lt"/>
                <a:ea typeface="+mj-ea"/>
                <a:cs typeface="+mj-cs"/>
              </a:defRPr>
            </a:lvl1pPr>
          </a:lstStyle>
          <a:p>
            <a:r>
              <a:rPr lang="pl-PL" sz="2100" b="1" i="1" dirty="0" smtClean="0"/>
              <a:t>Dziękuję za uwagę</a:t>
            </a:r>
            <a:endParaRPr lang="pl-PL" sz="1200" dirty="0" smtClean="0"/>
          </a:p>
        </p:txBody>
      </p:sp>
      <p:pic>
        <p:nvPicPr>
          <p:cNvPr id="11" name="Obraz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5521" y="300838"/>
            <a:ext cx="2304256" cy="794797"/>
          </a:xfrm>
          <a:prstGeom prst="rect">
            <a:avLst/>
          </a:prstGeom>
        </p:spPr>
      </p:pic>
    </p:spTree>
    <p:extLst>
      <p:ext uri="{BB962C8B-B14F-4D97-AF65-F5344CB8AC3E}">
        <p14:creationId xmlns:p14="http://schemas.microsoft.com/office/powerpoint/2010/main" val="36866667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az 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581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ymbol zastępczy daty 3"/>
          <p:cNvSpPr>
            <a:spLocks noGrp="1"/>
          </p:cNvSpPr>
          <p:nvPr>
            <p:ph type="dt" sz="half" idx="2"/>
          </p:nvPr>
        </p:nvSpPr>
        <p:spPr>
          <a:xfrm>
            <a:off x="3728492" y="6356353"/>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5AEF4A-7BD8-4A4A-A652-59846642617D}" type="datetime2">
              <a:rPr lang="pl-PL" smtClean="0"/>
              <a:pPr/>
              <a:t>czwartek, 5 października 2023</a:t>
            </a:fld>
            <a:endParaRPr lang="pl-PL" dirty="0"/>
          </a:p>
        </p:txBody>
      </p:sp>
      <p:sp>
        <p:nvSpPr>
          <p:cNvPr id="5" name="Symbol zastępczy numeru slajdu 4"/>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6A4B1B-54DF-4B40-A71A-19DEC8137B4C}" type="slidenum">
              <a:rPr lang="pl-PL" smtClean="0"/>
              <a:pPr/>
              <a:t>‹#›</a:t>
            </a:fld>
            <a:endParaRPr lang="pl-PL" dirty="0"/>
          </a:p>
        </p:txBody>
      </p:sp>
      <p:pic>
        <p:nvPicPr>
          <p:cNvPr id="6" name="Obraz 3"/>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 y="0"/>
            <a:ext cx="581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5920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59" r:id="rId12"/>
  </p:sldLayoutIdLst>
  <p:timing>
    <p:tnLst>
      <p:par>
        <p:cTn id="1" dur="indefinite" restart="never" nodeType="tmRoot"/>
      </p:par>
    </p:tnLst>
  </p:timing>
  <p:hf hdr="0" ftr="0"/>
  <p:txStyles>
    <p:titleStyle>
      <a:lvl1pPr algn="l" defTabSz="685783" rtl="0" eaLnBrk="1" latinLnBrk="0" hangingPunct="1">
        <a:spcBef>
          <a:spcPct val="0"/>
        </a:spcBef>
        <a:buNone/>
        <a:defRPr sz="2400" kern="1200">
          <a:solidFill>
            <a:srgbClr val="00447A"/>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rgbClr val="00447A"/>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rgbClr val="00447A"/>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rgbClr val="00447A"/>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rgbClr val="00447A"/>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rgbClr val="00447A"/>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pl-P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zcdn.edu.pl/konsultacje-i-doradztwo-metodyczn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zcdn.edu.pl/oferta-szkolen/" TargetMode="External"/><Relationship Id="rId2" Type="http://schemas.openxmlformats.org/officeDocument/2006/relationships/hyperlink" Target="https://zcdn.edu.pl/wp-content/uploads/2023/08/Oferta-szkolen_2023.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m6043.lib.mol.p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195.248.88.48:8080/dlibra/text?id=text-query-format" TargetMode="External"/><Relationship Id="rId2" Type="http://schemas.openxmlformats.org/officeDocument/2006/relationships/hyperlink" Target="http://195.248.88.48:8080/dlibra"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195.248.88.48:8080/dlibra/text?id=text-query-forma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ctrTitle"/>
          </p:nvPr>
        </p:nvSpPr>
        <p:spPr>
          <a:xfrm>
            <a:off x="713588" y="980728"/>
            <a:ext cx="7973977" cy="1470025"/>
          </a:xfrm>
        </p:spPr>
        <p:txBody>
          <a:bodyPr/>
          <a:lstStyle/>
          <a:p>
            <a:r>
              <a:rPr lang="pl-PL" sz="4000" dirty="0" smtClean="0"/>
              <a:t>Konferencja metodyczna otwierająca rok szkolny 2023/2024</a:t>
            </a:r>
            <a:br>
              <a:rPr lang="pl-PL" sz="4000" dirty="0" smtClean="0"/>
            </a:br>
            <a:r>
              <a:rPr lang="pl-PL" sz="4000" dirty="0" smtClean="0"/>
              <a:t>dla nauczycieli historii </a:t>
            </a:r>
            <a:br>
              <a:rPr lang="pl-PL" sz="4000" dirty="0" smtClean="0"/>
            </a:br>
            <a:r>
              <a:rPr lang="pl-PL" sz="4000" dirty="0" smtClean="0"/>
              <a:t>oraz historii i teraźniejszości</a:t>
            </a:r>
            <a:endParaRPr lang="pl-PL" sz="4000" dirty="0"/>
          </a:p>
        </p:txBody>
      </p:sp>
      <p:sp>
        <p:nvSpPr>
          <p:cNvPr id="10" name="Podtytuł 9"/>
          <p:cNvSpPr>
            <a:spLocks noGrp="1"/>
          </p:cNvSpPr>
          <p:nvPr>
            <p:ph type="subTitle" idx="1"/>
          </p:nvPr>
        </p:nvSpPr>
        <p:spPr>
          <a:xfrm>
            <a:off x="683569" y="3886200"/>
            <a:ext cx="7976209" cy="550912"/>
          </a:xfrm>
        </p:spPr>
        <p:txBody>
          <a:bodyPr/>
          <a:lstStyle/>
          <a:p>
            <a:r>
              <a:rPr lang="pl-PL" dirty="0" smtClean="0"/>
              <a:t>Jak </a:t>
            </a:r>
            <a:r>
              <a:rPr lang="pl-PL" dirty="0"/>
              <a:t>oceniać, żeby </a:t>
            </a:r>
            <a:r>
              <a:rPr lang="pl-PL" dirty="0" smtClean="0"/>
              <a:t>doceniać</a:t>
            </a:r>
            <a:r>
              <a:rPr lang="pl-PL" dirty="0"/>
              <a:t>?</a:t>
            </a:r>
          </a:p>
          <a:p>
            <a:r>
              <a:rPr lang="pl-PL" dirty="0"/>
              <a:t>W trosce o dobrostan psychiczny nauczycieli i uczniów</a:t>
            </a:r>
            <a:r>
              <a:rPr lang="pl-PL" dirty="0" smtClean="0"/>
              <a:t>.</a:t>
            </a:r>
          </a:p>
          <a:p>
            <a:endParaRPr lang="pl-PL" dirty="0" smtClean="0"/>
          </a:p>
          <a:p>
            <a:r>
              <a:rPr lang="pl-PL" dirty="0" smtClean="0"/>
              <a:t>Wiktoria Knap</a:t>
            </a:r>
          </a:p>
          <a:p>
            <a:r>
              <a:rPr lang="pl-PL" dirty="0" smtClean="0"/>
              <a:t>doradczyni metodyczna w zakresie historii</a:t>
            </a:r>
          </a:p>
          <a:p>
            <a:endParaRPr lang="pl-PL" dirty="0"/>
          </a:p>
        </p:txBody>
      </p:sp>
    </p:spTree>
    <p:extLst>
      <p:ext uri="{BB962C8B-B14F-4D97-AF65-F5344CB8AC3E}">
        <p14:creationId xmlns:p14="http://schemas.microsoft.com/office/powerpoint/2010/main" val="846158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74638"/>
            <a:ext cx="6336702" cy="634082"/>
          </a:xfrm>
        </p:spPr>
        <p:txBody>
          <a:bodyPr/>
          <a:lstStyle/>
          <a:p>
            <a:r>
              <a:rPr lang="pl-PL" b="1" dirty="0" smtClean="0"/>
              <a:t>Kierunki realizacji polityki oświatowej państwa</a:t>
            </a:r>
            <a:endParaRPr lang="pl-PL" b="1"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10</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
        <p:nvSpPr>
          <p:cNvPr id="7" name="pole tekstowe 6"/>
          <p:cNvSpPr txBox="1"/>
          <p:nvPr/>
        </p:nvSpPr>
        <p:spPr>
          <a:xfrm>
            <a:off x="899594" y="3501008"/>
            <a:ext cx="7992886" cy="1200329"/>
          </a:xfrm>
          <a:prstGeom prst="rect">
            <a:avLst/>
          </a:prstGeom>
          <a:noFill/>
        </p:spPr>
        <p:txBody>
          <a:bodyPr wrap="square" rtlCol="0">
            <a:spAutoFit/>
          </a:bodyPr>
          <a:lstStyle/>
          <a:p>
            <a:pPr marL="457200" indent="-284163">
              <a:buFont typeface="+mj-lt"/>
              <a:buAutoNum type="arabicPeriod" startAt="4"/>
            </a:pPr>
            <a:r>
              <a:rPr lang="pl-PL" sz="2400" dirty="0"/>
              <a:t>Doskonalenie kompetencji nauczycieli w pracy z uczniem </a:t>
            </a:r>
            <a:r>
              <a:rPr lang="pl-PL" sz="2400" dirty="0" smtClean="0"/>
              <a:t/>
            </a:r>
            <a:br>
              <a:rPr lang="pl-PL" sz="2400" dirty="0" smtClean="0"/>
            </a:br>
            <a:r>
              <a:rPr lang="pl-PL" sz="2400" dirty="0" smtClean="0"/>
              <a:t>z </a:t>
            </a:r>
            <a:r>
              <a:rPr lang="pl-PL" sz="2400" dirty="0"/>
              <a:t>doświadczeniem migracyjnym, w tym w zakresie nauczania języka polskiego jako języka obcego.</a:t>
            </a:r>
            <a:endParaRPr lang="pl-PL" sz="2400" b="1" dirty="0">
              <a:solidFill>
                <a:schemeClr val="tx2"/>
              </a:solidFill>
            </a:endParaRPr>
          </a:p>
        </p:txBody>
      </p:sp>
      <p:pic>
        <p:nvPicPr>
          <p:cNvPr id="8" name="Obraz 7"/>
          <p:cNvPicPr>
            <a:picLocks noChangeAspect="1"/>
          </p:cNvPicPr>
          <p:nvPr/>
        </p:nvPicPr>
        <p:blipFill rotWithShape="1">
          <a:blip r:embed="rId2" cstate="print">
            <a:extLst>
              <a:ext uri="{28A0092B-C50C-407E-A947-70E740481C1C}">
                <a14:useLocalDpi xmlns:a14="http://schemas.microsoft.com/office/drawing/2010/main" val="0"/>
              </a:ext>
            </a:extLst>
          </a:blip>
          <a:srcRect t="16854" b="24155"/>
          <a:stretch/>
        </p:blipFill>
        <p:spPr>
          <a:xfrm>
            <a:off x="3210505" y="1680426"/>
            <a:ext cx="1865551" cy="1100502"/>
          </a:xfrm>
          <a:prstGeom prst="rect">
            <a:avLst/>
          </a:prstGeom>
        </p:spPr>
      </p:pic>
    </p:spTree>
    <p:extLst>
      <p:ext uri="{BB962C8B-B14F-4D97-AF65-F5344CB8AC3E}">
        <p14:creationId xmlns:p14="http://schemas.microsoft.com/office/powerpoint/2010/main" val="359881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74638"/>
            <a:ext cx="6336702" cy="634082"/>
          </a:xfrm>
        </p:spPr>
        <p:txBody>
          <a:bodyPr/>
          <a:lstStyle/>
          <a:p>
            <a:r>
              <a:rPr lang="pl-PL" b="1" dirty="0" smtClean="0"/>
              <a:t>Kierunki realizacji polityki oświatowej państwa</a:t>
            </a:r>
            <a:endParaRPr lang="pl-PL" b="1"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11</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
        <p:nvSpPr>
          <p:cNvPr id="7" name="pole tekstowe 6"/>
          <p:cNvSpPr txBox="1"/>
          <p:nvPr/>
        </p:nvSpPr>
        <p:spPr>
          <a:xfrm>
            <a:off x="1007605" y="3645024"/>
            <a:ext cx="7992886" cy="830997"/>
          </a:xfrm>
          <a:prstGeom prst="rect">
            <a:avLst/>
          </a:prstGeom>
          <a:noFill/>
        </p:spPr>
        <p:txBody>
          <a:bodyPr wrap="square" rtlCol="0">
            <a:spAutoFit/>
          </a:bodyPr>
          <a:lstStyle/>
          <a:p>
            <a:pPr marL="266700" indent="-266700"/>
            <a:r>
              <a:rPr lang="pl-PL" sz="2400" dirty="0"/>
              <a:t>5. Rozwój kształcenia zawodowego i uczenia się w miejscu pracy w partnerstwie z przedstawicielami branż.</a:t>
            </a:r>
            <a:endParaRPr lang="pl-PL" sz="2400" b="1" dirty="0">
              <a:solidFill>
                <a:schemeClr val="tx2"/>
              </a:solidFill>
            </a:endParaRPr>
          </a:p>
        </p:txBody>
      </p:sp>
      <p:pic>
        <p:nvPicPr>
          <p:cNvPr id="8" name="Obraz 7"/>
          <p:cNvPicPr>
            <a:picLocks noChangeAspect="1"/>
          </p:cNvPicPr>
          <p:nvPr/>
        </p:nvPicPr>
        <p:blipFill rotWithShape="1">
          <a:blip r:embed="rId2" cstate="print">
            <a:extLst>
              <a:ext uri="{28A0092B-C50C-407E-A947-70E740481C1C}">
                <a14:useLocalDpi xmlns:a14="http://schemas.microsoft.com/office/drawing/2010/main" val="0"/>
              </a:ext>
            </a:extLst>
          </a:blip>
          <a:srcRect t="16854" b="24155"/>
          <a:stretch/>
        </p:blipFill>
        <p:spPr>
          <a:xfrm>
            <a:off x="3282513" y="1844824"/>
            <a:ext cx="1865551" cy="1100502"/>
          </a:xfrm>
          <a:prstGeom prst="rect">
            <a:avLst/>
          </a:prstGeom>
        </p:spPr>
      </p:pic>
    </p:spTree>
    <p:extLst>
      <p:ext uri="{BB962C8B-B14F-4D97-AF65-F5344CB8AC3E}">
        <p14:creationId xmlns:p14="http://schemas.microsoft.com/office/powerpoint/2010/main" val="319873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74638"/>
            <a:ext cx="6336702" cy="634082"/>
          </a:xfrm>
        </p:spPr>
        <p:txBody>
          <a:bodyPr/>
          <a:lstStyle/>
          <a:p>
            <a:r>
              <a:rPr lang="pl-PL" b="1" dirty="0" smtClean="0"/>
              <a:t>Kierunki realizacji polityki oświatowej państwa</a:t>
            </a:r>
            <a:endParaRPr lang="pl-PL" b="1"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12</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
        <p:nvSpPr>
          <p:cNvPr id="7" name="pole tekstowe 6"/>
          <p:cNvSpPr txBox="1"/>
          <p:nvPr/>
        </p:nvSpPr>
        <p:spPr>
          <a:xfrm>
            <a:off x="1007605" y="3064892"/>
            <a:ext cx="7992886" cy="2308324"/>
          </a:xfrm>
          <a:prstGeom prst="rect">
            <a:avLst/>
          </a:prstGeom>
          <a:noFill/>
        </p:spPr>
        <p:txBody>
          <a:bodyPr wrap="square" rtlCol="0">
            <a:spAutoFit/>
          </a:bodyPr>
          <a:lstStyle/>
          <a:p>
            <a:pPr marL="266700" indent="-266700"/>
            <a:r>
              <a:rPr lang="pl-PL" sz="2400" dirty="0"/>
              <a:t>6.</a:t>
            </a:r>
            <a:r>
              <a:rPr lang="pl-PL" sz="2400" b="1" dirty="0" smtClean="0">
                <a:solidFill>
                  <a:schemeClr val="tx2"/>
                </a:solidFill>
              </a:rPr>
              <a:t> </a:t>
            </a:r>
            <a:r>
              <a:rPr lang="pl-PL" sz="2400" dirty="0"/>
              <a:t>Podnoszenie jakości wsparcia dla dzieci, uczniów i rodzin udzielanego w systemie oświaty poprzez rozwijanie współpracy wewnątrz- i międzyszkolnej, a także </a:t>
            </a:r>
            <a:r>
              <a:rPr lang="pl-PL" sz="2400" dirty="0" smtClean="0"/>
              <a:t/>
            </a:r>
            <a:br>
              <a:rPr lang="pl-PL" sz="2400" dirty="0" smtClean="0"/>
            </a:br>
            <a:r>
              <a:rPr lang="pl-PL" sz="2400" dirty="0" smtClean="0"/>
              <a:t>z </a:t>
            </a:r>
            <a:r>
              <a:rPr lang="pl-PL" sz="2400" dirty="0"/>
              <a:t>podmiotami działającymi w innych sektorach, w tym </a:t>
            </a:r>
            <a:r>
              <a:rPr lang="pl-PL" sz="2400" dirty="0" smtClean="0"/>
              <a:t/>
            </a:r>
            <a:br>
              <a:rPr lang="pl-PL" sz="2400" dirty="0" smtClean="0"/>
            </a:br>
            <a:r>
              <a:rPr lang="pl-PL" sz="2400" dirty="0" smtClean="0"/>
              <a:t>w </a:t>
            </a:r>
            <a:r>
              <a:rPr lang="pl-PL" sz="2400" dirty="0"/>
              <a:t>zakresie wczesnego wspomagania rozwoju dzieci </a:t>
            </a:r>
            <a:r>
              <a:rPr lang="pl-PL" sz="2400" dirty="0" smtClean="0"/>
              <a:t/>
            </a:r>
            <a:br>
              <a:rPr lang="pl-PL" sz="2400" dirty="0" smtClean="0"/>
            </a:br>
            <a:r>
              <a:rPr lang="pl-PL" sz="2400" dirty="0" smtClean="0"/>
              <a:t>i </a:t>
            </a:r>
            <a:r>
              <a:rPr lang="pl-PL" sz="2400" dirty="0"/>
              <a:t>wsparcia rodziny.</a:t>
            </a:r>
            <a:endParaRPr lang="pl-PL" sz="2400" b="1" dirty="0">
              <a:solidFill>
                <a:schemeClr val="tx2"/>
              </a:solidFill>
            </a:endParaRPr>
          </a:p>
        </p:txBody>
      </p:sp>
      <p:pic>
        <p:nvPicPr>
          <p:cNvPr id="8" name="Obraz 7"/>
          <p:cNvPicPr>
            <a:picLocks noChangeAspect="1"/>
          </p:cNvPicPr>
          <p:nvPr/>
        </p:nvPicPr>
        <p:blipFill rotWithShape="1">
          <a:blip r:embed="rId2" cstate="print">
            <a:extLst>
              <a:ext uri="{28A0092B-C50C-407E-A947-70E740481C1C}">
                <a14:useLocalDpi xmlns:a14="http://schemas.microsoft.com/office/drawing/2010/main" val="0"/>
              </a:ext>
            </a:extLst>
          </a:blip>
          <a:srcRect t="16854" b="24155"/>
          <a:stretch/>
        </p:blipFill>
        <p:spPr>
          <a:xfrm>
            <a:off x="3138497" y="1608418"/>
            <a:ext cx="1865551" cy="1100502"/>
          </a:xfrm>
          <a:prstGeom prst="rect">
            <a:avLst/>
          </a:prstGeom>
        </p:spPr>
      </p:pic>
    </p:spTree>
    <p:extLst>
      <p:ext uri="{BB962C8B-B14F-4D97-AF65-F5344CB8AC3E}">
        <p14:creationId xmlns:p14="http://schemas.microsoft.com/office/powerpoint/2010/main" val="3629678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74638"/>
            <a:ext cx="6336702" cy="634082"/>
          </a:xfrm>
        </p:spPr>
        <p:txBody>
          <a:bodyPr/>
          <a:lstStyle/>
          <a:p>
            <a:r>
              <a:rPr lang="pl-PL" b="1" dirty="0" smtClean="0"/>
              <a:t>Kierunki realizacji polityki oświatowej państwa</a:t>
            </a:r>
            <a:endParaRPr lang="pl-PL" b="1"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13</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
        <p:nvSpPr>
          <p:cNvPr id="7" name="pole tekstowe 6"/>
          <p:cNvSpPr txBox="1"/>
          <p:nvPr/>
        </p:nvSpPr>
        <p:spPr>
          <a:xfrm>
            <a:off x="755576" y="3524815"/>
            <a:ext cx="7992886" cy="1200329"/>
          </a:xfrm>
          <a:prstGeom prst="rect">
            <a:avLst/>
          </a:prstGeom>
          <a:noFill/>
        </p:spPr>
        <p:txBody>
          <a:bodyPr wrap="square" rtlCol="0">
            <a:spAutoFit/>
          </a:bodyPr>
          <a:lstStyle/>
          <a:p>
            <a:pPr marL="266700" indent="-266700"/>
            <a:r>
              <a:rPr lang="pl-PL" sz="2400" dirty="0"/>
              <a:t>7.</a:t>
            </a:r>
            <a:r>
              <a:rPr lang="pl-PL" sz="2400" b="1" dirty="0" smtClean="0">
                <a:solidFill>
                  <a:schemeClr val="tx2"/>
                </a:solidFill>
              </a:rPr>
              <a:t> </a:t>
            </a:r>
            <a:r>
              <a:rPr lang="pl-PL" sz="2400" dirty="0"/>
              <a:t>Wspieranie nauczycieli w podejmowaniu inicjatyw/działań </a:t>
            </a:r>
            <a:r>
              <a:rPr lang="pl-PL" sz="2400" dirty="0" smtClean="0"/>
              <a:t/>
            </a:r>
            <a:br>
              <a:rPr lang="pl-PL" sz="2400" dirty="0" smtClean="0"/>
            </a:br>
            <a:r>
              <a:rPr lang="pl-PL" sz="2400" dirty="0" smtClean="0"/>
              <a:t>w </a:t>
            </a:r>
            <a:r>
              <a:rPr lang="pl-PL" sz="2400" dirty="0"/>
              <a:t>zakresie zachęcania i wspierania uczniów do rozwijania ich aktywności fizycznej.</a:t>
            </a:r>
            <a:endParaRPr lang="pl-PL" sz="2400" b="1" dirty="0">
              <a:solidFill>
                <a:schemeClr val="tx2"/>
              </a:solidFill>
            </a:endParaRPr>
          </a:p>
        </p:txBody>
      </p:sp>
      <p:pic>
        <p:nvPicPr>
          <p:cNvPr id="8" name="Obraz 7"/>
          <p:cNvPicPr>
            <a:picLocks noChangeAspect="1"/>
          </p:cNvPicPr>
          <p:nvPr/>
        </p:nvPicPr>
        <p:blipFill rotWithShape="1">
          <a:blip r:embed="rId2" cstate="print">
            <a:extLst>
              <a:ext uri="{28A0092B-C50C-407E-A947-70E740481C1C}">
                <a14:useLocalDpi xmlns:a14="http://schemas.microsoft.com/office/drawing/2010/main" val="0"/>
              </a:ext>
            </a:extLst>
          </a:blip>
          <a:srcRect t="16854" b="24155"/>
          <a:stretch/>
        </p:blipFill>
        <p:spPr>
          <a:xfrm>
            <a:off x="3210505" y="1896450"/>
            <a:ext cx="1865551" cy="1100502"/>
          </a:xfrm>
          <a:prstGeom prst="rect">
            <a:avLst/>
          </a:prstGeom>
        </p:spPr>
      </p:pic>
    </p:spTree>
    <p:extLst>
      <p:ext uri="{BB962C8B-B14F-4D97-AF65-F5344CB8AC3E}">
        <p14:creationId xmlns:p14="http://schemas.microsoft.com/office/powerpoint/2010/main" val="2629918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74638"/>
            <a:ext cx="6336702" cy="634082"/>
          </a:xfrm>
        </p:spPr>
        <p:txBody>
          <a:bodyPr/>
          <a:lstStyle/>
          <a:p>
            <a:r>
              <a:rPr lang="pl-PL" b="1" dirty="0" smtClean="0"/>
              <a:t>Kierunki realizacji polityki oświatowej państwa</a:t>
            </a:r>
            <a:endParaRPr lang="pl-PL" b="1"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14</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
        <p:nvSpPr>
          <p:cNvPr id="7" name="pole tekstowe 6"/>
          <p:cNvSpPr txBox="1"/>
          <p:nvPr/>
        </p:nvSpPr>
        <p:spPr>
          <a:xfrm>
            <a:off x="899594" y="2924944"/>
            <a:ext cx="7992886" cy="2677656"/>
          </a:xfrm>
          <a:prstGeom prst="rect">
            <a:avLst/>
          </a:prstGeom>
          <a:noFill/>
        </p:spPr>
        <p:txBody>
          <a:bodyPr wrap="square" rtlCol="0">
            <a:spAutoFit/>
          </a:bodyPr>
          <a:lstStyle/>
          <a:p>
            <a:pPr marL="266700" indent="-266700"/>
            <a:r>
              <a:rPr lang="pl-PL" sz="2400" dirty="0"/>
              <a:t>8.</a:t>
            </a:r>
            <a:r>
              <a:rPr lang="pl-PL" sz="2400" b="1" dirty="0" smtClean="0">
                <a:solidFill>
                  <a:schemeClr val="tx2"/>
                </a:solidFill>
              </a:rPr>
              <a:t> </a:t>
            </a:r>
            <a:r>
              <a:rPr lang="pl-PL" sz="2400" dirty="0"/>
              <a:t>Wspieranie rozwoju umiejętności cyfrowych uczniów </a:t>
            </a:r>
            <a:r>
              <a:rPr lang="pl-PL" sz="2400" dirty="0" smtClean="0"/>
              <a:t/>
            </a:r>
            <a:br>
              <a:rPr lang="pl-PL" sz="2400" dirty="0" smtClean="0"/>
            </a:br>
            <a:r>
              <a:rPr lang="pl-PL" sz="2400" dirty="0" smtClean="0"/>
              <a:t>i </a:t>
            </a:r>
            <a:r>
              <a:rPr lang="pl-PL" sz="2400" dirty="0"/>
              <a:t>nauczycieli, ze szczególnym uwzględnieniem bezpiecznego poruszania się w sieci oraz krytycznej analizy informacji dostępnych w Internecie. Poprawne metodycznie wykorzystywanie przez nauczycieli narzędzi i materiałów dostępnych w sieci, w szczególności opartych na sztucznej inteligencji.</a:t>
            </a:r>
            <a:endParaRPr lang="pl-PL" sz="2400" b="1" dirty="0">
              <a:solidFill>
                <a:schemeClr val="tx2"/>
              </a:solidFill>
            </a:endParaRPr>
          </a:p>
        </p:txBody>
      </p:sp>
      <p:pic>
        <p:nvPicPr>
          <p:cNvPr id="8" name="Obraz 7"/>
          <p:cNvPicPr>
            <a:picLocks noChangeAspect="1"/>
          </p:cNvPicPr>
          <p:nvPr/>
        </p:nvPicPr>
        <p:blipFill rotWithShape="1">
          <a:blip r:embed="rId2" cstate="print">
            <a:extLst>
              <a:ext uri="{28A0092B-C50C-407E-A947-70E740481C1C}">
                <a14:useLocalDpi xmlns:a14="http://schemas.microsoft.com/office/drawing/2010/main" val="0"/>
              </a:ext>
            </a:extLst>
          </a:blip>
          <a:srcRect t="16854" b="24155"/>
          <a:stretch/>
        </p:blipFill>
        <p:spPr>
          <a:xfrm>
            <a:off x="3138497" y="1196752"/>
            <a:ext cx="1865551" cy="1100502"/>
          </a:xfrm>
          <a:prstGeom prst="rect">
            <a:avLst/>
          </a:prstGeom>
        </p:spPr>
      </p:pic>
    </p:spTree>
    <p:extLst>
      <p:ext uri="{BB962C8B-B14F-4D97-AF65-F5344CB8AC3E}">
        <p14:creationId xmlns:p14="http://schemas.microsoft.com/office/powerpoint/2010/main" val="2758247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74638"/>
            <a:ext cx="6336702" cy="634082"/>
          </a:xfrm>
        </p:spPr>
        <p:txBody>
          <a:bodyPr/>
          <a:lstStyle/>
          <a:p>
            <a:r>
              <a:rPr lang="pl-PL" b="1" dirty="0" smtClean="0"/>
              <a:t>Kierunki realizacji polityki oświatowej państwa</a:t>
            </a:r>
            <a:endParaRPr lang="pl-PL" b="1"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15</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
        <p:nvSpPr>
          <p:cNvPr id="7" name="pole tekstowe 6"/>
          <p:cNvSpPr txBox="1"/>
          <p:nvPr/>
        </p:nvSpPr>
        <p:spPr>
          <a:xfrm>
            <a:off x="899594" y="3452807"/>
            <a:ext cx="7992886" cy="1200329"/>
          </a:xfrm>
          <a:prstGeom prst="rect">
            <a:avLst/>
          </a:prstGeom>
          <a:noFill/>
        </p:spPr>
        <p:txBody>
          <a:bodyPr wrap="square" rtlCol="0">
            <a:spAutoFit/>
          </a:bodyPr>
          <a:lstStyle/>
          <a:p>
            <a:pPr marL="266700" indent="-266700"/>
            <a:r>
              <a:rPr lang="pl-PL" sz="2400" dirty="0" smtClean="0"/>
              <a:t>9. Rozwijanie </a:t>
            </a:r>
            <a:r>
              <a:rPr lang="pl-PL" sz="2400" dirty="0"/>
              <a:t>umiejętności uczniów i nauczycieli </a:t>
            </a:r>
            <a:r>
              <a:rPr lang="pl-PL" sz="2400" dirty="0" smtClean="0"/>
              <a:t/>
            </a:r>
            <a:br>
              <a:rPr lang="pl-PL" sz="2400" dirty="0" smtClean="0"/>
            </a:br>
            <a:r>
              <a:rPr lang="pl-PL" sz="2400" dirty="0" smtClean="0"/>
              <a:t>z </a:t>
            </a:r>
            <a:r>
              <a:rPr lang="pl-PL" sz="2400" dirty="0"/>
              <a:t>wykorzystaniem sprzętu zakupionego w ramach programu „Laboratoria przyszłości”.</a:t>
            </a:r>
            <a:endParaRPr lang="pl-PL" sz="2400" b="1" dirty="0">
              <a:solidFill>
                <a:schemeClr val="tx2"/>
              </a:solidFill>
            </a:endParaRPr>
          </a:p>
        </p:txBody>
      </p:sp>
      <p:pic>
        <p:nvPicPr>
          <p:cNvPr id="8" name="Obraz 7"/>
          <p:cNvPicPr>
            <a:picLocks noChangeAspect="1"/>
          </p:cNvPicPr>
          <p:nvPr/>
        </p:nvPicPr>
        <p:blipFill rotWithShape="1">
          <a:blip r:embed="rId2" cstate="print">
            <a:extLst>
              <a:ext uri="{28A0092B-C50C-407E-A947-70E740481C1C}">
                <a14:useLocalDpi xmlns:a14="http://schemas.microsoft.com/office/drawing/2010/main" val="0"/>
              </a:ext>
            </a:extLst>
          </a:blip>
          <a:srcRect t="16854" b="24155"/>
          <a:stretch/>
        </p:blipFill>
        <p:spPr>
          <a:xfrm>
            <a:off x="3138497" y="1752434"/>
            <a:ext cx="1865551" cy="1100502"/>
          </a:xfrm>
          <a:prstGeom prst="rect">
            <a:avLst/>
          </a:prstGeom>
        </p:spPr>
      </p:pic>
    </p:spTree>
    <p:extLst>
      <p:ext uri="{BB962C8B-B14F-4D97-AF65-F5344CB8AC3E}">
        <p14:creationId xmlns:p14="http://schemas.microsoft.com/office/powerpoint/2010/main" val="391165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74638"/>
            <a:ext cx="6336702" cy="634082"/>
          </a:xfrm>
        </p:spPr>
        <p:txBody>
          <a:bodyPr/>
          <a:lstStyle/>
          <a:p>
            <a:r>
              <a:rPr lang="pl-PL" b="1" dirty="0" smtClean="0"/>
              <a:t>Kierunki realizacji polityki oświatowej państwa</a:t>
            </a:r>
            <a:endParaRPr lang="pl-PL" b="1"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16</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
        <p:nvSpPr>
          <p:cNvPr id="7" name="pole tekstowe 6"/>
          <p:cNvSpPr txBox="1"/>
          <p:nvPr/>
        </p:nvSpPr>
        <p:spPr>
          <a:xfrm>
            <a:off x="899594" y="2911584"/>
            <a:ext cx="7992886" cy="2677656"/>
          </a:xfrm>
          <a:prstGeom prst="rect">
            <a:avLst/>
          </a:prstGeom>
          <a:noFill/>
        </p:spPr>
        <p:txBody>
          <a:bodyPr wrap="square" rtlCol="0">
            <a:spAutoFit/>
          </a:bodyPr>
          <a:lstStyle/>
          <a:p>
            <a:pPr marL="266700" indent="-266700"/>
            <a:r>
              <a:rPr lang="pl-PL" sz="2400" dirty="0"/>
              <a:t>10.</a:t>
            </a:r>
            <a:r>
              <a:rPr lang="pl-PL" sz="2400" b="1" dirty="0" smtClean="0">
                <a:solidFill>
                  <a:schemeClr val="tx2"/>
                </a:solidFill>
              </a:rPr>
              <a:t> </a:t>
            </a:r>
            <a:r>
              <a:rPr lang="pl-PL" sz="2400" dirty="0"/>
              <a:t>Wspieranie rozwoju nauki języka polskiego i oświaty polskiej za granicą oraz tworzenie stabilnych warunków do nauczania języka polskiego za granicą przez Instytut Rozwoju Języka Polskiego im. świętego Maksymiliana Marii Kolbego, Ośrodek Rozwoju Polskiej Edukacji za Granicą oraz beneficjentów przedsięwzięć i programów ustanowionych przez ministra właściwego do spraw oświaty i wychowania.</a:t>
            </a:r>
            <a:endParaRPr lang="pl-PL" sz="2400" b="1" dirty="0">
              <a:solidFill>
                <a:schemeClr val="tx2"/>
              </a:solidFill>
            </a:endParaRPr>
          </a:p>
        </p:txBody>
      </p:sp>
      <p:pic>
        <p:nvPicPr>
          <p:cNvPr id="8" name="Obraz 7"/>
          <p:cNvPicPr>
            <a:picLocks noChangeAspect="1"/>
          </p:cNvPicPr>
          <p:nvPr/>
        </p:nvPicPr>
        <p:blipFill rotWithShape="1">
          <a:blip r:embed="rId2" cstate="print">
            <a:extLst>
              <a:ext uri="{28A0092B-C50C-407E-A947-70E740481C1C}">
                <a14:useLocalDpi xmlns:a14="http://schemas.microsoft.com/office/drawing/2010/main" val="0"/>
              </a:ext>
            </a:extLst>
          </a:blip>
          <a:srcRect t="16854" b="24155"/>
          <a:stretch/>
        </p:blipFill>
        <p:spPr>
          <a:xfrm>
            <a:off x="3138497" y="1392394"/>
            <a:ext cx="1865551" cy="1100502"/>
          </a:xfrm>
          <a:prstGeom prst="rect">
            <a:avLst/>
          </a:prstGeom>
        </p:spPr>
      </p:pic>
    </p:spTree>
    <p:extLst>
      <p:ext uri="{BB962C8B-B14F-4D97-AF65-F5344CB8AC3E}">
        <p14:creationId xmlns:p14="http://schemas.microsoft.com/office/powerpoint/2010/main" val="4137026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2420888"/>
            <a:ext cx="7973977" cy="1470025"/>
          </a:xfrm>
        </p:spPr>
        <p:txBody>
          <a:bodyPr/>
          <a:lstStyle/>
          <a:p>
            <a:r>
              <a:rPr lang="pl-PL" sz="4000" dirty="0"/>
              <a:t>Zmiany w prawie oświatowym</a:t>
            </a:r>
            <a:br>
              <a:rPr lang="pl-PL" sz="4000" dirty="0"/>
            </a:br>
            <a:r>
              <a:rPr lang="pl-PL" dirty="0"/>
              <a:t/>
            </a:r>
            <a:br>
              <a:rPr lang="pl-PL" dirty="0"/>
            </a:br>
            <a:endParaRPr lang="pl-PL" dirty="0"/>
          </a:p>
        </p:txBody>
      </p:sp>
    </p:spTree>
    <p:extLst>
      <p:ext uri="{BB962C8B-B14F-4D97-AF65-F5344CB8AC3E}">
        <p14:creationId xmlns:p14="http://schemas.microsoft.com/office/powerpoint/2010/main" val="3768980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4" y="418654"/>
            <a:ext cx="6336702" cy="634082"/>
          </a:xfrm>
        </p:spPr>
        <p:txBody>
          <a:bodyPr/>
          <a:lstStyle/>
          <a:p>
            <a:r>
              <a:rPr lang="pl-PL" b="1" dirty="0" smtClean="0"/>
              <a:t>Zmiany w prawie oświatowym</a:t>
            </a:r>
            <a:endParaRPr lang="pl-PL" b="1"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18</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
        <p:nvSpPr>
          <p:cNvPr id="9" name="pole tekstowe 8"/>
          <p:cNvSpPr txBox="1"/>
          <p:nvPr/>
        </p:nvSpPr>
        <p:spPr>
          <a:xfrm>
            <a:off x="755576" y="1412776"/>
            <a:ext cx="8280920" cy="3046988"/>
          </a:xfrm>
          <a:prstGeom prst="rect">
            <a:avLst/>
          </a:prstGeom>
          <a:noFill/>
        </p:spPr>
        <p:txBody>
          <a:bodyPr wrap="square" rtlCol="0">
            <a:spAutoFit/>
          </a:bodyPr>
          <a:lstStyle/>
          <a:p>
            <a:pPr marL="266700" indent="-266700"/>
            <a:r>
              <a:rPr lang="pl-PL" sz="2400" b="1" dirty="0" smtClean="0">
                <a:solidFill>
                  <a:schemeClr val="tx2"/>
                </a:solidFill>
              </a:rPr>
              <a:t>1. Ustawa </a:t>
            </a:r>
            <a:r>
              <a:rPr lang="pl-PL" sz="2400" b="1" dirty="0">
                <a:solidFill>
                  <a:schemeClr val="tx2"/>
                </a:solidFill>
              </a:rPr>
              <a:t>z dnia 7 lipca 2023 r. o zmianie ustawy o szczególnych rozwiązaniach służących realizacji ustawy budżetowej na rok 2023 oraz niektórych innych ustaw </a:t>
            </a:r>
          </a:p>
          <a:p>
            <a:pPr marL="266700" indent="-266700"/>
            <a:endParaRPr lang="pl-PL" sz="2400" b="1" dirty="0">
              <a:solidFill>
                <a:schemeClr val="tx2"/>
              </a:solidFill>
            </a:endParaRPr>
          </a:p>
          <a:p>
            <a:pPr marL="266700" indent="-266700"/>
            <a:r>
              <a:rPr lang="pl-PL" sz="2400" b="1" dirty="0">
                <a:solidFill>
                  <a:schemeClr val="tx2"/>
                </a:solidFill>
              </a:rPr>
              <a:t>Dz. U. poz. 1586</a:t>
            </a:r>
          </a:p>
          <a:p>
            <a:pPr marL="266700" indent="-266700"/>
            <a:r>
              <a:rPr lang="pl-PL" sz="2400" b="1" dirty="0">
                <a:solidFill>
                  <a:schemeClr val="tx2"/>
                </a:solidFill>
              </a:rPr>
              <a:t>Data ogłoszenia: 2023-08-10</a:t>
            </a:r>
          </a:p>
          <a:p>
            <a:pPr marL="266700" indent="-266700"/>
            <a:r>
              <a:rPr lang="pl-PL" sz="2400" b="1" dirty="0">
                <a:solidFill>
                  <a:schemeClr val="tx2"/>
                </a:solidFill>
              </a:rPr>
              <a:t>Data wejścia w życie: 2023-08-11</a:t>
            </a:r>
          </a:p>
          <a:p>
            <a:pPr marL="266700" indent="-266700"/>
            <a:endParaRPr lang="pl-PL" sz="2400" b="1" dirty="0">
              <a:solidFill>
                <a:schemeClr val="tx2"/>
              </a:solidFill>
            </a:endParaRPr>
          </a:p>
        </p:txBody>
      </p:sp>
    </p:spTree>
    <p:extLst>
      <p:ext uri="{BB962C8B-B14F-4D97-AF65-F5344CB8AC3E}">
        <p14:creationId xmlns:p14="http://schemas.microsoft.com/office/powerpoint/2010/main" val="185310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Dotyczy  </a:t>
            </a:r>
            <a:endParaRPr lang="pl-PL" dirty="0"/>
          </a:p>
        </p:txBody>
      </p:sp>
      <p:sp>
        <p:nvSpPr>
          <p:cNvPr id="3" name="Symbol zastępczy zawartości 2"/>
          <p:cNvSpPr>
            <a:spLocks noGrp="1"/>
          </p:cNvSpPr>
          <p:nvPr>
            <p:ph idx="1"/>
          </p:nvPr>
        </p:nvSpPr>
        <p:spPr/>
        <p:txBody>
          <a:bodyPr/>
          <a:lstStyle/>
          <a:p>
            <a:r>
              <a:rPr lang="pl-PL" sz="1800" dirty="0"/>
              <a:t>Zmiana ustawy – Karta Nauczyciela wprowadza w 2023 roku dla nauczycieli pozostającym w stosunku pracy nagrodę specjalną w wysokości 1125 zł z okazji </a:t>
            </a:r>
            <a:r>
              <a:rPr lang="pl-PL" sz="1800" dirty="0" smtClean="0"/>
              <a:t>250 </a:t>
            </a:r>
            <a:r>
              <a:rPr lang="pl-PL" sz="1800" dirty="0"/>
              <a:t>rocznicy utworzenia Komisji Edukacji Narodowej</a:t>
            </a:r>
            <a:r>
              <a:rPr lang="pl-PL" sz="1800" dirty="0" smtClean="0"/>
              <a:t>.</a:t>
            </a:r>
          </a:p>
          <a:p>
            <a:pPr marL="0" indent="0">
              <a:buNone/>
            </a:pPr>
            <a:endParaRPr lang="pl-PL" sz="1800" dirty="0"/>
          </a:p>
          <a:p>
            <a:r>
              <a:rPr lang="pl-PL" sz="1800" dirty="0"/>
              <a:t>Niniejszą ustawą zmienia się także ustawy: ustawę z dnia 4 marca 1994 r. </a:t>
            </a:r>
            <a:br>
              <a:rPr lang="pl-PL" sz="1800" dirty="0"/>
            </a:br>
            <a:r>
              <a:rPr lang="pl-PL" sz="1800" dirty="0" smtClean="0"/>
              <a:t>o </a:t>
            </a:r>
            <a:r>
              <a:rPr lang="pl-PL" sz="1800" dirty="0"/>
              <a:t>zakładowym funduszu świadczeń socjalnych, ustawę z dnia 13 listopada 2003 r. o dochodach jednostek samorządu terytorialnego, ustawę z dnia 24 lipca 2015 r. o Radzie Dialogu Społecznego i innych instytucjach dialogu społecznego, ustawę z dnia 8 grudnia 2017 r. o Służbie Ochrony Państwa, ustawę z dnia 8 lutego 2018 r. o Instytucie Współpracy Polsko-Węgierskiej </a:t>
            </a:r>
            <a:r>
              <a:rPr lang="pl-PL" sz="1800" dirty="0" smtClean="0"/>
              <a:t/>
            </a:r>
            <a:br>
              <a:rPr lang="pl-PL" sz="1800" dirty="0" smtClean="0"/>
            </a:br>
            <a:r>
              <a:rPr lang="pl-PL" sz="1800" dirty="0" smtClean="0"/>
              <a:t>im</a:t>
            </a:r>
            <a:r>
              <a:rPr lang="pl-PL" sz="1800" dirty="0"/>
              <a:t>. Wacława Felczaka, ustawę z dnia 20 lipca 2018 r. o przekształceniu prawa użytkowania wieczystego gruntów zabudowanych na cele mieszkaniowe </a:t>
            </a:r>
            <a:r>
              <a:rPr lang="pl-PL" sz="1800" dirty="0" smtClean="0"/>
              <a:t/>
            </a:r>
            <a:br>
              <a:rPr lang="pl-PL" sz="1800" dirty="0" smtClean="0"/>
            </a:br>
            <a:r>
              <a:rPr lang="pl-PL" sz="1800" dirty="0" smtClean="0"/>
              <a:t>w </a:t>
            </a:r>
            <a:r>
              <a:rPr lang="pl-PL" sz="1800" dirty="0"/>
              <a:t>prawo własności tych gruntów oraz ustawę z dnia 17 grudnia 2021 r. </a:t>
            </a:r>
            <a:r>
              <a:rPr lang="pl-PL" sz="1800" dirty="0" smtClean="0"/>
              <a:t/>
            </a:r>
            <a:br>
              <a:rPr lang="pl-PL" sz="1800" dirty="0" smtClean="0"/>
            </a:br>
            <a:r>
              <a:rPr lang="pl-PL" sz="1800" dirty="0" smtClean="0"/>
              <a:t>o </a:t>
            </a:r>
            <a:r>
              <a:rPr lang="pl-PL" sz="1800" dirty="0"/>
              <a:t>zmianie niektórych ustaw w związku z powołaniem Centralnego Biura Zwalczania Cyberprzestępczości.</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19</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3662252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Program konferencji</a:t>
            </a:r>
            <a:br>
              <a:rPr lang="pl-PL" dirty="0"/>
            </a:br>
            <a:endParaRPr lang="pl-PL" dirty="0"/>
          </a:p>
        </p:txBody>
      </p:sp>
      <p:sp>
        <p:nvSpPr>
          <p:cNvPr id="3" name="Symbol zastępczy zawartości 2"/>
          <p:cNvSpPr>
            <a:spLocks noGrp="1"/>
          </p:cNvSpPr>
          <p:nvPr>
            <p:ph idx="1"/>
          </p:nvPr>
        </p:nvSpPr>
        <p:spPr/>
        <p:txBody>
          <a:bodyPr/>
          <a:lstStyle/>
          <a:p>
            <a:r>
              <a:rPr lang="pl-PL" dirty="0" smtClean="0"/>
              <a:t>Kierunki </a:t>
            </a:r>
            <a:r>
              <a:rPr lang="pl-PL" dirty="0"/>
              <a:t>realizacji polityki oświatowej państwa w roku szkolnym 2023/2024.</a:t>
            </a:r>
          </a:p>
          <a:p>
            <a:r>
              <a:rPr lang="pl-PL" dirty="0" smtClean="0"/>
              <a:t>Zmiany </a:t>
            </a:r>
            <a:r>
              <a:rPr lang="pl-PL" dirty="0"/>
              <a:t>w prawie oświatowym i edukacji przedszkolnej wprowadzone i proponowane przez Ministerstwo Edukacji i Nauki.</a:t>
            </a:r>
          </a:p>
          <a:p>
            <a:r>
              <a:rPr lang="pl-PL" dirty="0" smtClean="0"/>
              <a:t>Doradcy </a:t>
            </a:r>
            <a:r>
              <a:rPr lang="pl-PL" dirty="0"/>
              <a:t>metodyczni i konsultanci </a:t>
            </a:r>
            <a:r>
              <a:rPr lang="pl-PL" dirty="0" smtClean="0"/>
              <a:t>ZCDN-u.</a:t>
            </a:r>
            <a:endParaRPr lang="pl-PL" dirty="0"/>
          </a:p>
          <a:p>
            <a:r>
              <a:rPr lang="pl-PL" dirty="0" smtClean="0"/>
              <a:t>Oferta </a:t>
            </a:r>
            <a:r>
              <a:rPr lang="pl-PL" dirty="0"/>
              <a:t>szkoleń ZCDN-u na rok szkolny 2023/2024 – wybór.</a:t>
            </a:r>
          </a:p>
          <a:p>
            <a:r>
              <a:rPr lang="pl-PL" dirty="0" smtClean="0"/>
              <a:t>Dobrostan </a:t>
            </a:r>
            <a:r>
              <a:rPr lang="pl-PL" dirty="0"/>
              <a:t>nauczyciela historii i </a:t>
            </a:r>
            <a:r>
              <a:rPr lang="pl-PL" dirty="0" smtClean="0"/>
              <a:t>HIT-u </a:t>
            </a:r>
            <a:r>
              <a:rPr lang="pl-PL" dirty="0"/>
              <a:t>w przededniu rozpoczęcia roku szkolnego </a:t>
            </a:r>
            <a:r>
              <a:rPr lang="pl-PL" dirty="0" smtClean="0"/>
              <a:t>2023/2024</a:t>
            </a:r>
            <a:r>
              <a:rPr lang="pl-PL" dirty="0"/>
              <a:t>.</a:t>
            </a:r>
          </a:p>
          <a:p>
            <a:r>
              <a:rPr lang="pl-PL" dirty="0" smtClean="0"/>
              <a:t>Komunikacja </a:t>
            </a:r>
            <a:r>
              <a:rPr lang="pl-PL" dirty="0"/>
              <a:t>pomocą w pracy nauczyciela historii i </a:t>
            </a:r>
            <a:r>
              <a:rPr lang="pl-PL" dirty="0" smtClean="0"/>
              <a:t>HIT-u</a:t>
            </a:r>
            <a:r>
              <a:rPr lang="pl-PL" dirty="0"/>
              <a:t>. </a:t>
            </a:r>
          </a:p>
          <a:p>
            <a:r>
              <a:rPr lang="pl-PL" dirty="0" smtClean="0"/>
              <a:t>Ocenianie </a:t>
            </a:r>
            <a:r>
              <a:rPr lang="pl-PL" dirty="0"/>
              <a:t>Kształtujące filarem oceniania. </a:t>
            </a:r>
          </a:p>
          <a:p>
            <a:r>
              <a:rPr lang="pl-PL" dirty="0" smtClean="0"/>
              <a:t>Sprawy </a:t>
            </a:r>
            <a:r>
              <a:rPr lang="pl-PL" dirty="0"/>
              <a:t>różne. Pytania i wnioski nauczycieli.</a:t>
            </a:r>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86293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2.</a:t>
            </a:r>
            <a:endParaRPr lang="pl-PL" dirty="0"/>
          </a:p>
        </p:txBody>
      </p:sp>
      <p:sp>
        <p:nvSpPr>
          <p:cNvPr id="3" name="Symbol zastępczy zawartości 2"/>
          <p:cNvSpPr>
            <a:spLocks noGrp="1"/>
          </p:cNvSpPr>
          <p:nvPr>
            <p:ph idx="1"/>
          </p:nvPr>
        </p:nvSpPr>
        <p:spPr/>
        <p:txBody>
          <a:bodyPr/>
          <a:lstStyle/>
          <a:p>
            <a:r>
              <a:rPr lang="pl-PL" dirty="0"/>
              <a:t>Obwieszczenie Marszałka Sejmu Rzeczypospolitej Polskiej </a:t>
            </a:r>
            <a:r>
              <a:rPr lang="pl-PL" dirty="0" smtClean="0"/>
              <a:t/>
            </a:r>
            <a:br>
              <a:rPr lang="pl-PL" dirty="0" smtClean="0"/>
            </a:br>
            <a:r>
              <a:rPr lang="pl-PL" dirty="0" smtClean="0"/>
              <a:t>z </a:t>
            </a:r>
            <a:r>
              <a:rPr lang="pl-PL" dirty="0"/>
              <a:t>dnia 25 maja 2023 r. w sprawie ogłoszenia jednolitego tekstu ustawy o finansowaniu zadań </a:t>
            </a:r>
            <a:r>
              <a:rPr lang="pl-PL" dirty="0" smtClean="0"/>
              <a:t>oświatowych.</a:t>
            </a:r>
            <a:endParaRPr lang="pl-PL" dirty="0"/>
          </a:p>
          <a:p>
            <a:endParaRPr lang="pl-PL" dirty="0"/>
          </a:p>
          <a:p>
            <a:r>
              <a:rPr lang="pl-PL" dirty="0"/>
              <a:t>Dz. U. poz. 1400</a:t>
            </a:r>
          </a:p>
          <a:p>
            <a:r>
              <a:rPr lang="pl-PL" dirty="0"/>
              <a:t>Data ogłoszenia: 2023-07-24</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20</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3337977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Dotyczy  </a:t>
            </a:r>
            <a:endParaRPr lang="pl-PL" dirty="0"/>
          </a:p>
        </p:txBody>
      </p:sp>
      <p:sp>
        <p:nvSpPr>
          <p:cNvPr id="3" name="Symbol zastępczy zawartości 2"/>
          <p:cNvSpPr>
            <a:spLocks noGrp="1"/>
          </p:cNvSpPr>
          <p:nvPr>
            <p:ph idx="1"/>
          </p:nvPr>
        </p:nvSpPr>
        <p:spPr>
          <a:xfrm>
            <a:off x="899592" y="1423321"/>
            <a:ext cx="7848872" cy="4525963"/>
          </a:xfrm>
        </p:spPr>
        <p:txBody>
          <a:bodyPr/>
          <a:lstStyle/>
          <a:p>
            <a:r>
              <a:rPr lang="pl-PL" sz="1800" dirty="0"/>
              <a:t>Opublikowany został jednolity tekst ustawy z dnia 27 października 2017 r. </a:t>
            </a:r>
            <a:r>
              <a:rPr lang="pl-PL" sz="1800" dirty="0" smtClean="0"/>
              <a:t/>
            </a:r>
            <a:br>
              <a:rPr lang="pl-PL" sz="1800" dirty="0" smtClean="0"/>
            </a:br>
            <a:r>
              <a:rPr lang="pl-PL" sz="1800" dirty="0" smtClean="0"/>
              <a:t>o </a:t>
            </a:r>
            <a:r>
              <a:rPr lang="pl-PL" sz="1800" dirty="0"/>
              <a:t>finansowaniu zadań oświatowych (Dz. U. z 2022 r. poz. 2082), </a:t>
            </a:r>
            <a:r>
              <a:rPr lang="pl-PL" sz="1800" dirty="0" smtClean="0"/>
              <a:t/>
            </a:r>
            <a:br>
              <a:rPr lang="pl-PL" sz="1800" dirty="0" smtClean="0"/>
            </a:br>
            <a:r>
              <a:rPr lang="pl-PL" sz="1800" dirty="0" smtClean="0"/>
              <a:t>z </a:t>
            </a:r>
            <a:r>
              <a:rPr lang="pl-PL" sz="1800" dirty="0"/>
              <a:t>uwzględnieniem zmian wprowadzonych:</a:t>
            </a:r>
          </a:p>
          <a:p>
            <a:r>
              <a:rPr lang="pl-PL" sz="1800" dirty="0"/>
              <a:t>1) ustawą z dnia 15 września 2022 r. o zmianie ustawy – Prawo oświatowe oraz ustawy o finansowaniu zadań oświatowych (Dz. U. poz. 2089),</a:t>
            </a:r>
          </a:p>
          <a:p>
            <a:r>
              <a:rPr lang="pl-PL" sz="1800" dirty="0"/>
              <a:t>2) ustawą z dnia 1 grudnia 2022 r. o szczególnych rozwiązaniach służących realizacji ustawy budżetowej na rok 2023 (Dz. U. poz. 2666),</a:t>
            </a:r>
          </a:p>
          <a:p>
            <a:r>
              <a:rPr lang="pl-PL" sz="1800" dirty="0"/>
              <a:t>3) ustawą z dnia 9 marca 2023 r. o utworzeniu Akademii Piotrkowskiej </a:t>
            </a:r>
            <a:r>
              <a:rPr lang="pl-PL" sz="1800" dirty="0" smtClean="0"/>
              <a:t/>
            </a:r>
            <a:br>
              <a:rPr lang="pl-PL" sz="1800" dirty="0" smtClean="0"/>
            </a:br>
            <a:r>
              <a:rPr lang="pl-PL" sz="1800" dirty="0" smtClean="0"/>
              <a:t>(</a:t>
            </a:r>
            <a:r>
              <a:rPr lang="pl-PL" sz="1800" dirty="0"/>
              <a:t>Dz. U. poz. 709),</a:t>
            </a:r>
          </a:p>
          <a:p>
            <a:r>
              <a:rPr lang="pl-PL" sz="1800" dirty="0"/>
              <a:t>4) ustawą z dnia 14 kwietnia 2023 r. o zmianie ustawy o funduszach inwestycyjnych i zarządzaniu alternatywnymi funduszami inwestycyjnymi, ustawy o obligacjach, ustawy o Bankowym Funduszu Gwarancyjnym, systemie gwarantowania depozytów oraz przymusowej restrukturyzacji oraz niektórych innych ustaw (Dz. U. poz. 825)</a:t>
            </a:r>
          </a:p>
          <a:p>
            <a:r>
              <a:rPr lang="pl-PL" sz="1800" dirty="0"/>
              <a:t>oraz zmian wynikających z przepisów ogłoszonych przed dniem 18 maja 2023 r.</a:t>
            </a:r>
          </a:p>
          <a:p>
            <a:endParaRPr lang="pl-PL" dirty="0"/>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21</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3893548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3.</a:t>
            </a:r>
            <a:endParaRPr lang="pl-PL" dirty="0"/>
          </a:p>
        </p:txBody>
      </p:sp>
      <p:sp>
        <p:nvSpPr>
          <p:cNvPr id="3" name="Symbol zastępczy zawartości 2"/>
          <p:cNvSpPr>
            <a:spLocks noGrp="1"/>
          </p:cNvSpPr>
          <p:nvPr>
            <p:ph idx="1"/>
          </p:nvPr>
        </p:nvSpPr>
        <p:spPr/>
        <p:txBody>
          <a:bodyPr/>
          <a:lstStyle/>
          <a:p>
            <a:r>
              <a:rPr lang="pl-PL" dirty="0"/>
              <a:t>Rozporządzenie Ministra Edukacji i Nauki z dnia 7 lipca 2023 r. zmieniające rozporządzenie w sprawie szczegółowej organizacji publicznych szkół i publicznych </a:t>
            </a:r>
            <a:r>
              <a:rPr lang="pl-PL" dirty="0" smtClean="0"/>
              <a:t>przedszkoli.</a:t>
            </a:r>
            <a:endParaRPr lang="pl-PL" dirty="0"/>
          </a:p>
          <a:p>
            <a:endParaRPr lang="pl-PL" dirty="0"/>
          </a:p>
          <a:p>
            <a:r>
              <a:rPr lang="pl-PL" dirty="0"/>
              <a:t>Dz. U. poz. 1370</a:t>
            </a:r>
          </a:p>
          <a:p>
            <a:r>
              <a:rPr lang="pl-PL" dirty="0"/>
              <a:t>Data ogłoszenia: 2023-07-18</a:t>
            </a:r>
          </a:p>
          <a:p>
            <a:r>
              <a:rPr lang="pl-PL" dirty="0"/>
              <a:t>Data wejścia w życie: 2023-07-19</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22</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339978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Dotyczy  </a:t>
            </a:r>
            <a:endParaRPr lang="pl-PL" dirty="0"/>
          </a:p>
        </p:txBody>
      </p:sp>
      <p:sp>
        <p:nvSpPr>
          <p:cNvPr id="3" name="Symbol zastępczy zawartości 2"/>
          <p:cNvSpPr>
            <a:spLocks noGrp="1"/>
          </p:cNvSpPr>
          <p:nvPr>
            <p:ph idx="1"/>
          </p:nvPr>
        </p:nvSpPr>
        <p:spPr/>
        <p:txBody>
          <a:bodyPr/>
          <a:lstStyle/>
          <a:p>
            <a:r>
              <a:rPr lang="pl-PL" sz="1800" dirty="0"/>
              <a:t>Zmieniane rozporządzenie dotychczas regulowało kwestię organizacji szkół </a:t>
            </a:r>
            <a:r>
              <a:rPr lang="pl-PL" sz="1800" dirty="0" smtClean="0"/>
              <a:t/>
            </a:r>
            <a:br>
              <a:rPr lang="pl-PL" sz="1800" dirty="0" smtClean="0"/>
            </a:br>
            <a:r>
              <a:rPr lang="pl-PL" sz="1800" dirty="0" smtClean="0"/>
              <a:t>w </a:t>
            </a:r>
            <a:r>
              <a:rPr lang="pl-PL" sz="1800" dirty="0"/>
              <a:t>zakładach poprawczych i schroniskach dla nieletnich, </a:t>
            </a:r>
            <a:r>
              <a:rPr lang="pl-PL" sz="1800" b="1" dirty="0"/>
              <a:t>nie odnosiło się natomiast do okręgowych ośrodków wychowawczych</a:t>
            </a:r>
            <a:r>
              <a:rPr lang="pl-PL" sz="1800" dirty="0"/>
              <a:t>. Wobec powyższego </a:t>
            </a:r>
            <a:r>
              <a:rPr lang="pl-PL" sz="1800" dirty="0" smtClean="0"/>
              <a:t/>
            </a:r>
            <a:br>
              <a:rPr lang="pl-PL" sz="1800" dirty="0" smtClean="0"/>
            </a:br>
            <a:r>
              <a:rPr lang="pl-PL" sz="1800" dirty="0" smtClean="0"/>
              <a:t>w </a:t>
            </a:r>
            <a:r>
              <a:rPr lang="pl-PL" sz="1800" dirty="0"/>
              <a:t>§ 1 pkt 1 i 4 rozporządzenia zmieniającego (dot. § 13 ust. 7 i § 21 ust. 2 rozporządzenia zmienianego) uzupełniono przepisy o regulacje dotyczące okręgowych ośrodków wychowawczych. </a:t>
            </a:r>
            <a:endParaRPr lang="pl-PL" sz="1800" dirty="0" smtClean="0"/>
          </a:p>
          <a:p>
            <a:r>
              <a:rPr lang="pl-PL" sz="1800" dirty="0" smtClean="0"/>
              <a:t>W </a:t>
            </a:r>
            <a:r>
              <a:rPr lang="pl-PL" sz="1800" dirty="0"/>
              <a:t>szkołach w okręgowych ośrodkach wychowawczych – podobnie jak </a:t>
            </a:r>
            <a:r>
              <a:rPr lang="pl-PL" sz="1800" dirty="0" smtClean="0"/>
              <a:t/>
            </a:r>
            <a:br>
              <a:rPr lang="pl-PL" sz="1800" dirty="0" smtClean="0"/>
            </a:br>
            <a:r>
              <a:rPr lang="pl-PL" sz="1800" dirty="0" smtClean="0"/>
              <a:t>w </a:t>
            </a:r>
            <a:r>
              <a:rPr lang="pl-PL" sz="1800" dirty="0"/>
              <a:t>innych szkołach prowadzonych przez Ministra Sprawiedliwości zgodnie </a:t>
            </a:r>
            <a:r>
              <a:rPr lang="pl-PL" sz="1800" dirty="0" smtClean="0"/>
              <a:t/>
            </a:r>
            <a:br>
              <a:rPr lang="pl-PL" sz="1800" dirty="0" smtClean="0"/>
            </a:br>
            <a:r>
              <a:rPr lang="pl-PL" sz="1800" dirty="0" smtClean="0"/>
              <a:t>z </a:t>
            </a:r>
            <a:r>
              <a:rPr lang="pl-PL" sz="1800" dirty="0"/>
              <a:t>art. 8 ust. 12 ustawy z dnia 14 grudnia 2016 r. – Prawo oświatowe, </a:t>
            </a:r>
            <a:r>
              <a:rPr lang="pl-PL" sz="1800" dirty="0" smtClean="0"/>
              <a:t/>
            </a:r>
            <a:br>
              <a:rPr lang="pl-PL" sz="1800" dirty="0" smtClean="0"/>
            </a:br>
            <a:r>
              <a:rPr lang="pl-PL" sz="1800" dirty="0" smtClean="0"/>
              <a:t>tj</a:t>
            </a:r>
            <a:r>
              <a:rPr lang="pl-PL" sz="1800" dirty="0"/>
              <a:t>. w szkołach w zakładach poprawczych i schroniskach dla nieletnich, wprowadza się zatem możliwość zorganizowania nauczania w klasach łączonych na wszystkich obowiązkowych zajęciach edukacyjnych, </a:t>
            </a:r>
            <a:r>
              <a:rPr lang="pl-PL" sz="1800" dirty="0" smtClean="0"/>
              <a:t/>
            </a:r>
            <a:br>
              <a:rPr lang="pl-PL" sz="1800" dirty="0" smtClean="0"/>
            </a:br>
            <a:r>
              <a:rPr lang="pl-PL" sz="1800" dirty="0" smtClean="0"/>
              <a:t>z </a:t>
            </a:r>
            <a:r>
              <a:rPr lang="pl-PL" sz="1800" dirty="0"/>
              <a:t>zachowaniem zasady niełączenia klas z różnych etapów edukacyjnych. </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23</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3988018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4.</a:t>
            </a:r>
            <a:endParaRPr lang="pl-PL" dirty="0"/>
          </a:p>
        </p:txBody>
      </p:sp>
      <p:sp>
        <p:nvSpPr>
          <p:cNvPr id="3" name="Symbol zastępczy zawartości 2"/>
          <p:cNvSpPr>
            <a:spLocks noGrp="1"/>
          </p:cNvSpPr>
          <p:nvPr>
            <p:ph idx="1"/>
          </p:nvPr>
        </p:nvSpPr>
        <p:spPr/>
        <p:txBody>
          <a:bodyPr/>
          <a:lstStyle/>
          <a:p>
            <a:r>
              <a:rPr lang="pl-PL" dirty="0"/>
              <a:t>Ustawa z dnia 7 lipca 2023 r. o wsparciu rozwoju kompetencji cyfrowych uczniów i </a:t>
            </a:r>
            <a:r>
              <a:rPr lang="pl-PL" dirty="0" smtClean="0"/>
              <a:t>nauczycieli.</a:t>
            </a:r>
            <a:endParaRPr lang="pl-PL" dirty="0"/>
          </a:p>
          <a:p>
            <a:endParaRPr lang="pl-PL" dirty="0"/>
          </a:p>
          <a:p>
            <a:r>
              <a:rPr lang="pl-PL" dirty="0"/>
              <a:t>Dz. U. poz. 1369</a:t>
            </a:r>
          </a:p>
          <a:p>
            <a:r>
              <a:rPr lang="pl-PL" dirty="0"/>
              <a:t>Data ogłoszenia: 2023-07-18</a:t>
            </a:r>
          </a:p>
          <a:p>
            <a:r>
              <a:rPr lang="pl-PL" dirty="0"/>
              <a:t>Data wejścia w życie: </a:t>
            </a:r>
            <a:r>
              <a:rPr lang="pl-PL" dirty="0" smtClean="0"/>
              <a:t>2023-08-02</a:t>
            </a:r>
          </a:p>
          <a:p>
            <a:endParaRPr lang="pl-PL" dirty="0"/>
          </a:p>
          <a:p>
            <a:r>
              <a:rPr lang="pl-PL" dirty="0" smtClean="0"/>
              <a:t>Dotyczy  </a:t>
            </a:r>
          </a:p>
          <a:p>
            <a:pPr marL="0" indent="0">
              <a:buNone/>
            </a:pPr>
            <a:r>
              <a:rPr lang="pl-PL" dirty="0"/>
              <a:t>Ustawa określa zasady i tryb przyznawania wsparcia uczniom i nauczycielom w związku z rozwojem kompetencji cyfrowych.</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24</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2191455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Dotyczy  </a:t>
            </a:r>
            <a:endParaRPr lang="pl-PL" dirty="0"/>
          </a:p>
        </p:txBody>
      </p:sp>
      <p:sp>
        <p:nvSpPr>
          <p:cNvPr id="3" name="Symbol zastępczy zawartości 2"/>
          <p:cNvSpPr>
            <a:spLocks noGrp="1"/>
          </p:cNvSpPr>
          <p:nvPr>
            <p:ph idx="1"/>
          </p:nvPr>
        </p:nvSpPr>
        <p:spPr/>
        <p:txBody>
          <a:bodyPr/>
          <a:lstStyle/>
          <a:p>
            <a:r>
              <a:rPr lang="pl-PL" dirty="0"/>
              <a:t>Wsparcie, o którym mowa w ust. 1, polega na:</a:t>
            </a:r>
          </a:p>
          <a:p>
            <a:r>
              <a:rPr lang="pl-PL" dirty="0"/>
              <a:t>1) dokonaniu zakupu komputerów przenośnych typu laptop, zwanych dalej „laptopami”, i przekazaniu ich uczniom </a:t>
            </a:r>
            <a:r>
              <a:rPr lang="pl-PL" dirty="0" smtClean="0"/>
              <a:t>klasy objętej </a:t>
            </a:r>
            <a:r>
              <a:rPr lang="pl-PL" dirty="0"/>
              <a:t>wsparciem;</a:t>
            </a:r>
          </a:p>
          <a:p>
            <a:r>
              <a:rPr lang="pl-PL" dirty="0"/>
              <a:t>2) przekazaniu nauczycielom jednorazowych świadczeń </a:t>
            </a:r>
            <a:r>
              <a:rPr lang="pl-PL" dirty="0" smtClean="0"/>
              <a:t/>
            </a:r>
            <a:br>
              <a:rPr lang="pl-PL" dirty="0" smtClean="0"/>
            </a:br>
            <a:r>
              <a:rPr lang="pl-PL" dirty="0" smtClean="0"/>
              <a:t>w </a:t>
            </a:r>
            <a:r>
              <a:rPr lang="pl-PL" dirty="0"/>
              <a:t>formie bonów na zakup laptopów lub laptopów </a:t>
            </a:r>
            <a:r>
              <a:rPr lang="pl-PL" dirty="0" smtClean="0"/>
              <a:t>przeglądarkowych</a:t>
            </a:r>
            <a:r>
              <a:rPr lang="pl-PL" dirty="0"/>
              <a:t>, zwanych dalej „bonami</a:t>
            </a:r>
            <a:r>
              <a:rPr lang="pl-PL" dirty="0" smtClean="0"/>
              <a:t>”.</a:t>
            </a:r>
          </a:p>
          <a:p>
            <a:pPr marL="0" indent="0">
              <a:buNone/>
            </a:pPr>
            <a:endParaRPr lang="pl-PL" dirty="0"/>
          </a:p>
          <a:p>
            <a:pPr marL="0" indent="0">
              <a:buNone/>
            </a:pPr>
            <a:r>
              <a:rPr lang="pl-PL" sz="1400" dirty="0"/>
              <a:t>4. Organem właściwym do udzielania wsparcia jest minister właściwy do spraw </a:t>
            </a:r>
            <a:r>
              <a:rPr lang="pl-PL" sz="1400" dirty="0" smtClean="0"/>
              <a:t>informatyzacji.</a:t>
            </a:r>
          </a:p>
          <a:p>
            <a:pPr marL="0" indent="0">
              <a:buNone/>
            </a:pPr>
            <a:r>
              <a:rPr lang="pl-PL" sz="1400" dirty="0"/>
              <a:t>Minister właściwy do spraw informatyzacji określi, w drodze rozporządzenia, wzór umowy, o której mowa w ust. 1, </a:t>
            </a:r>
            <a:r>
              <a:rPr lang="pl-PL" sz="1400" dirty="0" smtClean="0"/>
              <a:t>mając </a:t>
            </a:r>
            <a:r>
              <a:rPr lang="pl-PL" sz="1400" dirty="0"/>
              <a:t>na względzie ujednolicenie i usprawnienie procesu przekazywania laptopów oraz przejrzystość wydatkowania </a:t>
            </a:r>
            <a:r>
              <a:rPr lang="pl-PL" sz="1400" dirty="0" smtClean="0"/>
              <a:t>środków </a:t>
            </a:r>
            <a:r>
              <a:rPr lang="pl-PL" sz="1400" dirty="0"/>
              <a:t>publicznych.</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25</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72850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5.</a:t>
            </a:r>
            <a:endParaRPr lang="pl-PL" dirty="0"/>
          </a:p>
        </p:txBody>
      </p:sp>
      <p:sp>
        <p:nvSpPr>
          <p:cNvPr id="3" name="Symbol zastępczy zawartości 2"/>
          <p:cNvSpPr>
            <a:spLocks noGrp="1"/>
          </p:cNvSpPr>
          <p:nvPr>
            <p:ph idx="1"/>
          </p:nvPr>
        </p:nvSpPr>
        <p:spPr/>
        <p:txBody>
          <a:bodyPr/>
          <a:lstStyle/>
          <a:p>
            <a:r>
              <a:rPr lang="pl-PL" dirty="0"/>
              <a:t>Rozporządzenie Ministra Edukacji i Nauki z dnia 13 lipca 2023 r. zmieniające rozporządzenie w sprawie organizacji kształcenia, wychowania i opieki dzieci i młodzieży będących obywatelami </a:t>
            </a:r>
            <a:r>
              <a:rPr lang="pl-PL" dirty="0" smtClean="0"/>
              <a:t>Ukrainy. </a:t>
            </a:r>
            <a:endParaRPr lang="pl-PL" dirty="0"/>
          </a:p>
          <a:p>
            <a:endParaRPr lang="pl-PL" dirty="0"/>
          </a:p>
          <a:p>
            <a:r>
              <a:rPr lang="pl-PL" dirty="0"/>
              <a:t>Dz. U. poz. 1367</a:t>
            </a:r>
          </a:p>
          <a:p>
            <a:r>
              <a:rPr lang="pl-PL" dirty="0"/>
              <a:t>Data ogłoszenia: 2023-07-18</a:t>
            </a:r>
          </a:p>
          <a:p>
            <a:r>
              <a:rPr lang="pl-PL" dirty="0"/>
              <a:t>Data wejścia w życie: 2023-07-19</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26</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3417050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Dotyczy  </a:t>
            </a:r>
            <a:endParaRPr lang="pl-PL" dirty="0"/>
          </a:p>
        </p:txBody>
      </p:sp>
      <p:sp>
        <p:nvSpPr>
          <p:cNvPr id="3" name="Symbol zastępczy zawartości 2"/>
          <p:cNvSpPr>
            <a:spLocks noGrp="1"/>
          </p:cNvSpPr>
          <p:nvPr>
            <p:ph idx="1"/>
          </p:nvPr>
        </p:nvSpPr>
        <p:spPr>
          <a:xfrm>
            <a:off x="755576" y="1423321"/>
            <a:ext cx="7859216" cy="4741983"/>
          </a:xfrm>
        </p:spPr>
        <p:txBody>
          <a:bodyPr/>
          <a:lstStyle/>
          <a:p>
            <a:r>
              <a:rPr lang="pl-PL" sz="1800" dirty="0"/>
              <a:t>Rozporządzenie poszerza katalog osób, do których będą miały zastosowanie przepisy rozporządzenia, o dzieci i młodzież będące obywatelami Ukrainy, których pobyt na terytorium Rzeczypospolitej Polskiej jest uznawany za legalny na podstawie ustawy albo którzy przebywają legalnie na terytorium Rzeczypospolitej Polskiej, w przypadku gdy przybyli na terytorium Rzeczypospolitej Polskiej z terytorium Ukrainy od dnia 24 lutego 2022 r. </a:t>
            </a:r>
            <a:r>
              <a:rPr lang="pl-PL" sz="1800" dirty="0" smtClean="0"/>
              <a:t/>
            </a:r>
            <a:br>
              <a:rPr lang="pl-PL" sz="1800" dirty="0" smtClean="0"/>
            </a:br>
            <a:r>
              <a:rPr lang="pl-PL" sz="1800" dirty="0" smtClean="0"/>
              <a:t>w </a:t>
            </a:r>
            <a:r>
              <a:rPr lang="pl-PL" sz="1800" dirty="0"/>
              <a:t>związku z działaniami wojennymi prowadzonymi na terytorium tego państwa.</a:t>
            </a:r>
          </a:p>
          <a:p>
            <a:r>
              <a:rPr lang="pl-PL" sz="1800" dirty="0"/>
              <a:t>Ponadto w § 1 pkt 2–4 rozporządzenia (dodane § 2b, § 3b i § 4b rozporządzenia), analogicznie do poprzednich lat szkolnych:</a:t>
            </a:r>
          </a:p>
          <a:p>
            <a:pPr marL="342900" indent="-342900">
              <a:buAutoNum type="arabicParenR"/>
            </a:pPr>
            <a:r>
              <a:rPr lang="pl-PL" sz="1800" dirty="0"/>
              <a:t>P</a:t>
            </a:r>
            <a:r>
              <a:rPr lang="pl-PL" sz="1800" dirty="0" smtClean="0"/>
              <a:t>rzewidziano </a:t>
            </a:r>
            <a:r>
              <a:rPr lang="pl-PL" sz="1800" dirty="0"/>
              <a:t>dodatkowy termin na składanie przez uczniów będących obywatelami Ukrainy deklaracji przystąpienia do egzaminu ósmoklasisty, egzaminu maturalnego i egzaminu zawodowego w roku szkolnym </a:t>
            </a:r>
            <a:r>
              <a:rPr lang="pl-PL" sz="1800" dirty="0" smtClean="0"/>
              <a:t>2023/2024. Możliwość </a:t>
            </a:r>
            <a:r>
              <a:rPr lang="pl-PL" sz="1800" dirty="0"/>
              <a:t>złożenia deklaracji w ww. terminie będzie dotyczyła uczniów, którzy rozpoczęli naukę </a:t>
            </a:r>
            <a:r>
              <a:rPr lang="pl-PL" sz="1800" dirty="0" smtClean="0"/>
              <a:t>w szkołach różnego typu. </a:t>
            </a:r>
          </a:p>
          <a:p>
            <a:pPr marL="342900" indent="-342900">
              <a:buAutoNum type="arabicParenR"/>
            </a:pPr>
            <a:r>
              <a:rPr lang="pl-PL" sz="1800" dirty="0"/>
              <a:t>Nie przedłużono na rok szkolny 2023/2024 rozwiązań </a:t>
            </a:r>
            <a:r>
              <a:rPr lang="pl-PL" sz="1800" dirty="0" smtClean="0"/>
              <a:t>dotyczących zwiększenia </a:t>
            </a:r>
            <a:r>
              <a:rPr lang="pl-PL" sz="1800" dirty="0"/>
              <a:t>liczby dzieci </a:t>
            </a:r>
            <a:r>
              <a:rPr lang="pl-PL" sz="1800" dirty="0" smtClean="0"/>
              <a:t>w oddziałach placówek edukacyjnych różnego typu. </a:t>
            </a:r>
            <a:endParaRPr lang="pl-PL" sz="1800"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27</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3108229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6.</a:t>
            </a:r>
            <a:endParaRPr lang="pl-PL" dirty="0"/>
          </a:p>
        </p:txBody>
      </p:sp>
      <p:sp>
        <p:nvSpPr>
          <p:cNvPr id="3" name="Symbol zastępczy zawartości 2"/>
          <p:cNvSpPr>
            <a:spLocks noGrp="1"/>
          </p:cNvSpPr>
          <p:nvPr>
            <p:ph idx="1"/>
          </p:nvPr>
        </p:nvSpPr>
        <p:spPr/>
        <p:txBody>
          <a:bodyPr/>
          <a:lstStyle/>
          <a:p>
            <a:r>
              <a:rPr lang="pl-PL" dirty="0"/>
              <a:t>Obwieszczenie Ministra Edukacji i Nauki z dnia 9 czerwca 2023 r. w sprawie ogłoszenia jednolitego tekstu rozporządzenia Ministra Edukacji Narodowej w sprawie kryteriów i trybu przyznawania nagród dla </a:t>
            </a:r>
            <a:r>
              <a:rPr lang="pl-PL" dirty="0" smtClean="0"/>
              <a:t>nauczycieli.</a:t>
            </a:r>
            <a:endParaRPr lang="pl-PL" dirty="0"/>
          </a:p>
          <a:p>
            <a:endParaRPr lang="pl-PL" dirty="0"/>
          </a:p>
          <a:p>
            <a:r>
              <a:rPr lang="pl-PL" dirty="0"/>
              <a:t>Dz. U. poz. 1258</a:t>
            </a:r>
          </a:p>
          <a:p>
            <a:r>
              <a:rPr lang="pl-PL" dirty="0"/>
              <a:t>Data ogłoszenia: 2023-07-03</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28</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952533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7.</a:t>
            </a:r>
            <a:endParaRPr lang="pl-PL" dirty="0"/>
          </a:p>
        </p:txBody>
      </p:sp>
      <p:sp>
        <p:nvSpPr>
          <p:cNvPr id="3" name="Symbol zastępczy zawartości 2"/>
          <p:cNvSpPr>
            <a:spLocks noGrp="1"/>
          </p:cNvSpPr>
          <p:nvPr>
            <p:ph idx="1"/>
          </p:nvPr>
        </p:nvSpPr>
        <p:spPr>
          <a:xfrm>
            <a:off x="899592" y="1423321"/>
            <a:ext cx="7715200" cy="4928051"/>
          </a:xfrm>
        </p:spPr>
        <p:txBody>
          <a:bodyPr/>
          <a:lstStyle/>
          <a:p>
            <a:r>
              <a:rPr lang="pl-PL" dirty="0"/>
              <a:t>Ustawa z dnia 26 maja 2023 r. o aplikacji mObywatel </a:t>
            </a:r>
          </a:p>
          <a:p>
            <a:r>
              <a:rPr lang="pl-PL" dirty="0"/>
              <a:t>Dz. U. poz. 1234</a:t>
            </a:r>
          </a:p>
          <a:p>
            <a:r>
              <a:rPr lang="pl-PL" dirty="0"/>
              <a:t>Data ogłoszenia: </a:t>
            </a:r>
            <a:r>
              <a:rPr lang="pl-PL" dirty="0" smtClean="0"/>
              <a:t>2023-06-29</a:t>
            </a:r>
            <a:endParaRPr lang="pl-PL" dirty="0"/>
          </a:p>
          <a:p>
            <a:r>
              <a:rPr lang="pl-PL" sz="1800" b="1" dirty="0"/>
              <a:t>Niniejszą ustawą zmienia się ustawy:</a:t>
            </a:r>
          </a:p>
          <a:p>
            <a:r>
              <a:rPr lang="pl-PL" sz="1800" dirty="0"/>
              <a:t>ustawę z dnia 26 stycznia 1982 r. – Karta Nauczyciela,</a:t>
            </a:r>
          </a:p>
          <a:p>
            <a:r>
              <a:rPr lang="pl-PL" sz="1800" dirty="0"/>
              <a:t>ustawę z dnia 7 września 1991 r. o systemie oświaty,</a:t>
            </a:r>
          </a:p>
          <a:p>
            <a:r>
              <a:rPr lang="pl-PL" sz="1800" dirty="0"/>
              <a:t>ustawę z dnia 15 kwietnia 2011 r. o systemie informacji oświatowej</a:t>
            </a:r>
            <a:r>
              <a:rPr lang="pl-PL" sz="1800" dirty="0" smtClean="0"/>
              <a:t>,</a:t>
            </a:r>
          </a:p>
          <a:p>
            <a:r>
              <a:rPr lang="pl-PL" sz="1800" b="1" dirty="0" smtClean="0"/>
              <a:t>Dotyczy  </a:t>
            </a:r>
          </a:p>
          <a:p>
            <a:r>
              <a:rPr lang="pl-PL" sz="1800" dirty="0"/>
              <a:t>„Art. 11b. 1. Nauczycielowi wydaje się legitymację służbową w postaci dokumentu mobilnego, o którym mowa </a:t>
            </a:r>
          </a:p>
          <a:p>
            <a:r>
              <a:rPr lang="pl-PL" sz="1800" dirty="0"/>
              <a:t>w art. 2 pkt 7 ustawy z dnia 26 maja 2023 r. o aplikacji mObywatel (Dz. U. poz. 1234), jako „mLegitymację”, po </a:t>
            </a:r>
            <a:r>
              <a:rPr lang="pl-PL" sz="1800" dirty="0" smtClean="0"/>
              <a:t>uwierzytelnieniu </a:t>
            </a:r>
            <a:r>
              <a:rPr lang="pl-PL" sz="1800" dirty="0"/>
              <a:t>przy użyciu certyfikatu podstawowego, o którym mowa w art. 2 pkt 2 ustawy z dnia 26 maja 2023 r. </a:t>
            </a:r>
          </a:p>
          <a:p>
            <a:r>
              <a:rPr lang="pl-PL" sz="1800" dirty="0"/>
              <a:t>o aplikacji mObywatel.</a:t>
            </a:r>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29</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80029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2420888"/>
            <a:ext cx="7973977" cy="1470025"/>
          </a:xfrm>
        </p:spPr>
        <p:txBody>
          <a:bodyPr/>
          <a:lstStyle/>
          <a:p>
            <a:r>
              <a:rPr lang="pl-PL" sz="4000" dirty="0"/>
              <a:t>Kierunki polityki oświatowej </a:t>
            </a:r>
            <a:r>
              <a:rPr lang="pl-PL" sz="4000" dirty="0" smtClean="0"/>
              <a:t>państwa na </a:t>
            </a:r>
            <a:r>
              <a:rPr lang="pl-PL" sz="4000" dirty="0"/>
              <a:t>rok szkolny </a:t>
            </a:r>
            <a:r>
              <a:rPr lang="pl-PL" sz="4000" dirty="0" smtClean="0"/>
              <a:t>2023/2024</a:t>
            </a:r>
            <a:r>
              <a:rPr lang="pl-PL" dirty="0"/>
              <a:t/>
            </a:r>
            <a:br>
              <a:rPr lang="pl-PL" dirty="0"/>
            </a:br>
            <a:endParaRPr lang="pl-PL" dirty="0"/>
          </a:p>
        </p:txBody>
      </p:sp>
    </p:spTree>
    <p:extLst>
      <p:ext uri="{BB962C8B-B14F-4D97-AF65-F5344CB8AC3E}">
        <p14:creationId xmlns:p14="http://schemas.microsoft.com/office/powerpoint/2010/main" val="2467574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8.</a:t>
            </a:r>
            <a:endParaRPr lang="pl-PL" dirty="0"/>
          </a:p>
        </p:txBody>
      </p:sp>
      <p:sp>
        <p:nvSpPr>
          <p:cNvPr id="3" name="Symbol zastępczy zawartości 2"/>
          <p:cNvSpPr>
            <a:spLocks noGrp="1"/>
          </p:cNvSpPr>
          <p:nvPr>
            <p:ph idx="1"/>
          </p:nvPr>
        </p:nvSpPr>
        <p:spPr/>
        <p:txBody>
          <a:bodyPr/>
          <a:lstStyle/>
          <a:p>
            <a:r>
              <a:rPr lang="pl-PL" dirty="0"/>
              <a:t>Obwieszczenie Ministra Edukacji i Nauki z dnia 31 maja 2023 r. w sprawie ogłoszenia jednolitego tekstu rozporządzenia Ministra Edukacji Narodowej w sprawie organizacji roku </a:t>
            </a:r>
            <a:r>
              <a:rPr lang="pl-PL" dirty="0" smtClean="0"/>
              <a:t>szkolnego. </a:t>
            </a:r>
            <a:endParaRPr lang="pl-PL" dirty="0"/>
          </a:p>
          <a:p>
            <a:endParaRPr lang="pl-PL" dirty="0"/>
          </a:p>
          <a:p>
            <a:r>
              <a:rPr lang="pl-PL" dirty="0"/>
              <a:t>Dz. U. poz. 1211</a:t>
            </a:r>
          </a:p>
          <a:p>
            <a:r>
              <a:rPr lang="pl-PL" dirty="0"/>
              <a:t>Data ogłoszenia: 2023-06-27</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30</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3490566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Dotyczy  </a:t>
            </a:r>
            <a:endParaRPr lang="pl-PL" dirty="0"/>
          </a:p>
        </p:txBody>
      </p:sp>
      <p:sp>
        <p:nvSpPr>
          <p:cNvPr id="3" name="Symbol zastępczy zawartości 2"/>
          <p:cNvSpPr>
            <a:spLocks noGrp="1"/>
          </p:cNvSpPr>
          <p:nvPr>
            <p:ph idx="1"/>
          </p:nvPr>
        </p:nvSpPr>
        <p:spPr/>
        <p:txBody>
          <a:bodyPr/>
          <a:lstStyle/>
          <a:p>
            <a:r>
              <a:rPr lang="pl-PL" sz="1800" dirty="0"/>
              <a:t>§ 2. 1. W szkołach, z zastrzeżeniem ust. 2 i 3, zajęcia </a:t>
            </a:r>
            <a:r>
              <a:rPr lang="pl-PL" sz="1800" dirty="0" smtClean="0"/>
              <a:t>dydaktyczno-</a:t>
            </a:r>
            <a:br>
              <a:rPr lang="pl-PL" sz="1800" dirty="0" smtClean="0"/>
            </a:br>
            <a:r>
              <a:rPr lang="pl-PL" sz="1800" dirty="0" smtClean="0"/>
              <a:t>-wychowawcze </a:t>
            </a:r>
            <a:r>
              <a:rPr lang="pl-PL" sz="1800" dirty="0"/>
              <a:t>rozpoczynają się w pierwszym </a:t>
            </a:r>
            <a:r>
              <a:rPr lang="pl-PL" sz="1800" dirty="0" smtClean="0"/>
              <a:t>powszednim </a:t>
            </a:r>
            <a:r>
              <a:rPr lang="pl-PL" sz="1800" dirty="0"/>
              <a:t>dniu września, a kończą w najbliższy piątek po dniu 20 czerwca. Jeżeli pierwszy dzień września wypada w </a:t>
            </a:r>
            <a:r>
              <a:rPr lang="pl-PL" sz="1800" dirty="0" smtClean="0"/>
              <a:t>piątek albo </a:t>
            </a:r>
            <a:r>
              <a:rPr lang="pl-PL" sz="1800" dirty="0"/>
              <a:t>sobotę, zajęcia dydaktyczno-wychowawcze rozpoczynają się w najbliższy poniedziałek po dniu 1 września. Jeżeli </a:t>
            </a:r>
            <a:r>
              <a:rPr lang="pl-PL" sz="1800" dirty="0" smtClean="0"/>
              <a:t>czwartek </a:t>
            </a:r>
            <a:r>
              <a:rPr lang="pl-PL" sz="1800" dirty="0"/>
              <a:t>bezpośrednio poprzedzający najbliższy piątek po dniu 20 czerwca jest dniem ustawowo wolnym od pracy, zajęcia </a:t>
            </a:r>
            <a:r>
              <a:rPr lang="pl-PL" sz="1800" dirty="0" smtClean="0"/>
              <a:t>dydaktyczno-wychowawcze </a:t>
            </a:r>
            <a:r>
              <a:rPr lang="pl-PL" sz="1800" dirty="0"/>
              <a:t>kończą się </a:t>
            </a:r>
            <a:r>
              <a:rPr lang="pl-PL" sz="1800" dirty="0" smtClean="0"/>
              <a:t/>
            </a:r>
            <a:br>
              <a:rPr lang="pl-PL" sz="1800" dirty="0" smtClean="0"/>
            </a:br>
            <a:r>
              <a:rPr lang="pl-PL" sz="1800" dirty="0" smtClean="0"/>
              <a:t>w </a:t>
            </a:r>
            <a:r>
              <a:rPr lang="pl-PL" sz="1800" dirty="0"/>
              <a:t>środę poprzedzającą ten </a:t>
            </a:r>
            <a:r>
              <a:rPr lang="pl-PL" sz="1800" dirty="0" smtClean="0"/>
              <a:t>dzień.</a:t>
            </a:r>
          </a:p>
          <a:p>
            <a:endParaRPr lang="pl-PL" sz="1800" dirty="0"/>
          </a:p>
          <a:p>
            <a:r>
              <a:rPr lang="pl-PL" sz="1800" dirty="0" smtClean="0"/>
              <a:t>Terminy przerw, dodatkowych dni do dyspozycji dyrektora, egzaminów…</a:t>
            </a:r>
          </a:p>
          <a:p>
            <a:endParaRPr lang="pl-PL" sz="1800" dirty="0"/>
          </a:p>
          <a:p>
            <a:endParaRPr lang="pl-PL" sz="1800"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31</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2456940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9.</a:t>
            </a:r>
            <a:endParaRPr lang="pl-PL" dirty="0"/>
          </a:p>
        </p:txBody>
      </p:sp>
      <p:sp>
        <p:nvSpPr>
          <p:cNvPr id="3" name="Symbol zastępczy zawartości 2"/>
          <p:cNvSpPr>
            <a:spLocks noGrp="1"/>
          </p:cNvSpPr>
          <p:nvPr>
            <p:ph idx="1"/>
          </p:nvPr>
        </p:nvSpPr>
        <p:spPr/>
        <p:txBody>
          <a:bodyPr/>
          <a:lstStyle/>
          <a:p>
            <a:r>
              <a:rPr lang="pl-PL" dirty="0"/>
              <a:t>Obwieszczenie Ministra Edukacji i Nauki z dnia 7 czerwca 2023 r. w sprawie ogłoszenia jednolitego tekstu rozporządzenia Ministra Edukacji Narodowej w sprawie przypadków, w których do publicznej lub niepublicznej szkoły dla dorosłych można przyjąć osobę, która ukończyła 16 albo 15 lat, oraz przypadków, w których osoba, która ukończyła ośmioletnią szkołę podstawową, może spełniać obowiązek nauki przez uczęszczanie na kwalifikacyjny kurs </a:t>
            </a:r>
            <a:r>
              <a:rPr lang="pl-PL" dirty="0" smtClean="0"/>
              <a:t>zawodowy.</a:t>
            </a:r>
            <a:endParaRPr lang="pl-PL" dirty="0"/>
          </a:p>
          <a:p>
            <a:r>
              <a:rPr lang="pl-PL" dirty="0"/>
              <a:t>Dz. U. poz. 1190</a:t>
            </a:r>
          </a:p>
          <a:p>
            <a:r>
              <a:rPr lang="pl-PL" dirty="0"/>
              <a:t>Data ogłoszenia: 2023-06-26</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32</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128985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10.</a:t>
            </a:r>
            <a:endParaRPr lang="pl-PL" dirty="0"/>
          </a:p>
        </p:txBody>
      </p:sp>
      <p:sp>
        <p:nvSpPr>
          <p:cNvPr id="3" name="Symbol zastępczy zawartości 2"/>
          <p:cNvSpPr>
            <a:spLocks noGrp="1"/>
          </p:cNvSpPr>
          <p:nvPr>
            <p:ph idx="1"/>
          </p:nvPr>
        </p:nvSpPr>
        <p:spPr/>
        <p:txBody>
          <a:bodyPr/>
          <a:lstStyle/>
          <a:p>
            <a:r>
              <a:rPr lang="pl-PL" dirty="0"/>
              <a:t>Rozporządzenie Ministra Edukacji i Nauki z dnia 7 czerwca 2023 r. w sprawie świadectw, dyplomów państwowych </a:t>
            </a:r>
            <a:r>
              <a:rPr lang="pl-PL" dirty="0" smtClean="0"/>
              <a:t/>
            </a:r>
            <a:br>
              <a:rPr lang="pl-PL" dirty="0" smtClean="0"/>
            </a:br>
            <a:r>
              <a:rPr lang="pl-PL" dirty="0" smtClean="0"/>
              <a:t>i </a:t>
            </a:r>
            <a:r>
              <a:rPr lang="pl-PL" dirty="0"/>
              <a:t>innych druków </a:t>
            </a:r>
          </a:p>
          <a:p>
            <a:endParaRPr lang="pl-PL" dirty="0"/>
          </a:p>
          <a:p>
            <a:r>
              <a:rPr lang="pl-PL" dirty="0"/>
              <a:t>Dz. U. poz. 1120</a:t>
            </a:r>
          </a:p>
          <a:p>
            <a:r>
              <a:rPr lang="pl-PL" dirty="0" smtClean="0"/>
              <a:t>Z plikami do pobrania.</a:t>
            </a:r>
            <a:endParaRPr lang="pl-PL" dirty="0"/>
          </a:p>
          <a:p>
            <a:r>
              <a:rPr lang="pl-PL" dirty="0"/>
              <a:t>Data ogłoszenia: 2023-06-16</a:t>
            </a:r>
          </a:p>
          <a:p>
            <a:r>
              <a:rPr lang="pl-PL" dirty="0"/>
              <a:t>Data wejścia w życie: 2023-06-17</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33</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1195604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11.</a:t>
            </a:r>
            <a:endParaRPr lang="pl-PL" dirty="0"/>
          </a:p>
        </p:txBody>
      </p:sp>
      <p:sp>
        <p:nvSpPr>
          <p:cNvPr id="3" name="Symbol zastępczy zawartości 2"/>
          <p:cNvSpPr>
            <a:spLocks noGrp="1"/>
          </p:cNvSpPr>
          <p:nvPr>
            <p:ph idx="1"/>
          </p:nvPr>
        </p:nvSpPr>
        <p:spPr>
          <a:xfrm>
            <a:off x="899592" y="1423321"/>
            <a:ext cx="8136904" cy="4525963"/>
          </a:xfrm>
        </p:spPr>
        <p:txBody>
          <a:bodyPr/>
          <a:lstStyle/>
          <a:p>
            <a:r>
              <a:rPr lang="pl-PL" dirty="0"/>
              <a:t>Do Sejmu trafił rządowy projekt ustawy, która przywraca wcześniejsze emerytury dla nauczycieli. </a:t>
            </a:r>
            <a:endParaRPr lang="pl-PL" dirty="0" smtClean="0"/>
          </a:p>
          <a:p>
            <a:r>
              <a:rPr lang="pl-PL" dirty="0" smtClean="0"/>
              <a:t>To informacja dla nauczycieli, którzy zaczęli </a:t>
            </a:r>
            <a:r>
              <a:rPr lang="pl-PL" dirty="0"/>
              <a:t>pracę </a:t>
            </a:r>
            <a:r>
              <a:rPr lang="pl-PL" dirty="0" smtClean="0"/>
              <a:t>przed </a:t>
            </a:r>
            <a:br>
              <a:rPr lang="pl-PL" dirty="0" smtClean="0"/>
            </a:br>
            <a:r>
              <a:rPr lang="pl-PL" dirty="0" smtClean="0"/>
              <a:t>1999 </a:t>
            </a:r>
            <a:r>
              <a:rPr lang="pl-PL" dirty="0"/>
              <a:t>r. </a:t>
            </a:r>
            <a:endParaRPr lang="pl-PL" dirty="0" smtClean="0"/>
          </a:p>
          <a:p>
            <a:r>
              <a:rPr lang="pl-PL" dirty="0" smtClean="0"/>
              <a:t>Wymagany </a:t>
            </a:r>
            <a:r>
              <a:rPr lang="pl-PL" dirty="0"/>
              <a:t>będzie również </a:t>
            </a:r>
            <a:r>
              <a:rPr lang="pl-PL" dirty="0" smtClean="0"/>
              <a:t>staż </a:t>
            </a:r>
            <a:r>
              <a:rPr lang="pl-PL" dirty="0"/>
              <a:t>pracy </a:t>
            </a:r>
            <a:r>
              <a:rPr lang="pl-PL" dirty="0" smtClean="0"/>
              <a:t>– </a:t>
            </a:r>
            <a:r>
              <a:rPr lang="pl-PL" dirty="0"/>
              <a:t>30 lat, w tym 20 lat </a:t>
            </a:r>
            <a:r>
              <a:rPr lang="pl-PL" dirty="0" smtClean="0"/>
              <a:t>pracy „przy tablicy”. </a:t>
            </a:r>
          </a:p>
          <a:p>
            <a:r>
              <a:rPr lang="pl-PL" dirty="0" smtClean="0"/>
              <a:t>Nowe </a:t>
            </a:r>
            <a:r>
              <a:rPr lang="pl-PL" dirty="0"/>
              <a:t>przepisy mają wejść w życie 1 września 2024 r</a:t>
            </a:r>
            <a:r>
              <a:rPr lang="pl-PL" dirty="0" smtClean="0"/>
              <a:t>. </a:t>
            </a:r>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34</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2523283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43608" y="2420888"/>
            <a:ext cx="7488832" cy="1470025"/>
          </a:xfrm>
        </p:spPr>
        <p:txBody>
          <a:bodyPr/>
          <a:lstStyle/>
          <a:p>
            <a:r>
              <a:rPr lang="pl-PL" sz="4000" dirty="0"/>
              <a:t>Doradcy metodyczni i konsultanci w </a:t>
            </a:r>
            <a:r>
              <a:rPr lang="pl-PL" sz="4000" dirty="0" smtClean="0"/>
              <a:t>ZCDN-</a:t>
            </a:r>
            <a:r>
              <a:rPr lang="pl-PL" sz="4000" dirty="0" err="1" smtClean="0"/>
              <a:t>ie</a:t>
            </a:r>
            <a:r>
              <a:rPr lang="pl-PL" sz="4000" dirty="0"/>
              <a:t/>
            </a:r>
            <a:br>
              <a:rPr lang="pl-PL" sz="4000" dirty="0"/>
            </a:br>
            <a:r>
              <a:rPr lang="pl-PL" sz="4000" dirty="0"/>
              <a:t/>
            </a:r>
            <a:br>
              <a:rPr lang="pl-PL" sz="4000" dirty="0"/>
            </a:br>
            <a:r>
              <a:rPr lang="pl-PL" sz="4000" dirty="0"/>
              <a:t/>
            </a:r>
            <a:br>
              <a:rPr lang="pl-PL" sz="4000" dirty="0"/>
            </a:br>
            <a:r>
              <a:rPr lang="pl-PL" dirty="0"/>
              <a:t/>
            </a:r>
            <a:br>
              <a:rPr lang="pl-PL" dirty="0"/>
            </a:br>
            <a:endParaRPr lang="pl-PL" dirty="0"/>
          </a:p>
        </p:txBody>
      </p:sp>
    </p:spTree>
    <p:extLst>
      <p:ext uri="{BB962C8B-B14F-4D97-AF65-F5344CB8AC3E}">
        <p14:creationId xmlns:p14="http://schemas.microsoft.com/office/powerpoint/2010/main" val="3442404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Konsultanci</a:t>
            </a:r>
            <a:endParaRPr lang="pl-PL" dirty="0"/>
          </a:p>
        </p:txBody>
      </p:sp>
      <p:sp>
        <p:nvSpPr>
          <p:cNvPr id="3" name="Symbol zastępczy zawartości 2"/>
          <p:cNvSpPr>
            <a:spLocks noGrp="1"/>
          </p:cNvSpPr>
          <p:nvPr>
            <p:ph idx="1"/>
          </p:nvPr>
        </p:nvSpPr>
        <p:spPr/>
        <p:txBody>
          <a:bodyPr/>
          <a:lstStyle/>
          <a:p>
            <a:r>
              <a:rPr lang="pl-PL" dirty="0">
                <a:hlinkClick r:id="rId2"/>
              </a:rPr>
              <a:t>https://zcdn.edu.pl/konsultacje-i-doradztwo-metodyczne</a:t>
            </a:r>
            <a:r>
              <a:rPr lang="pl-PL" dirty="0" smtClean="0">
                <a:hlinkClick r:id="rId2"/>
              </a:rPr>
              <a:t>/</a:t>
            </a:r>
            <a:endParaRPr lang="pl-PL" dirty="0" smtClean="0"/>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36</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520671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43608" y="2420888"/>
            <a:ext cx="7488832" cy="1470025"/>
          </a:xfrm>
        </p:spPr>
        <p:txBody>
          <a:bodyPr/>
          <a:lstStyle/>
          <a:p>
            <a:r>
              <a:rPr lang="pl-PL" sz="4000" dirty="0"/>
              <a:t>Oferta szkoleniowa </a:t>
            </a:r>
            <a:r>
              <a:rPr lang="pl-PL" sz="4000" dirty="0" smtClean="0"/>
              <a:t>ZCDN-u</a:t>
            </a:r>
            <a:r>
              <a:rPr lang="pl-PL" sz="4000" dirty="0"/>
              <a:t/>
            </a:r>
            <a:br>
              <a:rPr lang="pl-PL" sz="4000" dirty="0"/>
            </a:br>
            <a:r>
              <a:rPr lang="pl-PL" sz="4000" dirty="0"/>
              <a:t/>
            </a:r>
            <a:br>
              <a:rPr lang="pl-PL" sz="4000" dirty="0"/>
            </a:br>
            <a:r>
              <a:rPr lang="pl-PL" sz="4000" dirty="0"/>
              <a:t/>
            </a:r>
            <a:br>
              <a:rPr lang="pl-PL" sz="4000" dirty="0"/>
            </a:br>
            <a:r>
              <a:rPr lang="pl-PL" dirty="0"/>
              <a:t/>
            </a:r>
            <a:br>
              <a:rPr lang="pl-PL" dirty="0"/>
            </a:br>
            <a:endParaRPr lang="pl-PL" dirty="0"/>
          </a:p>
        </p:txBody>
      </p:sp>
    </p:spTree>
    <p:extLst>
      <p:ext uri="{BB962C8B-B14F-4D97-AF65-F5344CB8AC3E}">
        <p14:creationId xmlns:p14="http://schemas.microsoft.com/office/powerpoint/2010/main" val="34137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Oferta ZCDN 2023/2024</a:t>
            </a:r>
            <a:endParaRPr lang="pl-PL" dirty="0"/>
          </a:p>
        </p:txBody>
      </p:sp>
      <p:sp>
        <p:nvSpPr>
          <p:cNvPr id="3" name="Symbol zastępczy zawartości 2"/>
          <p:cNvSpPr>
            <a:spLocks noGrp="1"/>
          </p:cNvSpPr>
          <p:nvPr>
            <p:ph idx="1"/>
          </p:nvPr>
        </p:nvSpPr>
        <p:spPr/>
        <p:txBody>
          <a:bodyPr/>
          <a:lstStyle/>
          <a:p>
            <a:r>
              <a:rPr lang="pl-PL" dirty="0">
                <a:hlinkClick r:id="rId2"/>
              </a:rPr>
              <a:t>https://</a:t>
            </a:r>
            <a:r>
              <a:rPr lang="pl-PL" dirty="0" smtClean="0">
                <a:hlinkClick r:id="rId2"/>
              </a:rPr>
              <a:t>zcdn.edu.pl/wp-content/uploads/2023/08/Oferta-szkolen_2023.pdf</a:t>
            </a:r>
            <a:endParaRPr lang="pl-PL" dirty="0" smtClean="0"/>
          </a:p>
          <a:p>
            <a:r>
              <a:rPr lang="pl-PL" dirty="0">
                <a:hlinkClick r:id="rId3"/>
              </a:rPr>
              <a:t>https://zcdn.edu.pl/oferta-szkolen</a:t>
            </a:r>
            <a:r>
              <a:rPr lang="pl-PL" dirty="0" smtClean="0">
                <a:hlinkClick r:id="rId3"/>
              </a:rPr>
              <a:t>/</a:t>
            </a:r>
            <a:endParaRPr lang="pl-PL" dirty="0" smtClean="0"/>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38</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1510008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Doskonalenie w ZCDN-</a:t>
            </a:r>
            <a:r>
              <a:rPr lang="pl-PL" dirty="0" err="1" smtClean="0"/>
              <a:t>ie</a:t>
            </a:r>
            <a:r>
              <a:rPr lang="pl-PL" dirty="0" smtClean="0"/>
              <a:t> – ocenianie</a:t>
            </a:r>
            <a:endParaRPr lang="pl-PL" dirty="0"/>
          </a:p>
        </p:txBody>
      </p:sp>
      <p:sp>
        <p:nvSpPr>
          <p:cNvPr id="3" name="Symbol zastępczy zawartości 2"/>
          <p:cNvSpPr>
            <a:spLocks noGrp="1"/>
          </p:cNvSpPr>
          <p:nvPr>
            <p:ph idx="1"/>
          </p:nvPr>
        </p:nvSpPr>
        <p:spPr/>
        <p:txBody>
          <a:bodyPr/>
          <a:lstStyle/>
          <a:p>
            <a:r>
              <a:rPr lang="pl-PL" dirty="0" smtClean="0"/>
              <a:t>Ocenianie </a:t>
            </a:r>
            <a:r>
              <a:rPr lang="pl-PL" dirty="0"/>
              <a:t>kształtujące na lekcjach </a:t>
            </a:r>
            <a:r>
              <a:rPr lang="pl-PL" dirty="0" smtClean="0"/>
              <a:t>historii</a:t>
            </a:r>
            <a:endParaRPr lang="pl-PL" dirty="0"/>
          </a:p>
          <a:p>
            <a:r>
              <a:rPr lang="pl-PL" dirty="0" smtClean="0"/>
              <a:t>Cyfrowe </a:t>
            </a:r>
            <a:r>
              <a:rPr lang="pl-PL" dirty="0"/>
              <a:t>narzędzia wspierające wewnętrzne ocenianie uczniów</a:t>
            </a:r>
          </a:p>
          <a:p>
            <a:r>
              <a:rPr lang="pl-PL" dirty="0" smtClean="0"/>
              <a:t>Konferencja </a:t>
            </a:r>
            <a:r>
              <a:rPr lang="pl-PL" dirty="0"/>
              <a:t>„Szkoła bez ocen”</a:t>
            </a:r>
          </a:p>
          <a:p>
            <a:r>
              <a:rPr lang="pl-PL" dirty="0" smtClean="0"/>
              <a:t>Sieć </a:t>
            </a:r>
            <a:r>
              <a:rPr lang="pl-PL" dirty="0"/>
              <a:t>współpracy i samodoskonalenia nauczycieli „Szkoła bez ocen”</a:t>
            </a:r>
          </a:p>
          <a:p>
            <a:endParaRPr lang="pl-PL" dirty="0"/>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39</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132919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274638"/>
            <a:ext cx="6408712" cy="634082"/>
          </a:xfrm>
        </p:spPr>
        <p:txBody>
          <a:bodyPr/>
          <a:lstStyle/>
          <a:p>
            <a:r>
              <a:rPr lang="pl-PL" b="1" dirty="0"/>
              <a:t>Podstawowe kierunki realizacji polityki oświatowej państwa w roku szkolnym </a:t>
            </a:r>
            <a:r>
              <a:rPr lang="pl-PL" b="1" dirty="0" smtClean="0"/>
              <a:t>2023/2024</a:t>
            </a:r>
            <a:r>
              <a:rPr lang="pl-PL" b="1" dirty="0"/>
              <a:t/>
            </a:r>
            <a:br>
              <a:rPr lang="pl-PL" b="1" dirty="0"/>
            </a:br>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4</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
        <p:nvSpPr>
          <p:cNvPr id="7" name="pole tekstowe 6"/>
          <p:cNvSpPr txBox="1"/>
          <p:nvPr/>
        </p:nvSpPr>
        <p:spPr>
          <a:xfrm>
            <a:off x="1175298" y="2924944"/>
            <a:ext cx="7327726" cy="1938992"/>
          </a:xfrm>
          <a:prstGeom prst="rect">
            <a:avLst/>
          </a:prstGeom>
          <a:noFill/>
        </p:spPr>
        <p:txBody>
          <a:bodyPr wrap="square" rtlCol="0">
            <a:spAutoFit/>
          </a:bodyPr>
          <a:lstStyle/>
          <a:p>
            <a:pPr marL="457200" indent="-284163">
              <a:buFont typeface="+mj-lt"/>
              <a:buAutoNum type="arabicPeriod"/>
            </a:pPr>
            <a:r>
              <a:rPr lang="pl-PL" sz="2400" dirty="0"/>
              <a:t>Kontynuacja działań na rzecz szerszego udostępnienia kanonu i założeń edukacji klasycznej oraz sięgania do dziedzictwa cywilizacyjnego Europy, w tym wsparcie powrotu do szkół języka łacińskiego jako drugiego języka obcego.</a:t>
            </a:r>
            <a:endParaRPr lang="pl-PL" sz="2400" b="1" dirty="0">
              <a:solidFill>
                <a:schemeClr val="tx2"/>
              </a:solidFill>
            </a:endParaRPr>
          </a:p>
        </p:txBody>
      </p:sp>
      <p:pic>
        <p:nvPicPr>
          <p:cNvPr id="9" name="Obraz 8"/>
          <p:cNvPicPr>
            <a:picLocks noChangeAspect="1"/>
          </p:cNvPicPr>
          <p:nvPr/>
        </p:nvPicPr>
        <p:blipFill rotWithShape="1">
          <a:blip r:embed="rId2" cstate="print">
            <a:extLst>
              <a:ext uri="{28A0092B-C50C-407E-A947-70E740481C1C}">
                <a14:useLocalDpi xmlns:a14="http://schemas.microsoft.com/office/drawing/2010/main" val="0"/>
              </a:ext>
            </a:extLst>
          </a:blip>
          <a:srcRect t="16854" b="24155"/>
          <a:stretch/>
        </p:blipFill>
        <p:spPr>
          <a:xfrm>
            <a:off x="3244137" y="1464402"/>
            <a:ext cx="1865551" cy="1100502"/>
          </a:xfrm>
          <a:prstGeom prst="rect">
            <a:avLst/>
          </a:prstGeom>
        </p:spPr>
      </p:pic>
    </p:spTree>
    <p:extLst>
      <p:ext uri="{BB962C8B-B14F-4D97-AF65-F5344CB8AC3E}">
        <p14:creationId xmlns:p14="http://schemas.microsoft.com/office/powerpoint/2010/main" val="2047532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Doskonalenie w ZCDN-</a:t>
            </a:r>
            <a:r>
              <a:rPr lang="pl-PL" dirty="0" err="1" smtClean="0"/>
              <a:t>ie</a:t>
            </a:r>
            <a:r>
              <a:rPr lang="pl-PL" dirty="0" smtClean="0"/>
              <a:t> – dobrostan</a:t>
            </a:r>
            <a:endParaRPr lang="pl-PL" dirty="0"/>
          </a:p>
        </p:txBody>
      </p:sp>
      <p:sp>
        <p:nvSpPr>
          <p:cNvPr id="3" name="Symbol zastępczy zawartości 2"/>
          <p:cNvSpPr>
            <a:spLocks noGrp="1"/>
          </p:cNvSpPr>
          <p:nvPr>
            <p:ph idx="1"/>
          </p:nvPr>
        </p:nvSpPr>
        <p:spPr/>
        <p:txBody>
          <a:bodyPr/>
          <a:lstStyle/>
          <a:p>
            <a:r>
              <a:rPr lang="pl-PL" dirty="0" smtClean="0"/>
              <a:t>Jak </a:t>
            </a:r>
            <a:r>
              <a:rPr lang="pl-PL" dirty="0"/>
              <a:t>dbać o własne zdrowie psychiczne? Warsztat asertywnego </a:t>
            </a:r>
            <a:r>
              <a:rPr lang="pl-PL" dirty="0" smtClean="0"/>
              <a:t>nauczyciela.</a:t>
            </a:r>
            <a:endParaRPr lang="pl-PL" dirty="0"/>
          </a:p>
          <a:p>
            <a:r>
              <a:rPr lang="pl-PL" dirty="0" smtClean="0"/>
              <a:t>Jak </a:t>
            </a:r>
            <a:r>
              <a:rPr lang="pl-PL" dirty="0"/>
              <a:t>przeciwdziałać wypaleniu zawodowemu nauczyciela?</a:t>
            </a:r>
          </a:p>
          <a:p>
            <a:r>
              <a:rPr lang="pl-PL" dirty="0" smtClean="0"/>
              <a:t>Cyfrowy </a:t>
            </a:r>
            <a:r>
              <a:rPr lang="pl-PL" dirty="0"/>
              <a:t>dobrostan w pracy </a:t>
            </a:r>
            <a:r>
              <a:rPr lang="pl-PL" dirty="0" smtClean="0"/>
              <a:t>wychowawczej.</a:t>
            </a:r>
            <a:endParaRPr lang="pl-PL" dirty="0"/>
          </a:p>
          <a:p>
            <a:r>
              <a:rPr lang="pl-PL" dirty="0" smtClean="0"/>
              <a:t>Jak </a:t>
            </a:r>
            <a:r>
              <a:rPr lang="pl-PL" dirty="0"/>
              <a:t>edukować rodziców w obszarze higieny </a:t>
            </a:r>
            <a:r>
              <a:rPr lang="pl-PL" dirty="0" smtClean="0"/>
              <a:t>cyfrowej.</a:t>
            </a:r>
            <a:endParaRPr lang="pl-PL" dirty="0"/>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40</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1867321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Oferta dla nauczycieli historii oraz HIT-u</a:t>
            </a:r>
            <a:endParaRPr lang="pl-PL" dirty="0"/>
          </a:p>
        </p:txBody>
      </p:sp>
      <p:sp>
        <p:nvSpPr>
          <p:cNvPr id="3" name="Symbol zastępczy zawartości 2"/>
          <p:cNvSpPr>
            <a:spLocks noGrp="1"/>
          </p:cNvSpPr>
          <p:nvPr>
            <p:ph idx="1"/>
          </p:nvPr>
        </p:nvSpPr>
        <p:spPr/>
        <p:txBody>
          <a:bodyPr/>
          <a:lstStyle/>
          <a:p>
            <a:r>
              <a:rPr lang="pl-PL" sz="1800" dirty="0" smtClean="0"/>
              <a:t>Jak </a:t>
            </a:r>
            <a:r>
              <a:rPr lang="pl-PL" sz="1800" dirty="0"/>
              <a:t>prowadzić koło </a:t>
            </a:r>
            <a:r>
              <a:rPr lang="pl-PL" sz="1800" dirty="0" smtClean="0"/>
              <a:t>historyczne, </a:t>
            </a:r>
            <a:r>
              <a:rPr lang="pl-PL" sz="1800" dirty="0"/>
              <a:t>m.in. sięgając do elementów edukacji klasycznej? – </a:t>
            </a:r>
            <a:r>
              <a:rPr lang="pl-PL" sz="1800" dirty="0" smtClean="0"/>
              <a:t>IX</a:t>
            </a:r>
          </a:p>
          <a:p>
            <a:r>
              <a:rPr lang="pl-PL" sz="1800" dirty="0"/>
              <a:t>Student na praktyce nauczycielskiej – jak pracować? </a:t>
            </a:r>
            <a:r>
              <a:rPr lang="pl-PL" sz="1800" dirty="0" smtClean="0"/>
              <a:t>– X</a:t>
            </a:r>
          </a:p>
          <a:p>
            <a:r>
              <a:rPr lang="pl-PL" sz="1800" dirty="0" smtClean="0"/>
              <a:t>Konferencja z okazji 250 rocznicy powołania KEN </a:t>
            </a:r>
            <a:r>
              <a:rPr lang="pl-PL" sz="1800" dirty="0"/>
              <a:t>– </a:t>
            </a:r>
            <a:r>
              <a:rPr lang="pl-PL" sz="1800" dirty="0" smtClean="0"/>
              <a:t>X</a:t>
            </a:r>
          </a:p>
          <a:p>
            <a:r>
              <a:rPr lang="pl-PL" sz="1800" dirty="0"/>
              <a:t>Praca metodą stacji zadań na lekcji historii – </a:t>
            </a:r>
            <a:r>
              <a:rPr lang="pl-PL" sz="1800" dirty="0" smtClean="0"/>
              <a:t>XI</a:t>
            </a:r>
          </a:p>
          <a:p>
            <a:r>
              <a:rPr lang="pl-PL" sz="1800" dirty="0"/>
              <a:t>Skuteczna komunikacja w szkole – </a:t>
            </a:r>
            <a:r>
              <a:rPr lang="pl-PL" sz="1800" dirty="0" smtClean="0"/>
              <a:t>XII</a:t>
            </a:r>
          </a:p>
          <a:p>
            <a:r>
              <a:rPr lang="pl-PL" sz="1800" dirty="0"/>
              <a:t> Matura 2024 z historii – jak skutecznie  przygotowywać uczniów do egzaminu</a:t>
            </a:r>
            <a:r>
              <a:rPr lang="pl-PL" sz="1800" dirty="0" smtClean="0"/>
              <a:t>? </a:t>
            </a:r>
            <a:r>
              <a:rPr lang="pl-PL" sz="1800" dirty="0"/>
              <a:t>– </a:t>
            </a:r>
            <a:r>
              <a:rPr lang="pl-PL" sz="1800" dirty="0" smtClean="0"/>
              <a:t>I</a:t>
            </a:r>
            <a:endParaRPr lang="pl-PL" sz="1800" dirty="0"/>
          </a:p>
          <a:p>
            <a:r>
              <a:rPr lang="pl-PL" sz="1800" dirty="0" smtClean="0"/>
              <a:t>Ferie z ZCDN-em </a:t>
            </a:r>
            <a:r>
              <a:rPr lang="pl-PL" sz="1800" dirty="0"/>
              <a:t>– </a:t>
            </a:r>
            <a:r>
              <a:rPr lang="pl-PL" sz="1800" dirty="0" smtClean="0"/>
              <a:t>I</a:t>
            </a:r>
          </a:p>
          <a:p>
            <a:r>
              <a:rPr lang="pl-PL" sz="1800" dirty="0" smtClean="0"/>
              <a:t>Historia </a:t>
            </a:r>
            <a:r>
              <a:rPr lang="pl-PL" sz="1800" dirty="0"/>
              <a:t>jest na czasie, czyli TIK w pracy nauczyciela historii – </a:t>
            </a:r>
            <a:r>
              <a:rPr lang="pl-PL" sz="1800" dirty="0" smtClean="0"/>
              <a:t>III</a:t>
            </a:r>
          </a:p>
          <a:p>
            <a:r>
              <a:rPr lang="pl-PL" sz="1800" dirty="0"/>
              <a:t>Ocenianie Kształtujące – praktyczne rozwiązania na lekcji historii – </a:t>
            </a:r>
            <a:r>
              <a:rPr lang="pl-PL" sz="1800" dirty="0" smtClean="0"/>
              <a:t>IV</a:t>
            </a:r>
          </a:p>
          <a:p>
            <a:r>
              <a:rPr lang="pl-PL" sz="1800" dirty="0"/>
              <a:t>Wypalenie zawodowe nauczyciela historii – jak przeciwdziałać</a:t>
            </a:r>
            <a:r>
              <a:rPr lang="pl-PL" sz="1800" dirty="0" smtClean="0"/>
              <a:t>? </a:t>
            </a:r>
            <a:r>
              <a:rPr lang="pl-PL" sz="1800" dirty="0"/>
              <a:t>– </a:t>
            </a:r>
            <a:r>
              <a:rPr lang="pl-PL" sz="1800" dirty="0" smtClean="0"/>
              <a:t>V</a:t>
            </a:r>
            <a:endParaRPr lang="pl-PL" sz="1800" dirty="0"/>
          </a:p>
          <a:p>
            <a:r>
              <a:rPr lang="pl-PL" sz="1800" dirty="0" smtClean="0"/>
              <a:t>Sieć </a:t>
            </a:r>
            <a:r>
              <a:rPr lang="pl-PL" sz="1800" dirty="0"/>
              <a:t>dla nauczycieli historii: „Historia na czasie 2.0” – 3 </a:t>
            </a:r>
            <a:r>
              <a:rPr lang="pl-PL" sz="1800" dirty="0" smtClean="0"/>
              <a:t>spotkania</a:t>
            </a:r>
            <a:r>
              <a:rPr lang="pl-PL" sz="1800" dirty="0"/>
              <a:t>:</a:t>
            </a:r>
            <a:r>
              <a:rPr lang="pl-PL" sz="1800" dirty="0" smtClean="0"/>
              <a:t> X, II, V</a:t>
            </a:r>
          </a:p>
          <a:p>
            <a:r>
              <a:rPr lang="pl-PL" sz="1800" dirty="0" smtClean="0"/>
              <a:t>Wakacje z ZCDN-em – VI</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41</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90072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2420888"/>
            <a:ext cx="7973977" cy="1470025"/>
          </a:xfrm>
        </p:spPr>
        <p:txBody>
          <a:bodyPr/>
          <a:lstStyle/>
          <a:p>
            <a:r>
              <a:rPr lang="pl-PL" sz="4000" dirty="0"/>
              <a:t>Jak oceniać, żeby doceniać</a:t>
            </a:r>
            <a:r>
              <a:rPr lang="pl-PL" sz="4000" dirty="0" smtClean="0"/>
              <a:t>?</a:t>
            </a:r>
            <a:r>
              <a:rPr lang="pl-PL" sz="4000" dirty="0"/>
              <a:t/>
            </a:r>
            <a:br>
              <a:rPr lang="pl-PL" sz="4000" dirty="0"/>
            </a:br>
            <a:r>
              <a:rPr lang="pl-PL" dirty="0"/>
              <a:t/>
            </a:r>
            <a:br>
              <a:rPr lang="pl-PL" dirty="0"/>
            </a:br>
            <a:endParaRPr lang="pl-PL" dirty="0"/>
          </a:p>
        </p:txBody>
      </p:sp>
    </p:spTree>
    <p:extLst>
      <p:ext uri="{BB962C8B-B14F-4D97-AF65-F5344CB8AC3E}">
        <p14:creationId xmlns:p14="http://schemas.microsoft.com/office/powerpoint/2010/main" val="2336261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Ocenianie Kształtujące</a:t>
            </a:r>
            <a:endParaRPr lang="pl-PL" dirty="0"/>
          </a:p>
        </p:txBody>
      </p:sp>
      <p:sp>
        <p:nvSpPr>
          <p:cNvPr id="3" name="Symbol zastępczy zawartości 2"/>
          <p:cNvSpPr>
            <a:spLocks noGrp="1"/>
          </p:cNvSpPr>
          <p:nvPr>
            <p:ph idx="1"/>
          </p:nvPr>
        </p:nvSpPr>
        <p:spPr/>
        <p:txBody>
          <a:bodyPr/>
          <a:lstStyle/>
          <a:p>
            <a:r>
              <a:rPr lang="pl-PL" dirty="0"/>
              <a:t>To idea, której celem jest takie prowadzenie procesu edukacyjnego –  nauczania i uczenia się, by osiągać jak najlepsze efekty w edukacji oraz by budować pozytywne doświadczenia szkolne.</a:t>
            </a:r>
          </a:p>
          <a:p>
            <a:r>
              <a:rPr lang="pl-PL" dirty="0"/>
              <a:t>Daje jasny cel procesu edukacyjnego.</a:t>
            </a:r>
          </a:p>
          <a:p>
            <a:r>
              <a:rPr lang="pl-PL" dirty="0"/>
              <a:t>Pomaga budować dobre relacje w szkole. </a:t>
            </a:r>
          </a:p>
          <a:p>
            <a:r>
              <a:rPr lang="pl-PL" dirty="0"/>
              <a:t>Staje się ideą pracy szkoły.</a:t>
            </a:r>
          </a:p>
          <a:p>
            <a:r>
              <a:rPr lang="pl-PL" dirty="0"/>
              <a:t>Pomaga budować koncepcję poszczególnych zajęć. </a:t>
            </a:r>
          </a:p>
          <a:p>
            <a:r>
              <a:rPr lang="pl-PL" dirty="0"/>
              <a:t>Podsumowując: celem OK jest sprawienie, by proces nauczania był efektywny, a uczniowie odpowiedzialni za swoje uczenie się. </a:t>
            </a:r>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43</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3838686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Praca z OK</a:t>
            </a:r>
            <a:endParaRPr lang="pl-PL" dirty="0"/>
          </a:p>
        </p:txBody>
      </p:sp>
      <p:sp>
        <p:nvSpPr>
          <p:cNvPr id="3" name="Symbol zastępczy zawartości 2"/>
          <p:cNvSpPr>
            <a:spLocks noGrp="1"/>
          </p:cNvSpPr>
          <p:nvPr>
            <p:ph idx="1"/>
          </p:nvPr>
        </p:nvSpPr>
        <p:spPr/>
        <p:txBody>
          <a:bodyPr/>
          <a:lstStyle/>
          <a:p>
            <a:r>
              <a:rPr lang="pl-PL" dirty="0"/>
              <a:t>Przygotowując </a:t>
            </a:r>
            <a:r>
              <a:rPr lang="pl-PL" dirty="0" smtClean="0"/>
              <a:t>lekcję, </a:t>
            </a:r>
            <a:r>
              <a:rPr lang="pl-PL" dirty="0"/>
              <a:t>nauczyciel określa cel i nacobezu – kryteria sukcesu </a:t>
            </a:r>
            <a:r>
              <a:rPr lang="pl-PL" dirty="0" smtClean="0"/>
              <a:t>– </a:t>
            </a:r>
            <a:r>
              <a:rPr lang="pl-PL" dirty="0"/>
              <a:t>od ogółu do szczegółu – drogowskazy </a:t>
            </a:r>
            <a:r>
              <a:rPr lang="pl-PL" dirty="0" smtClean="0"/>
              <a:t/>
            </a:r>
            <a:br>
              <a:rPr lang="pl-PL" dirty="0" smtClean="0"/>
            </a:br>
            <a:r>
              <a:rPr lang="pl-PL" dirty="0" smtClean="0"/>
              <a:t>w </a:t>
            </a:r>
            <a:r>
              <a:rPr lang="pl-PL" dirty="0"/>
              <a:t>nauce. </a:t>
            </a:r>
          </a:p>
          <a:p>
            <a:r>
              <a:rPr lang="pl-PL" dirty="0"/>
              <a:t>Dba, by uczniowie się do nich stosowali i sam ich przestrzega.</a:t>
            </a:r>
          </a:p>
          <a:p>
            <a:r>
              <a:rPr lang="pl-PL" dirty="0"/>
              <a:t>Uczniowie otrzymują informację zwrotną.</a:t>
            </a:r>
          </a:p>
          <a:p>
            <a:r>
              <a:rPr lang="pl-PL" dirty="0"/>
              <a:t>Uczniowie dokonują samooceny. </a:t>
            </a:r>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44</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1148310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Podstawowe filary OK</a:t>
            </a:r>
            <a:endParaRPr lang="pl-PL" dirty="0"/>
          </a:p>
        </p:txBody>
      </p:sp>
      <p:sp>
        <p:nvSpPr>
          <p:cNvPr id="3" name="Symbol zastępczy zawartości 2"/>
          <p:cNvSpPr>
            <a:spLocks noGrp="1"/>
          </p:cNvSpPr>
          <p:nvPr>
            <p:ph idx="1"/>
          </p:nvPr>
        </p:nvSpPr>
        <p:spPr/>
        <p:txBody>
          <a:bodyPr/>
          <a:lstStyle/>
          <a:p>
            <a:r>
              <a:rPr lang="pl-PL" dirty="0" smtClean="0"/>
              <a:t>I. </a:t>
            </a:r>
            <a:r>
              <a:rPr lang="pl-PL" dirty="0"/>
              <a:t>Jasne zasady pracy –</a:t>
            </a:r>
            <a:r>
              <a:rPr lang="pl-PL" dirty="0" smtClean="0"/>
              <a:t> </a:t>
            </a:r>
            <a:r>
              <a:rPr lang="pl-PL" dirty="0"/>
              <a:t>znajomość celu i kryteriów sukcesu (nacobezu).</a:t>
            </a:r>
          </a:p>
          <a:p>
            <a:r>
              <a:rPr lang="pl-PL" dirty="0" smtClean="0"/>
              <a:t>II. </a:t>
            </a:r>
            <a:r>
              <a:rPr lang="pl-PL" dirty="0"/>
              <a:t>Spójna nauka na lekcjach – pytania kluczowe prowadzące przez dane zagadnienie.</a:t>
            </a:r>
          </a:p>
          <a:p>
            <a:r>
              <a:rPr lang="pl-PL" dirty="0" smtClean="0"/>
              <a:t>III. </a:t>
            </a:r>
            <a:r>
              <a:rPr lang="pl-PL" dirty="0"/>
              <a:t>Samoocena i możliwość refleksji dla uczniów.</a:t>
            </a:r>
          </a:p>
          <a:p>
            <a:r>
              <a:rPr lang="pl-PL" dirty="0" smtClean="0"/>
              <a:t>IV. </a:t>
            </a:r>
            <a:r>
              <a:rPr lang="pl-PL" dirty="0"/>
              <a:t>Motywacja do dalszej nauki i pracy.</a:t>
            </a:r>
          </a:p>
          <a:p>
            <a:r>
              <a:rPr lang="pl-PL" dirty="0" smtClean="0"/>
              <a:t>V. </a:t>
            </a:r>
            <a:r>
              <a:rPr lang="pl-PL" dirty="0"/>
              <a:t>Informacja zwrotna –</a:t>
            </a:r>
            <a:r>
              <a:rPr lang="pl-PL" dirty="0" smtClean="0"/>
              <a:t> </a:t>
            </a:r>
            <a:r>
              <a:rPr lang="pl-PL" dirty="0"/>
              <a:t>stała komunikacja między nauczycielem a uczniem.</a:t>
            </a:r>
          </a:p>
          <a:p>
            <a:r>
              <a:rPr lang="pl-PL" dirty="0" smtClean="0"/>
              <a:t>VI. </a:t>
            </a:r>
            <a:r>
              <a:rPr lang="pl-PL" dirty="0"/>
              <a:t>Współpraca, uczenie się od siebie i wspieranie </a:t>
            </a:r>
            <a:r>
              <a:rPr lang="pl-PL" dirty="0" smtClean="0"/>
              <a:t/>
            </a:r>
            <a:br>
              <a:rPr lang="pl-PL" dirty="0" smtClean="0"/>
            </a:br>
            <a:r>
              <a:rPr lang="pl-PL" dirty="0" smtClean="0"/>
              <a:t>w </a:t>
            </a:r>
            <a:r>
              <a:rPr lang="pl-PL" dirty="0"/>
              <a:t>procesie edukacji.</a:t>
            </a:r>
          </a:p>
          <a:p>
            <a:r>
              <a:rPr lang="pl-PL" dirty="0" smtClean="0"/>
              <a:t>VII. </a:t>
            </a:r>
            <a:r>
              <a:rPr lang="pl-PL" dirty="0"/>
              <a:t>Błędy są traktowane jako drogowskaz do dalszej nauki. </a:t>
            </a:r>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45</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2519197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2420888"/>
            <a:ext cx="7973977" cy="1470025"/>
          </a:xfrm>
        </p:spPr>
        <p:txBody>
          <a:bodyPr/>
          <a:lstStyle/>
          <a:p>
            <a:r>
              <a:rPr lang="pl-PL" sz="4000" dirty="0"/>
              <a:t>W trosce o dobrostan psychiczny nauczycieli i uczniów</a:t>
            </a:r>
            <a:br>
              <a:rPr lang="pl-PL" sz="4000" dirty="0"/>
            </a:br>
            <a:r>
              <a:rPr lang="pl-PL" sz="4000" dirty="0"/>
              <a:t/>
            </a:r>
            <a:br>
              <a:rPr lang="pl-PL" sz="4000" dirty="0"/>
            </a:br>
            <a:r>
              <a:rPr lang="pl-PL" dirty="0"/>
              <a:t/>
            </a:r>
            <a:br>
              <a:rPr lang="pl-PL" dirty="0"/>
            </a:br>
            <a:endParaRPr lang="pl-PL" dirty="0"/>
          </a:p>
        </p:txBody>
      </p:sp>
    </p:spTree>
    <p:extLst>
      <p:ext uri="{BB962C8B-B14F-4D97-AF65-F5344CB8AC3E}">
        <p14:creationId xmlns:p14="http://schemas.microsoft.com/office/powerpoint/2010/main" val="3763118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Dobrostan – jego brak</a:t>
            </a:r>
            <a:endParaRPr lang="pl-PL" dirty="0"/>
          </a:p>
        </p:txBody>
      </p:sp>
      <p:sp>
        <p:nvSpPr>
          <p:cNvPr id="3" name="Symbol zastępczy zawartości 2"/>
          <p:cNvSpPr>
            <a:spLocks noGrp="1"/>
          </p:cNvSpPr>
          <p:nvPr>
            <p:ph idx="1"/>
          </p:nvPr>
        </p:nvSpPr>
        <p:spPr/>
        <p:txBody>
          <a:bodyPr/>
          <a:lstStyle/>
          <a:p>
            <a:r>
              <a:rPr lang="pl-PL" dirty="0"/>
              <a:t>obciążenie pracą</a:t>
            </a:r>
          </a:p>
          <a:p>
            <a:r>
              <a:rPr lang="pl-PL" dirty="0"/>
              <a:t>presja czasu</a:t>
            </a:r>
          </a:p>
          <a:p>
            <a:r>
              <a:rPr lang="pl-PL" dirty="0"/>
              <a:t>kontrola</a:t>
            </a:r>
          </a:p>
          <a:p>
            <a:r>
              <a:rPr lang="pl-PL" dirty="0"/>
              <a:t> nagrody</a:t>
            </a:r>
          </a:p>
          <a:p>
            <a:r>
              <a:rPr lang="pl-PL" dirty="0"/>
              <a:t>społeczność</a:t>
            </a:r>
          </a:p>
          <a:p>
            <a:r>
              <a:rPr lang="pl-PL" dirty="0"/>
              <a:t>sprawiedliwość </a:t>
            </a:r>
          </a:p>
          <a:p>
            <a:r>
              <a:rPr lang="pl-PL" dirty="0"/>
              <a:t>wartości</a:t>
            </a:r>
          </a:p>
          <a:p>
            <a:r>
              <a:rPr lang="pl-PL" dirty="0"/>
              <a:t>Proszę zastanowić się, który z czynników u Państwa silne oddziałuje. </a:t>
            </a:r>
            <a:r>
              <a:rPr lang="pl-PL" dirty="0" smtClean="0"/>
              <a:t>Teraz jest czas, by zadbać o siebie!</a:t>
            </a:r>
            <a:endParaRPr lang="pl-PL" dirty="0"/>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47</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1483356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Walka o swój dobrostan </a:t>
            </a:r>
            <a:r>
              <a:rPr lang="pl-PL" dirty="0"/>
              <a:t>–</a:t>
            </a:r>
            <a:r>
              <a:rPr lang="pl-PL" dirty="0" smtClean="0"/>
              <a:t> PLAN</a:t>
            </a:r>
            <a:endParaRPr lang="pl-PL" dirty="0"/>
          </a:p>
        </p:txBody>
      </p:sp>
      <p:sp>
        <p:nvSpPr>
          <p:cNvPr id="3" name="Symbol zastępczy zawartości 2"/>
          <p:cNvSpPr>
            <a:spLocks noGrp="1"/>
          </p:cNvSpPr>
          <p:nvPr>
            <p:ph idx="1"/>
          </p:nvPr>
        </p:nvSpPr>
        <p:spPr/>
        <p:txBody>
          <a:bodyPr/>
          <a:lstStyle/>
          <a:p>
            <a:r>
              <a:rPr lang="pl-PL" dirty="0"/>
              <a:t>Określenie celu na dany okres </a:t>
            </a:r>
            <a:r>
              <a:rPr lang="pl-PL" dirty="0" smtClean="0"/>
              <a:t>czasu, </a:t>
            </a:r>
            <a:r>
              <a:rPr lang="pl-PL" dirty="0"/>
              <a:t>np. kolejny rok szkolny:</a:t>
            </a:r>
          </a:p>
          <a:p>
            <a:r>
              <a:rPr lang="pl-PL" dirty="0"/>
              <a:t>Co chcę osiągnąć w pracy ?</a:t>
            </a:r>
          </a:p>
          <a:p>
            <a:r>
              <a:rPr lang="pl-PL" dirty="0"/>
              <a:t>Czego oczekuję, by na powrót cieszyć się byciem nauczycielem</a:t>
            </a:r>
            <a:r>
              <a:rPr lang="pl-PL" dirty="0" smtClean="0"/>
              <a:t>?</a:t>
            </a:r>
            <a:endParaRPr lang="pl-PL" dirty="0"/>
          </a:p>
          <a:p>
            <a:r>
              <a:rPr lang="pl-PL" dirty="0"/>
              <a:t>Muszą to być konkretne </a:t>
            </a:r>
            <a:r>
              <a:rPr lang="pl-PL" dirty="0" smtClean="0"/>
              <a:t>cele, </a:t>
            </a:r>
            <a:r>
              <a:rPr lang="pl-PL" dirty="0"/>
              <a:t>np. własny gabinet w szkole, laureat w konkursie, EWD w klasie 5 f, poprawa zachowania w klasie 6 e, nauka obsługi drukarki 3 D, zmiana środowiska itp.</a:t>
            </a:r>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48</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1324583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Ważne zadanie!</a:t>
            </a:r>
            <a:endParaRPr lang="pl-PL" dirty="0"/>
          </a:p>
        </p:txBody>
      </p:sp>
      <p:sp>
        <p:nvSpPr>
          <p:cNvPr id="3" name="Symbol zastępczy zawartości 2"/>
          <p:cNvSpPr>
            <a:spLocks noGrp="1"/>
          </p:cNvSpPr>
          <p:nvPr>
            <p:ph idx="1"/>
          </p:nvPr>
        </p:nvSpPr>
        <p:spPr/>
        <p:txBody>
          <a:bodyPr/>
          <a:lstStyle/>
          <a:p>
            <a:endParaRPr lang="pl-PL" dirty="0" smtClean="0"/>
          </a:p>
          <a:p>
            <a:endParaRPr lang="pl-PL" dirty="0"/>
          </a:p>
          <a:p>
            <a:r>
              <a:rPr lang="pl-PL" dirty="0" smtClean="0"/>
              <a:t>Pomysły </a:t>
            </a:r>
            <a:r>
              <a:rPr lang="pl-PL" dirty="0"/>
              <a:t>działań, które podejmiemy w sytuacji </a:t>
            </a:r>
            <a:r>
              <a:rPr lang="pl-PL" dirty="0" smtClean="0"/>
              <a:t>zwątpienia!</a:t>
            </a:r>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49</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231321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Komentarz do kierunku:</a:t>
            </a:r>
            <a:endParaRPr lang="pl-PL" dirty="0"/>
          </a:p>
        </p:txBody>
      </p:sp>
      <p:sp>
        <p:nvSpPr>
          <p:cNvPr id="3" name="Symbol zastępczy zawartości 2"/>
          <p:cNvSpPr>
            <a:spLocks noGrp="1"/>
          </p:cNvSpPr>
          <p:nvPr>
            <p:ph idx="1"/>
          </p:nvPr>
        </p:nvSpPr>
        <p:spPr/>
        <p:txBody>
          <a:bodyPr/>
          <a:lstStyle/>
          <a:p>
            <a:r>
              <a:rPr lang="pl-PL" dirty="0"/>
              <a:t>Działanie </a:t>
            </a:r>
            <a:r>
              <a:rPr lang="pl-PL" dirty="0" smtClean="0"/>
              <a:t>to można podjąć zwłaszcza </a:t>
            </a:r>
            <a:r>
              <a:rPr lang="pl-PL" dirty="0"/>
              <a:t>w realizacji przedmiotów </a:t>
            </a:r>
            <a:r>
              <a:rPr lang="pl-PL" dirty="0" smtClean="0"/>
              <a:t>humanistycznych, </a:t>
            </a:r>
            <a:r>
              <a:rPr lang="pl-PL" dirty="0"/>
              <a:t>jak język polski, historia, historia i </a:t>
            </a:r>
            <a:r>
              <a:rPr lang="pl-PL" dirty="0" smtClean="0"/>
              <a:t>teraźniejszość, </a:t>
            </a:r>
            <a:r>
              <a:rPr lang="pl-PL" dirty="0"/>
              <a:t>oraz na lekcjach </a:t>
            </a:r>
            <a:r>
              <a:rPr lang="pl-PL" dirty="0" smtClean="0"/>
              <a:t>etyki – </a:t>
            </a:r>
            <a:r>
              <a:rPr lang="pl-PL" dirty="0"/>
              <a:t>r</a:t>
            </a:r>
            <a:r>
              <a:rPr lang="pl-PL" dirty="0" smtClean="0"/>
              <a:t>ealizując </a:t>
            </a:r>
            <a:r>
              <a:rPr lang="pl-PL" dirty="0"/>
              <a:t>kształcenie literackie i kulturowe w czasie lekcji języka polskiego, czy omawiając starożytność na lekcjach historii. Na historii </a:t>
            </a:r>
            <a:r>
              <a:rPr lang="pl-PL" dirty="0" smtClean="0"/>
              <a:t>oraz historii i teraźniejszości </a:t>
            </a:r>
            <a:r>
              <a:rPr lang="pl-PL" dirty="0"/>
              <a:t>warto stosować odniesienia do przykładów z epoki antycznej. W zakresie etyki </a:t>
            </a:r>
            <a:r>
              <a:rPr lang="pl-PL" dirty="0" smtClean="0"/>
              <a:t>zaś – do zagadnień filozoficznych </a:t>
            </a:r>
            <a:r>
              <a:rPr lang="pl-PL" dirty="0"/>
              <a:t>epoki klasycznej. </a:t>
            </a:r>
          </a:p>
          <a:p>
            <a:endParaRPr lang="pl-PL" dirty="0"/>
          </a:p>
          <a:p>
            <a:endParaRPr lang="pl-PL" dirty="0"/>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5</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3476118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Pomoc! Uwaga na sygnały od innych!</a:t>
            </a:r>
            <a:endParaRPr lang="pl-PL" dirty="0"/>
          </a:p>
        </p:txBody>
      </p:sp>
      <p:sp>
        <p:nvSpPr>
          <p:cNvPr id="3" name="Symbol zastępczy zawartości 2"/>
          <p:cNvSpPr>
            <a:spLocks noGrp="1"/>
          </p:cNvSpPr>
          <p:nvPr>
            <p:ph idx="1"/>
          </p:nvPr>
        </p:nvSpPr>
        <p:spPr/>
        <p:txBody>
          <a:bodyPr/>
          <a:lstStyle/>
          <a:p>
            <a:r>
              <a:rPr lang="pl-PL" dirty="0"/>
              <a:t>Potrzebne jest wsparcie innych nauczycieli.</a:t>
            </a:r>
          </a:p>
          <a:p>
            <a:r>
              <a:rPr lang="pl-PL" dirty="0"/>
              <a:t>Wypalenie zawodowe diagnozuje lekarz psychiatra –</a:t>
            </a:r>
            <a:r>
              <a:rPr lang="pl-PL" dirty="0" smtClean="0"/>
              <a:t> </a:t>
            </a:r>
            <a:r>
              <a:rPr lang="pl-PL" dirty="0"/>
              <a:t>należy udać się do właściwej poradni zdrowia psychicznego, jeśli czujemy, że potrzebujemy pomocy. </a:t>
            </a:r>
          </a:p>
          <a:p>
            <a:r>
              <a:rPr lang="pl-PL" dirty="0"/>
              <a:t>L4 w związku z wypaleniem zawodowym wystawia wyłącznie lekarz psychiatra. Na zwolnieniu nie ma adnotacji dotyczącej jednostki chorobowej. </a:t>
            </a:r>
          </a:p>
          <a:p>
            <a:r>
              <a:rPr lang="pl-PL" dirty="0"/>
              <a:t>Czas zwolnienia lekarskiego od psychiatry obejmuje maksymalnie 182 </a:t>
            </a:r>
            <a:r>
              <a:rPr lang="pl-PL" dirty="0" smtClean="0"/>
              <a:t>dni.</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50</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1320379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43608" y="2420888"/>
            <a:ext cx="7488832" cy="1470025"/>
          </a:xfrm>
        </p:spPr>
        <p:txBody>
          <a:bodyPr/>
          <a:lstStyle/>
          <a:p>
            <a:r>
              <a:rPr lang="pl-PL" sz="4000" dirty="0"/>
              <a:t>Oferta cyfrowa </a:t>
            </a:r>
            <a:r>
              <a:rPr lang="pl-PL" sz="4000" dirty="0" smtClean="0"/>
              <a:t/>
            </a:r>
            <a:br>
              <a:rPr lang="pl-PL" sz="4000" dirty="0" smtClean="0"/>
            </a:br>
            <a:r>
              <a:rPr lang="pl-PL" sz="4000" dirty="0" smtClean="0"/>
              <a:t>Biblioteki </a:t>
            </a:r>
            <a:r>
              <a:rPr lang="pl-PL" sz="4000" dirty="0"/>
              <a:t>P</a:t>
            </a:r>
            <a:r>
              <a:rPr lang="pl-PL" sz="4000" dirty="0" smtClean="0"/>
              <a:t>edagogicznej</a:t>
            </a:r>
            <a:r>
              <a:rPr lang="pl-PL" sz="4000" dirty="0"/>
              <a:t/>
            </a:r>
            <a:br>
              <a:rPr lang="pl-PL" sz="4000" dirty="0"/>
            </a:br>
            <a:r>
              <a:rPr lang="pl-PL" sz="4000" dirty="0"/>
              <a:t/>
            </a:r>
            <a:br>
              <a:rPr lang="pl-PL" sz="4000" dirty="0"/>
            </a:br>
            <a:r>
              <a:rPr lang="pl-PL" sz="4000" dirty="0"/>
              <a:t/>
            </a:r>
            <a:br>
              <a:rPr lang="pl-PL" sz="4000" dirty="0"/>
            </a:br>
            <a:r>
              <a:rPr lang="pl-PL" sz="4000" dirty="0"/>
              <a:t/>
            </a:r>
            <a:br>
              <a:rPr lang="pl-PL" sz="4000" dirty="0"/>
            </a:br>
            <a:r>
              <a:rPr lang="pl-PL" dirty="0"/>
              <a:t/>
            </a:r>
            <a:br>
              <a:rPr lang="pl-PL" dirty="0"/>
            </a:br>
            <a:endParaRPr lang="pl-PL" dirty="0"/>
          </a:p>
        </p:txBody>
      </p:sp>
    </p:spTree>
    <p:extLst>
      <p:ext uri="{BB962C8B-B14F-4D97-AF65-F5344CB8AC3E}">
        <p14:creationId xmlns:p14="http://schemas.microsoft.com/office/powerpoint/2010/main" val="41133131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Oferta Biblioteki </a:t>
            </a:r>
            <a:r>
              <a:rPr lang="pl-PL" sz="3200" dirty="0"/>
              <a:t>P</a:t>
            </a:r>
            <a:r>
              <a:rPr lang="pl-PL" sz="3200" dirty="0" smtClean="0"/>
              <a:t>edagogicznej</a:t>
            </a:r>
            <a:endParaRPr lang="pl-PL" sz="3200"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52</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pic>
        <p:nvPicPr>
          <p:cNvPr id="1028" name="Picture 4" descr="Brak dostępnego opisu zdjęc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4" y="1268760"/>
            <a:ext cx="7416822" cy="494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429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Oferta stacjonarna</a:t>
            </a:r>
            <a:endParaRPr lang="pl-PL" sz="3200"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53</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pic>
        <p:nvPicPr>
          <p:cNvPr id="2050" name="Picture 2" descr="Brak dostępnego opisu zdjęc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7735" y="1423988"/>
            <a:ext cx="7420005"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572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hlinkClick r:id="rId2"/>
              </a:rPr>
              <a:t>Katalog elektroniczny </a:t>
            </a:r>
            <a:endParaRPr lang="pl-PL" sz="3200"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54</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pic>
        <p:nvPicPr>
          <p:cNvPr id="5122" name="Picture 2" descr="https://lh5.googleusercontent.com/2YunzvamRJ53YowN8gWUbth9zlKyW74hBHmE1ElNh14plwAtnzdJ4pdZkqhUZM7qqrHf9E8LKG1JmIdd6tKCvlnISoCRI7n1C84V87fxMKq7kKM5hfxTq-GY04wdNT9OOdEUpU4MIXbC8VBLZh1IC2wBSg=nw">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0113" y="1517055"/>
            <a:ext cx="7715250" cy="433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202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Oferta cyfrowa</a:t>
            </a:r>
            <a:endParaRPr lang="pl-PL" sz="3200"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55</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pic>
        <p:nvPicPr>
          <p:cNvPr id="3074" name="Picture 2" descr="https://lh6.googleusercontent.com/8fS7Y4669ltp4ZzzgDexUqMLDPraJEIVsl3sDaYUr87RA44BkgqvBpIaeZ8sHBAthvBh7e5Moi-189zTRd3d6qsz-0nLF6voo88yAeyJTTiQ99uSRAtbzuP77v5-lW38gtwmlGvPYPFRi7hEnGnhZgm3Nw=n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113" y="2122220"/>
            <a:ext cx="7715250" cy="312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224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Oferta cyfrowa</a:t>
            </a:r>
            <a:endParaRPr lang="pl-PL" sz="3200" dirty="0"/>
          </a:p>
        </p:txBody>
      </p:sp>
      <p:sp>
        <p:nvSpPr>
          <p:cNvPr id="3" name="Symbol zastępczy zawartości 2"/>
          <p:cNvSpPr>
            <a:spLocks noGrp="1"/>
          </p:cNvSpPr>
          <p:nvPr>
            <p:ph idx="1"/>
          </p:nvPr>
        </p:nvSpPr>
        <p:spPr/>
        <p:txBody>
          <a:bodyPr/>
          <a:lstStyle/>
          <a:p>
            <a:pPr>
              <a:lnSpc>
                <a:spcPct val="150000"/>
              </a:lnSpc>
            </a:pPr>
            <a:r>
              <a:rPr lang="pl-PL" dirty="0"/>
              <a:t>B</a:t>
            </a:r>
            <a:r>
              <a:rPr lang="pl-PL" dirty="0" smtClean="0"/>
              <a:t>iblioteka </a:t>
            </a:r>
            <a:r>
              <a:rPr lang="pl-PL" dirty="0"/>
              <a:t>C</a:t>
            </a:r>
            <a:r>
              <a:rPr lang="pl-PL" dirty="0" smtClean="0"/>
              <a:t>yfrowa</a:t>
            </a:r>
          </a:p>
          <a:p>
            <a:pPr>
              <a:lnSpc>
                <a:spcPct val="150000"/>
              </a:lnSpc>
            </a:pPr>
            <a:r>
              <a:rPr lang="pl-PL" dirty="0" smtClean="0"/>
              <a:t>IBUK Libra</a:t>
            </a:r>
          </a:p>
          <a:p>
            <a:pPr>
              <a:lnSpc>
                <a:spcPct val="150000"/>
              </a:lnSpc>
            </a:pPr>
            <a:r>
              <a:rPr lang="pl-PL" dirty="0" smtClean="0"/>
              <a:t>Ebookpoint BIBLIO</a:t>
            </a:r>
          </a:p>
          <a:p>
            <a:pPr>
              <a:lnSpc>
                <a:spcPct val="150000"/>
              </a:lnSpc>
            </a:pPr>
            <a:r>
              <a:rPr lang="pl-PL" dirty="0"/>
              <a:t>Prenumerata czasopism w formie elektronicznej</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56</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2023557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Biblioteka cyfrowa</a:t>
            </a:r>
            <a:endParaRPr lang="pl-PL" sz="3200" dirty="0"/>
          </a:p>
        </p:txBody>
      </p:sp>
      <p:sp>
        <p:nvSpPr>
          <p:cNvPr id="3" name="Symbol zastępczy zawartości 2"/>
          <p:cNvSpPr>
            <a:spLocks noGrp="1"/>
          </p:cNvSpPr>
          <p:nvPr>
            <p:ph idx="1"/>
          </p:nvPr>
        </p:nvSpPr>
        <p:spPr/>
        <p:txBody>
          <a:bodyPr/>
          <a:lstStyle/>
          <a:p>
            <a:pPr>
              <a:lnSpc>
                <a:spcPct val="150000"/>
              </a:lnSpc>
            </a:pPr>
            <a:r>
              <a:rPr lang="pl-PL" dirty="0"/>
              <a:t>W kolekcjach Biblioteki Cyfrowej są dostępne materiały </a:t>
            </a:r>
            <a:r>
              <a:rPr lang="pl-PL" dirty="0" smtClean="0"/>
              <a:t/>
            </a:r>
            <a:br>
              <a:rPr lang="pl-PL" dirty="0" smtClean="0"/>
            </a:br>
            <a:r>
              <a:rPr lang="pl-PL" dirty="0" smtClean="0"/>
              <a:t>z </a:t>
            </a:r>
            <a:r>
              <a:rPr lang="pl-PL" dirty="0"/>
              <a:t>zakresu nauk pedagogicznych, psychologicznych, społecznych oraz historii oświaty</a:t>
            </a:r>
            <a:r>
              <a:rPr lang="pl-PL" dirty="0" smtClean="0"/>
              <a:t>.</a:t>
            </a:r>
            <a:endParaRPr lang="pl-PL" dirty="0"/>
          </a:p>
          <a:p>
            <a:pPr>
              <a:lnSpc>
                <a:spcPct val="150000"/>
              </a:lnSpc>
            </a:pPr>
            <a:r>
              <a:rPr lang="pl-PL" dirty="0"/>
              <a:t>Biblioteka Cyfrowa ZCDN powstała w 2011 roku. Uroczystość jej uruchomienia zbiegła się z obchodami </a:t>
            </a:r>
            <a:r>
              <a:rPr lang="pl-PL" dirty="0" smtClean="0"/>
              <a:t/>
            </a:r>
            <a:br>
              <a:rPr lang="pl-PL" dirty="0" smtClean="0"/>
            </a:br>
            <a:r>
              <a:rPr lang="pl-PL" dirty="0" smtClean="0"/>
              <a:t>65-lecia </a:t>
            </a:r>
            <a:r>
              <a:rPr lang="pl-PL" dirty="0"/>
              <a:t>Biblioteki Pedagogicznej im. Heleny Radlińskiej oraz 20-leciem </a:t>
            </a:r>
            <a:r>
              <a:rPr lang="pl-PL" dirty="0" smtClean="0"/>
              <a:t>Zachodniopomorskiego Dwumiesięcznika </a:t>
            </a:r>
            <a:r>
              <a:rPr lang="pl-PL" dirty="0"/>
              <a:t>O</a:t>
            </a:r>
            <a:r>
              <a:rPr lang="pl-PL" dirty="0" smtClean="0"/>
              <a:t>światowego </a:t>
            </a:r>
            <a:r>
              <a:rPr lang="pl-PL" dirty="0"/>
              <a:t>„Refleksje”.</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57</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2667555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a:hlinkClick r:id="rId2"/>
              </a:rPr>
              <a:t>Biblioteka C</a:t>
            </a:r>
            <a:r>
              <a:rPr lang="pl-PL" sz="3200" dirty="0" smtClean="0">
                <a:hlinkClick r:id="rId2"/>
              </a:rPr>
              <a:t>yfrowa</a:t>
            </a:r>
            <a:r>
              <a:rPr lang="pl-PL" sz="3200" dirty="0" smtClean="0"/>
              <a:t> to</a:t>
            </a:r>
            <a:endParaRPr lang="pl-PL" sz="3200" dirty="0"/>
          </a:p>
        </p:txBody>
      </p:sp>
      <p:sp>
        <p:nvSpPr>
          <p:cNvPr id="3" name="Symbol zastępczy zawartości 2"/>
          <p:cNvSpPr>
            <a:spLocks noGrp="1"/>
          </p:cNvSpPr>
          <p:nvPr>
            <p:ph idx="1"/>
          </p:nvPr>
        </p:nvSpPr>
        <p:spPr>
          <a:xfrm>
            <a:off x="899592" y="1423321"/>
            <a:ext cx="7992888" cy="4525963"/>
          </a:xfrm>
        </p:spPr>
        <p:txBody>
          <a:bodyPr/>
          <a:lstStyle/>
          <a:p>
            <a:pPr lvl="1" fontAlgn="base">
              <a:lnSpc>
                <a:spcPct val="150000"/>
              </a:lnSpc>
              <a:buFont typeface="Arial" panose="020B0604020202020204" pitchFamily="34" charset="0"/>
              <a:buChar char="•"/>
            </a:pPr>
            <a:r>
              <a:rPr lang="pl-PL" sz="2400" dirty="0" smtClean="0"/>
              <a:t>Ponad 3000 obiektów cyfrowych dostępnych bez konieczności zakładania konta i pobierania kodów dostępu</a:t>
            </a:r>
          </a:p>
          <a:p>
            <a:pPr lvl="1" fontAlgn="base">
              <a:lnSpc>
                <a:spcPct val="150000"/>
              </a:lnSpc>
              <a:buFont typeface="Arial" panose="020B0604020202020204" pitchFamily="34" charset="0"/>
              <a:buChar char="•"/>
            </a:pPr>
            <a:r>
              <a:rPr lang="pl-PL" sz="2400" dirty="0" smtClean="0"/>
              <a:t>Kolekcje dostępne bez ograniczeń (materiały dydaktyczne, archiwum, dziedzictwo kulturowe, czasopisma, kolekcja druków muzycznych przedwojennego Szczecina) lub tylko </a:t>
            </a:r>
            <a:br>
              <a:rPr lang="pl-PL" sz="2400" dirty="0" smtClean="0"/>
            </a:br>
            <a:r>
              <a:rPr lang="pl-PL" sz="2400" dirty="0" smtClean="0"/>
              <a:t>z komputerów na terenie biblioteki (e-czytelnia)</a:t>
            </a:r>
            <a:endParaRPr lang="pl-PL" sz="2400" dirty="0" smtClean="0">
              <a:hlinkClick r:id="rId3"/>
            </a:endParaRPr>
          </a:p>
          <a:p>
            <a:pPr lvl="1">
              <a:lnSpc>
                <a:spcPct val="150000"/>
              </a:lnSpc>
              <a:buFont typeface="Arial" panose="020B0604020202020204" pitchFamily="34" charset="0"/>
              <a:buChar char="•"/>
            </a:pPr>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58</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2877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Dodatkowe informacje o BC</a:t>
            </a:r>
            <a:endParaRPr lang="pl-PL" sz="3200" dirty="0"/>
          </a:p>
        </p:txBody>
      </p:sp>
      <p:sp>
        <p:nvSpPr>
          <p:cNvPr id="3" name="Symbol zastępczy zawartości 2"/>
          <p:cNvSpPr>
            <a:spLocks noGrp="1"/>
          </p:cNvSpPr>
          <p:nvPr>
            <p:ph idx="1"/>
          </p:nvPr>
        </p:nvSpPr>
        <p:spPr/>
        <p:txBody>
          <a:bodyPr/>
          <a:lstStyle/>
          <a:p>
            <a:pPr marL="257168" lvl="1" indent="-257168">
              <a:lnSpc>
                <a:spcPct val="150000"/>
              </a:lnSpc>
              <a:buFont typeface="Arial" pitchFamily="34" charset="0"/>
              <a:buChar char="•"/>
            </a:pPr>
            <a:r>
              <a:rPr lang="pl-PL" sz="2400" dirty="0" smtClean="0"/>
              <a:t>Pamiętaj, że to nie Google – </a:t>
            </a:r>
            <a:r>
              <a:rPr lang="pl-PL" sz="2400" u="sng" dirty="0">
                <a:hlinkClick r:id="rId2"/>
              </a:rPr>
              <a:t>wyszukiwanie</a:t>
            </a:r>
            <a:r>
              <a:rPr lang="pl-PL" sz="2400" dirty="0"/>
              <a:t> </a:t>
            </a:r>
            <a:r>
              <a:rPr lang="pl-PL" sz="2400" dirty="0" smtClean="0"/>
              <a:t>działa tu trochę inaczej!</a:t>
            </a:r>
          </a:p>
          <a:p>
            <a:pPr marL="257168" lvl="1" indent="-257168">
              <a:lnSpc>
                <a:spcPct val="150000"/>
              </a:lnSpc>
              <a:buFont typeface="Arial" pitchFamily="34" charset="0"/>
              <a:buChar char="•"/>
            </a:pPr>
            <a:r>
              <a:rPr lang="pl-PL" sz="2400" dirty="0"/>
              <a:t>Warto założyć nieobowiązkowe konto użytkownika – daje to możliwość zapisywania do własnej kolekcji ulubionych publikacji oraz otrzymywania informacji o </a:t>
            </a:r>
            <a:r>
              <a:rPr lang="pl-PL" sz="2400" dirty="0" smtClean="0"/>
              <a:t>nowościach.</a:t>
            </a:r>
            <a:endParaRPr lang="pl-PL" sz="2400" dirty="0"/>
          </a:p>
          <a:p>
            <a:pPr marL="257168" lvl="1" indent="-257168">
              <a:lnSpc>
                <a:spcPct val="150000"/>
              </a:lnSpc>
              <a:buFont typeface="Arial" pitchFamily="34" charset="0"/>
              <a:buChar char="•"/>
            </a:pPr>
            <a:endParaRPr lang="pl-PL" sz="2400"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59</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25848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cd. komentarza</a:t>
            </a:r>
            <a:endParaRPr lang="pl-PL" dirty="0"/>
          </a:p>
        </p:txBody>
      </p:sp>
      <p:sp>
        <p:nvSpPr>
          <p:cNvPr id="3" name="Symbol zastępczy zawartości 2"/>
          <p:cNvSpPr>
            <a:spLocks noGrp="1"/>
          </p:cNvSpPr>
          <p:nvPr>
            <p:ph idx="1"/>
          </p:nvPr>
        </p:nvSpPr>
        <p:spPr/>
        <p:txBody>
          <a:bodyPr/>
          <a:lstStyle/>
          <a:p>
            <a:r>
              <a:rPr lang="pl-PL" dirty="0"/>
              <a:t>Pomocą służą tu teksty źródłowe oraz literackie – dobrane stosownie do grupy wiekowej oraz realizacji podstawy programowej. Warto sięgać po teksty antyczne na zajęciach koła teatralnego i wspierać upowszechnianie kultury antycznej poprzez </a:t>
            </a:r>
            <a:r>
              <a:rPr lang="pl-PL" dirty="0" smtClean="0"/>
              <a:t>prezentowanie </a:t>
            </a:r>
            <a:r>
              <a:rPr lang="pl-PL" dirty="0"/>
              <a:t>społeczności szkolnej przedstawień przygotowanych przez uczniów oraz urządzając debaty </a:t>
            </a:r>
            <a:r>
              <a:rPr lang="pl-PL" dirty="0" smtClean="0"/>
              <a:t>o  tematyce  </a:t>
            </a:r>
            <a:r>
              <a:rPr lang="pl-PL" dirty="0"/>
              <a:t>z zakresu historii oraz etyki. </a:t>
            </a:r>
          </a:p>
          <a:p>
            <a:r>
              <a:rPr lang="pl-PL" dirty="0"/>
              <a:t>W czasie lekcji warto sięgać po sentencje łacińskie. </a:t>
            </a:r>
          </a:p>
          <a:p>
            <a:pPr marL="0" indent="0">
              <a:buNone/>
            </a:pPr>
            <a:r>
              <a:rPr lang="pl-PL" dirty="0"/>
              <a:t>	</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6</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2073485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Lista dostępnych e-czasopism</a:t>
            </a:r>
            <a:endParaRPr lang="pl-PL" sz="3200" dirty="0"/>
          </a:p>
        </p:txBody>
      </p:sp>
      <p:sp>
        <p:nvSpPr>
          <p:cNvPr id="6" name="Symbol zastępczy zawartości 5"/>
          <p:cNvSpPr>
            <a:spLocks noGrp="1"/>
          </p:cNvSpPr>
          <p:nvPr>
            <p:ph sz="half" idx="1"/>
          </p:nvPr>
        </p:nvSpPr>
        <p:spPr>
          <a:xfrm>
            <a:off x="755576" y="1381536"/>
            <a:ext cx="3596208" cy="4525963"/>
          </a:xfrm>
        </p:spPr>
        <p:txBody>
          <a:bodyPr/>
          <a:lstStyle/>
          <a:p>
            <a:pPr>
              <a:lnSpc>
                <a:spcPct val="150000"/>
              </a:lnSpc>
            </a:pPr>
            <a:r>
              <a:rPr lang="pl-PL" sz="2400" dirty="0"/>
              <a:t>„Biblioteka w Szkole</a:t>
            </a:r>
            <a:r>
              <a:rPr lang="pl-PL" sz="2400" dirty="0" smtClean="0"/>
              <a:t>”</a:t>
            </a:r>
            <a:endParaRPr lang="pl-PL" sz="2400" dirty="0"/>
          </a:p>
          <a:p>
            <a:pPr>
              <a:lnSpc>
                <a:spcPct val="150000"/>
              </a:lnSpc>
            </a:pPr>
            <a:r>
              <a:rPr lang="pl-PL" sz="2400" dirty="0"/>
              <a:t>„Biologia w Szkole</a:t>
            </a:r>
            <a:r>
              <a:rPr lang="pl-PL" sz="2400" dirty="0" smtClean="0"/>
              <a:t>”</a:t>
            </a:r>
            <a:endParaRPr lang="pl-PL" sz="2400" dirty="0"/>
          </a:p>
          <a:p>
            <a:pPr>
              <a:lnSpc>
                <a:spcPct val="150000"/>
              </a:lnSpc>
            </a:pPr>
            <a:r>
              <a:rPr lang="pl-PL" sz="2400" dirty="0"/>
              <a:t>„Głos Nauczycielski</a:t>
            </a:r>
            <a:r>
              <a:rPr lang="pl-PL" sz="2400" dirty="0" smtClean="0"/>
              <a:t>”</a:t>
            </a:r>
            <a:endParaRPr lang="pl-PL" sz="2400" dirty="0"/>
          </a:p>
          <a:p>
            <a:pPr>
              <a:lnSpc>
                <a:spcPct val="150000"/>
              </a:lnSpc>
            </a:pPr>
            <a:r>
              <a:rPr lang="pl-PL" sz="2400" dirty="0"/>
              <a:t>„Głos Pedagogiczny</a:t>
            </a:r>
            <a:r>
              <a:rPr lang="pl-PL" sz="2400" dirty="0" smtClean="0"/>
              <a:t>”</a:t>
            </a:r>
            <a:endParaRPr lang="pl-PL" sz="2400" dirty="0"/>
          </a:p>
          <a:p>
            <a:pPr>
              <a:lnSpc>
                <a:spcPct val="150000"/>
              </a:lnSpc>
            </a:pPr>
            <a:r>
              <a:rPr lang="pl-PL" sz="2400" dirty="0"/>
              <a:t>„Horyzonty Anglistyki</a:t>
            </a:r>
            <a:r>
              <a:rPr lang="pl-PL" sz="2400" dirty="0" smtClean="0"/>
              <a:t>”</a:t>
            </a:r>
            <a:endParaRPr lang="pl-PL" sz="2400" dirty="0"/>
          </a:p>
          <a:p>
            <a:pPr>
              <a:lnSpc>
                <a:spcPct val="150000"/>
              </a:lnSpc>
            </a:pPr>
            <a:r>
              <a:rPr lang="pl-PL" sz="2400" dirty="0"/>
              <a:t>„Matematyka</a:t>
            </a:r>
            <a:r>
              <a:rPr lang="pl-PL" sz="2400" dirty="0" smtClean="0"/>
              <a:t>”</a:t>
            </a:r>
            <a:endParaRPr lang="pl-PL" sz="2400" dirty="0"/>
          </a:p>
          <a:p>
            <a:pPr>
              <a:lnSpc>
                <a:spcPct val="150000"/>
              </a:lnSpc>
            </a:pPr>
            <a:r>
              <a:rPr lang="pl-PL" sz="2400" dirty="0"/>
              <a:t>„Monitor Dyrektora </a:t>
            </a:r>
            <a:r>
              <a:rPr lang="pl-PL" sz="2400" dirty="0" smtClean="0"/>
              <a:t>Przedszkola”</a:t>
            </a:r>
            <a:endParaRPr lang="pl-PL" sz="2400" dirty="0"/>
          </a:p>
        </p:txBody>
      </p:sp>
      <p:sp>
        <p:nvSpPr>
          <p:cNvPr id="7" name="Symbol zastępczy zawartości 6"/>
          <p:cNvSpPr>
            <a:spLocks noGrp="1"/>
          </p:cNvSpPr>
          <p:nvPr>
            <p:ph sz="half" idx="2"/>
          </p:nvPr>
        </p:nvSpPr>
        <p:spPr>
          <a:xfrm>
            <a:off x="4644008" y="1381536"/>
            <a:ext cx="4316288" cy="4525963"/>
          </a:xfrm>
        </p:spPr>
        <p:txBody>
          <a:bodyPr/>
          <a:lstStyle/>
          <a:p>
            <a:pPr>
              <a:lnSpc>
                <a:spcPct val="150000"/>
              </a:lnSpc>
            </a:pPr>
            <a:r>
              <a:rPr lang="pl-PL" sz="2400" dirty="0" smtClean="0"/>
              <a:t>„</a:t>
            </a:r>
            <a:r>
              <a:rPr lang="pl-PL" sz="2400" dirty="0"/>
              <a:t>Monitor Dyrektora Szkoły</a:t>
            </a:r>
            <a:r>
              <a:rPr lang="pl-PL" sz="2400" dirty="0" smtClean="0"/>
              <a:t>”</a:t>
            </a:r>
            <a:endParaRPr lang="pl-PL" sz="2400" dirty="0"/>
          </a:p>
          <a:p>
            <a:pPr>
              <a:lnSpc>
                <a:spcPct val="150000"/>
              </a:lnSpc>
            </a:pPr>
            <a:r>
              <a:rPr lang="pl-PL" sz="2400" dirty="0"/>
              <a:t>„Polonistyka</a:t>
            </a:r>
            <a:r>
              <a:rPr lang="pl-PL" sz="2400" dirty="0" smtClean="0"/>
              <a:t>”</a:t>
            </a:r>
            <a:endParaRPr lang="pl-PL" sz="2400" dirty="0"/>
          </a:p>
          <a:p>
            <a:pPr>
              <a:lnSpc>
                <a:spcPct val="150000"/>
              </a:lnSpc>
            </a:pPr>
            <a:r>
              <a:rPr lang="pl-PL" sz="2400" dirty="0"/>
              <a:t>„Szkoła. Miesięcznik Dyrektora</a:t>
            </a:r>
            <a:r>
              <a:rPr lang="pl-PL" sz="2400" dirty="0" smtClean="0"/>
              <a:t>”</a:t>
            </a:r>
            <a:endParaRPr lang="pl-PL" sz="2400" dirty="0"/>
          </a:p>
          <a:p>
            <a:pPr>
              <a:lnSpc>
                <a:spcPct val="150000"/>
              </a:lnSpc>
            </a:pPr>
            <a:r>
              <a:rPr lang="pl-PL" sz="2400" dirty="0"/>
              <a:t>„Terapia Specjalna</a:t>
            </a:r>
            <a:r>
              <a:rPr lang="pl-PL" sz="2400" dirty="0" smtClean="0"/>
              <a:t>”</a:t>
            </a:r>
            <a:endParaRPr lang="pl-PL" sz="2400" dirty="0"/>
          </a:p>
          <a:p>
            <a:pPr>
              <a:lnSpc>
                <a:spcPct val="150000"/>
              </a:lnSpc>
            </a:pPr>
            <a:r>
              <a:rPr lang="pl-PL" sz="2400" dirty="0"/>
              <a:t>„Wychowanie fizyczne </a:t>
            </a:r>
            <a:r>
              <a:rPr lang="pl-PL" sz="2400" dirty="0" smtClean="0"/>
              <a:t/>
            </a:r>
            <a:br>
              <a:rPr lang="pl-PL" sz="2400" dirty="0" smtClean="0"/>
            </a:br>
            <a:r>
              <a:rPr lang="pl-PL" sz="2400" dirty="0" smtClean="0"/>
              <a:t>i </a:t>
            </a:r>
            <a:r>
              <a:rPr lang="pl-PL" sz="2400" dirty="0"/>
              <a:t>zdrowotne”</a:t>
            </a:r>
          </a:p>
          <a:p>
            <a:pPr>
              <a:lnSpc>
                <a:spcPct val="150000"/>
              </a:lnSpc>
            </a:pPr>
            <a:r>
              <a:rPr lang="pl-PL" sz="2400" dirty="0"/>
              <a:t>„Wychowanie w Przedszkolu”</a:t>
            </a:r>
          </a:p>
          <a:p>
            <a:pPr>
              <a:lnSpc>
                <a:spcPct val="150000"/>
              </a:lnSpc>
            </a:pPr>
            <a:endParaRPr lang="pl-PL" sz="2400"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60</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24620283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ctrTitle"/>
          </p:nvPr>
        </p:nvSpPr>
        <p:spPr>
          <a:xfrm>
            <a:off x="683568" y="3356996"/>
            <a:ext cx="7992888" cy="2592284"/>
          </a:xfrm>
        </p:spPr>
        <p:txBody>
          <a:bodyPr/>
          <a:lstStyle/>
          <a:p>
            <a:r>
              <a:rPr lang="pl-PL" sz="2400" dirty="0"/>
              <a:t>Zapraszam do </a:t>
            </a:r>
            <a:r>
              <a:rPr lang="pl-PL" sz="2400" dirty="0" smtClean="0"/>
              <a:t>kontaktu</a:t>
            </a:r>
            <a:r>
              <a:rPr lang="pl-PL" sz="2400" dirty="0"/>
              <a:t/>
            </a:r>
            <a:br>
              <a:rPr lang="pl-PL" sz="2400" dirty="0"/>
            </a:br>
            <a:r>
              <a:rPr lang="pl-PL" sz="2400" dirty="0"/>
              <a:t/>
            </a:r>
            <a:br>
              <a:rPr lang="pl-PL" sz="2400" dirty="0"/>
            </a:br>
            <a:r>
              <a:rPr lang="pl-PL" sz="2400" b="1" dirty="0"/>
              <a:t>Wiktoria Knap</a:t>
            </a:r>
            <a:r>
              <a:rPr lang="pl-PL" sz="2400" dirty="0"/>
              <a:t/>
            </a:r>
            <a:br>
              <a:rPr lang="pl-PL" sz="2400" dirty="0"/>
            </a:br>
            <a:r>
              <a:rPr lang="pl-PL" sz="2400" dirty="0"/>
              <a:t>nauczycielka doradczyni metodyczna w zakresie historii</a:t>
            </a:r>
            <a:br>
              <a:rPr lang="pl-PL" sz="2400" dirty="0"/>
            </a:br>
            <a:r>
              <a:rPr lang="pl-PL" sz="2400" dirty="0"/>
              <a:t>pokój nr 220 (II piętro)</a:t>
            </a:r>
            <a:br>
              <a:rPr lang="pl-PL" sz="2400" dirty="0"/>
            </a:br>
            <a:r>
              <a:rPr lang="pl-PL" sz="2400" dirty="0"/>
              <a:t>tel. 91 435 06 55</a:t>
            </a:r>
            <a:br>
              <a:rPr lang="pl-PL" sz="2400" dirty="0"/>
            </a:br>
            <a:r>
              <a:rPr lang="pl-PL" sz="2400" dirty="0"/>
              <a:t>e-mail: wknap@zcdn.edu.pl</a:t>
            </a:r>
            <a:endParaRPr lang="pl-PL" sz="2000" dirty="0"/>
          </a:p>
        </p:txBody>
      </p:sp>
      <p:sp>
        <p:nvSpPr>
          <p:cNvPr id="5" name="Symbol zastępczy numeru slajdu 4"/>
          <p:cNvSpPr>
            <a:spLocks noGrp="1"/>
          </p:cNvSpPr>
          <p:nvPr>
            <p:ph type="sldNum" sz="quarter" idx="4294967295"/>
          </p:nvPr>
        </p:nvSpPr>
        <p:spPr>
          <a:xfrm>
            <a:off x="7086600" y="6356350"/>
            <a:ext cx="2057400" cy="365125"/>
          </a:xfrm>
        </p:spPr>
        <p:txBody>
          <a:bodyPr/>
          <a:lstStyle/>
          <a:p>
            <a:fld id="{926A4B1B-54DF-4B40-A71A-19DEC8137B4C}" type="slidenum">
              <a:rPr lang="pl-PL" smtClean="0"/>
              <a:pPr/>
              <a:t>61</a:t>
            </a:fld>
            <a:endParaRPr lang="pl-PL" dirty="0"/>
          </a:p>
        </p:txBody>
      </p:sp>
      <p:sp>
        <p:nvSpPr>
          <p:cNvPr id="6" name="Symbol zastępczy daty 5"/>
          <p:cNvSpPr>
            <a:spLocks noGrp="1"/>
          </p:cNvSpPr>
          <p:nvPr>
            <p:ph type="dt" sz="half" idx="4294967295"/>
          </p:nvPr>
        </p:nvSpPr>
        <p:spPr>
          <a:xfrm>
            <a:off x="0" y="6351588"/>
            <a:ext cx="2057400" cy="365125"/>
          </a:xfrm>
        </p:spPr>
        <p:txBody>
          <a:bodyPr/>
          <a:lstStyle/>
          <a:p>
            <a:fld id="{7F5AEF4A-7BD8-4A4A-A652-59846642617D}" type="datetime2">
              <a:rPr lang="pl-PL" smtClean="0"/>
              <a:pPr/>
              <a:t>czwartek, 5 października 2023</a:t>
            </a:fld>
            <a:endParaRPr lang="pl-PL" dirty="0"/>
          </a:p>
        </p:txBody>
      </p:sp>
      <p:sp>
        <p:nvSpPr>
          <p:cNvPr id="7" name="Prostokąt 6"/>
          <p:cNvSpPr/>
          <p:nvPr/>
        </p:nvSpPr>
        <p:spPr>
          <a:xfrm>
            <a:off x="4453217" y="3244334"/>
            <a:ext cx="237566" cy="369332"/>
          </a:xfrm>
          <a:prstGeom prst="rect">
            <a:avLst/>
          </a:prstGeom>
        </p:spPr>
        <p:txBody>
          <a:bodyPr wrap="none">
            <a:spAutoFit/>
          </a:bodyPr>
          <a:lstStyle/>
          <a:p>
            <a:r>
              <a:rPr lang="pl-PL" dirty="0"/>
              <a:t> </a:t>
            </a:r>
          </a:p>
        </p:txBody>
      </p:sp>
    </p:spTree>
    <p:extLst>
      <p:ext uri="{BB962C8B-B14F-4D97-AF65-F5344CB8AC3E}">
        <p14:creationId xmlns:p14="http://schemas.microsoft.com/office/powerpoint/2010/main" val="119673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cd. komentarza</a:t>
            </a:r>
            <a:endParaRPr lang="pl-PL" dirty="0"/>
          </a:p>
        </p:txBody>
      </p:sp>
      <p:sp>
        <p:nvSpPr>
          <p:cNvPr id="3" name="Symbol zastępczy zawartości 2"/>
          <p:cNvSpPr>
            <a:spLocks noGrp="1"/>
          </p:cNvSpPr>
          <p:nvPr>
            <p:ph idx="1"/>
          </p:nvPr>
        </p:nvSpPr>
        <p:spPr/>
        <p:txBody>
          <a:bodyPr/>
          <a:lstStyle/>
          <a:p>
            <a:r>
              <a:rPr lang="pl-PL" dirty="0" smtClean="0"/>
              <a:t>Rozwiązaniem</a:t>
            </a:r>
            <a:r>
              <a:rPr lang="pl-PL" dirty="0"/>
              <a:t>, które może wspomóc umożliwienie uczenia się łaciny już od szkoły </a:t>
            </a:r>
            <a:r>
              <a:rPr lang="pl-PL" dirty="0" smtClean="0"/>
              <a:t>podstawowej, </a:t>
            </a:r>
            <a:r>
              <a:rPr lang="pl-PL" dirty="0"/>
              <a:t>jest koło </a:t>
            </a:r>
            <a:r>
              <a:rPr lang="pl-PL" dirty="0" smtClean="0"/>
              <a:t>zainteresowań, </a:t>
            </a:r>
            <a:r>
              <a:rPr lang="pl-PL" dirty="0"/>
              <a:t>podczas którego uczniowie </a:t>
            </a:r>
            <a:r>
              <a:rPr lang="pl-PL" dirty="0" smtClean="0"/>
              <a:t>będą poznawać podstawy </a:t>
            </a:r>
            <a:r>
              <a:rPr lang="pl-PL" dirty="0"/>
              <a:t>łaciny. Nauczyciel </a:t>
            </a:r>
            <a:r>
              <a:rPr lang="pl-PL" dirty="0" smtClean="0"/>
              <a:t>wyznaczony </a:t>
            </a:r>
            <a:r>
              <a:rPr lang="pl-PL" dirty="0"/>
              <a:t>do pełnienia funkcji opiekuna takiego koła powinien przygotować autorski program nauczania łaciny na kole zainteresowań </a:t>
            </a:r>
            <a:r>
              <a:rPr lang="pl-PL" dirty="0" smtClean="0"/>
              <a:t/>
            </a:r>
            <a:br>
              <a:rPr lang="pl-PL" dirty="0" smtClean="0"/>
            </a:br>
            <a:r>
              <a:rPr lang="pl-PL" dirty="0" smtClean="0"/>
              <a:t>i </a:t>
            </a:r>
            <a:r>
              <a:rPr lang="pl-PL" dirty="0"/>
              <a:t>przedstawić do zatwierdzenia dyrekcji szkoły. </a:t>
            </a:r>
            <a:endParaRPr lang="pl-PL" dirty="0" smtClean="0"/>
          </a:p>
          <a:p>
            <a:r>
              <a:rPr lang="pl-PL" dirty="0" smtClean="0"/>
              <a:t>Warto </a:t>
            </a:r>
            <a:r>
              <a:rPr lang="pl-PL" dirty="0"/>
              <a:t>też przygotować innowację pedagogiczną z zakresu wdrażania łaciny w szkole podstawowej. Po opracowaniu należy zgłosić ją dyrektorowi </a:t>
            </a:r>
            <a:r>
              <a:rPr lang="pl-PL" dirty="0" smtClean="0"/>
              <a:t>szkoły. Należy pamiętać, że </a:t>
            </a:r>
            <a:r>
              <a:rPr lang="pl-PL" dirty="0"/>
              <a:t>przed wdrożeniem potrzebna jest </a:t>
            </a:r>
            <a:r>
              <a:rPr lang="pl-PL" dirty="0" smtClean="0"/>
              <a:t>uchwała </a:t>
            </a:r>
            <a:r>
              <a:rPr lang="pl-PL" dirty="0"/>
              <a:t>rady pedagogicznej. </a:t>
            </a:r>
          </a:p>
          <a:p>
            <a:endParaRPr lang="pl-PL" dirty="0"/>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7</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Tree>
    <p:extLst>
      <p:ext uri="{BB962C8B-B14F-4D97-AF65-F5344CB8AC3E}">
        <p14:creationId xmlns:p14="http://schemas.microsoft.com/office/powerpoint/2010/main" val="204414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74638"/>
            <a:ext cx="6264694" cy="634082"/>
          </a:xfrm>
        </p:spPr>
        <p:txBody>
          <a:bodyPr/>
          <a:lstStyle/>
          <a:p>
            <a:r>
              <a:rPr lang="pl-PL" b="1" dirty="0" smtClean="0"/>
              <a:t>Kierunki </a:t>
            </a:r>
            <a:r>
              <a:rPr lang="pl-PL" b="1" dirty="0"/>
              <a:t>realizacji polityki </a:t>
            </a:r>
            <a:r>
              <a:rPr lang="pl-PL" b="1" dirty="0" smtClean="0"/>
              <a:t>oświatowej państwa</a:t>
            </a:r>
            <a:endParaRPr lang="pl-PL" b="1"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8</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
        <p:nvSpPr>
          <p:cNvPr id="7" name="pole tekstowe 6"/>
          <p:cNvSpPr txBox="1"/>
          <p:nvPr/>
        </p:nvSpPr>
        <p:spPr>
          <a:xfrm>
            <a:off x="971600" y="2992884"/>
            <a:ext cx="7632848" cy="2308324"/>
          </a:xfrm>
          <a:prstGeom prst="rect">
            <a:avLst/>
          </a:prstGeom>
          <a:noFill/>
        </p:spPr>
        <p:txBody>
          <a:bodyPr wrap="square" rtlCol="0">
            <a:spAutoFit/>
          </a:bodyPr>
          <a:lstStyle/>
          <a:p>
            <a:pPr marL="457200" indent="-284163">
              <a:buFont typeface="+mj-lt"/>
              <a:buAutoNum type="arabicPeriod" startAt="2"/>
            </a:pPr>
            <a:r>
              <a:rPr lang="pl-PL" sz="2400" dirty="0"/>
              <a:t>Wspomaganie wychowawczej roli rodziny poprzez pomoc w kształtowaniu u wychowanków i uczniów stałych sprawności w czynieniu dobra, rzetelną diagnozę potrzeb rozwojowych dzieci i młodzieży, realizację adekwatnego programu wychowawczo-profilaktycznego oraz zajęć wychowania do życia w rodzinie.</a:t>
            </a:r>
            <a:endParaRPr lang="pl-PL" sz="2400" b="1" dirty="0">
              <a:solidFill>
                <a:schemeClr val="tx2"/>
              </a:solidFill>
            </a:endParaRPr>
          </a:p>
        </p:txBody>
      </p:sp>
      <p:pic>
        <p:nvPicPr>
          <p:cNvPr id="9" name="Obraz 8"/>
          <p:cNvPicPr>
            <a:picLocks noChangeAspect="1"/>
          </p:cNvPicPr>
          <p:nvPr/>
        </p:nvPicPr>
        <p:blipFill rotWithShape="1">
          <a:blip r:embed="rId2" cstate="print">
            <a:extLst>
              <a:ext uri="{28A0092B-C50C-407E-A947-70E740481C1C}">
                <a14:useLocalDpi xmlns:a14="http://schemas.microsoft.com/office/drawing/2010/main" val="0"/>
              </a:ext>
            </a:extLst>
          </a:blip>
          <a:srcRect t="16854" b="24155"/>
          <a:stretch/>
        </p:blipFill>
        <p:spPr>
          <a:xfrm>
            <a:off x="3210505" y="1536410"/>
            <a:ext cx="1865551" cy="11005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74638"/>
            <a:ext cx="6192686" cy="634082"/>
          </a:xfrm>
        </p:spPr>
        <p:txBody>
          <a:bodyPr/>
          <a:lstStyle/>
          <a:p>
            <a:r>
              <a:rPr lang="pl-PL" b="1" dirty="0" smtClean="0"/>
              <a:t>Kierunki </a:t>
            </a:r>
            <a:r>
              <a:rPr lang="pl-PL" b="1" dirty="0"/>
              <a:t>realizacji polityki </a:t>
            </a:r>
            <a:r>
              <a:rPr lang="pl-PL" b="1" dirty="0" smtClean="0"/>
              <a:t>oświatowej państwa</a:t>
            </a:r>
            <a:endParaRPr lang="pl-PL" b="1"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9</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czwartek, 5 października 2023</a:t>
            </a:fld>
            <a:endParaRPr lang="pl-PL" dirty="0"/>
          </a:p>
        </p:txBody>
      </p:sp>
      <p:sp>
        <p:nvSpPr>
          <p:cNvPr id="7" name="pole tekstowe 6"/>
          <p:cNvSpPr txBox="1"/>
          <p:nvPr/>
        </p:nvSpPr>
        <p:spPr>
          <a:xfrm>
            <a:off x="1043608" y="3429000"/>
            <a:ext cx="7632848" cy="1200329"/>
          </a:xfrm>
          <a:prstGeom prst="rect">
            <a:avLst/>
          </a:prstGeom>
          <a:noFill/>
        </p:spPr>
        <p:txBody>
          <a:bodyPr wrap="square" rtlCol="0">
            <a:spAutoFit/>
          </a:bodyPr>
          <a:lstStyle/>
          <a:p>
            <a:pPr marL="358775" indent="-266700"/>
            <a:r>
              <a:rPr lang="pl-PL" sz="2400" dirty="0"/>
              <a:t>3.</a:t>
            </a:r>
            <a:r>
              <a:rPr lang="pl-PL" sz="2400" b="1" dirty="0" smtClean="0">
                <a:solidFill>
                  <a:schemeClr val="tx2"/>
                </a:solidFill>
              </a:rPr>
              <a:t> </a:t>
            </a:r>
            <a:r>
              <a:rPr lang="pl-PL" sz="2400" dirty="0"/>
              <a:t>Doskonalenie kompetencji dyrektorów szkół i nauczycieli w zakresie warunków i sposobu oceniania wewnątrzszkolnego.</a:t>
            </a:r>
            <a:endParaRPr lang="pl-PL" sz="2400" b="1" dirty="0">
              <a:solidFill>
                <a:schemeClr val="tx2"/>
              </a:solidFill>
            </a:endParaRPr>
          </a:p>
        </p:txBody>
      </p:sp>
      <p:pic>
        <p:nvPicPr>
          <p:cNvPr id="9" name="Obraz 8"/>
          <p:cNvPicPr>
            <a:picLocks noChangeAspect="1"/>
          </p:cNvPicPr>
          <p:nvPr/>
        </p:nvPicPr>
        <p:blipFill rotWithShape="1">
          <a:blip r:embed="rId2" cstate="print">
            <a:extLst>
              <a:ext uri="{28A0092B-C50C-407E-A947-70E740481C1C}">
                <a14:useLocalDpi xmlns:a14="http://schemas.microsoft.com/office/drawing/2010/main" val="0"/>
              </a:ext>
            </a:extLst>
          </a:blip>
          <a:srcRect t="16854" b="24155"/>
          <a:stretch/>
        </p:blipFill>
        <p:spPr>
          <a:xfrm>
            <a:off x="3210505" y="1608418"/>
            <a:ext cx="1865551" cy="1100502"/>
          </a:xfrm>
          <a:prstGeom prst="rect">
            <a:avLst/>
          </a:prstGeom>
        </p:spPr>
      </p:pic>
    </p:spTree>
    <p:extLst>
      <p:ext uri="{BB962C8B-B14F-4D97-AF65-F5344CB8AC3E}">
        <p14:creationId xmlns:p14="http://schemas.microsoft.com/office/powerpoint/2010/main" val="3121300373"/>
      </p:ext>
    </p:extLst>
  </p:cSld>
  <p:clrMapOvr>
    <a:masterClrMapping/>
  </p:clrMapOvr>
</p:sld>
</file>

<file path=ppt/theme/theme1.xml><?xml version="1.0" encoding="utf-8"?>
<a:theme xmlns:a="http://schemas.openxmlformats.org/drawingml/2006/main" name="ZCDN_prezentacja-wzorcowa_2023">
  <a:themeElements>
    <a:clrScheme name="Niestandardowy 2">
      <a:dk1>
        <a:sysClr val="windowText" lastClr="000000"/>
      </a:dk1>
      <a:lt1>
        <a:sysClr val="window" lastClr="FFFFFF"/>
      </a:lt1>
      <a:dk2>
        <a:srgbClr val="274B69"/>
      </a:dk2>
      <a:lt2>
        <a:srgbClr val="EEECE1"/>
      </a:lt2>
      <a:accent1>
        <a:srgbClr val="274B69"/>
      </a:accent1>
      <a:accent2>
        <a:srgbClr val="9E3C3B"/>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ZCDN_prezentacja-wzorcowa_2023</Template>
  <TotalTime>1794</TotalTime>
  <Words>2035</Words>
  <Application>Microsoft Office PowerPoint</Application>
  <PresentationFormat>Pokaz na ekranie (4:3)</PresentationFormat>
  <Paragraphs>363</Paragraphs>
  <Slides>61</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61</vt:i4>
      </vt:variant>
    </vt:vector>
  </HeadingPairs>
  <TitlesOfParts>
    <vt:vector size="64" baseType="lpstr">
      <vt:lpstr>Arial</vt:lpstr>
      <vt:lpstr>Calibri</vt:lpstr>
      <vt:lpstr>ZCDN_prezentacja-wzorcowa_2023</vt:lpstr>
      <vt:lpstr>Konferencja metodyczna otwierająca rok szkolny 2023/2024 dla nauczycieli historii  oraz historii i teraźniejszości</vt:lpstr>
      <vt:lpstr>Program konferencji </vt:lpstr>
      <vt:lpstr>Kierunki polityki oświatowej państwa na rok szkolny 2023/2024 </vt:lpstr>
      <vt:lpstr>Podstawowe kierunki realizacji polityki oświatowej państwa w roku szkolnym 2023/2024 </vt:lpstr>
      <vt:lpstr>Komentarz do kierunku:</vt:lpstr>
      <vt:lpstr>cd. komentarza</vt:lpstr>
      <vt:lpstr>cd. komentarza</vt:lpstr>
      <vt:lpstr>Kierunki realizacji polityki oświatowej państwa</vt:lpstr>
      <vt:lpstr>Kierunki realizacji polityki oświatowej państwa</vt:lpstr>
      <vt:lpstr>Kierunki realizacji polityki oświatowej państwa</vt:lpstr>
      <vt:lpstr>Kierunki realizacji polityki oświatowej państwa</vt:lpstr>
      <vt:lpstr>Kierunki realizacji polityki oświatowej państwa</vt:lpstr>
      <vt:lpstr>Kierunki realizacji polityki oświatowej państwa</vt:lpstr>
      <vt:lpstr>Kierunki realizacji polityki oświatowej państwa</vt:lpstr>
      <vt:lpstr>Kierunki realizacji polityki oświatowej państwa</vt:lpstr>
      <vt:lpstr>Kierunki realizacji polityki oświatowej państwa</vt:lpstr>
      <vt:lpstr>Zmiany w prawie oświatowym  </vt:lpstr>
      <vt:lpstr>Zmiany w prawie oświatowym</vt:lpstr>
      <vt:lpstr>Dotyczy  </vt:lpstr>
      <vt:lpstr>2.</vt:lpstr>
      <vt:lpstr>Dotyczy  </vt:lpstr>
      <vt:lpstr>3.</vt:lpstr>
      <vt:lpstr>Dotyczy  </vt:lpstr>
      <vt:lpstr>4.</vt:lpstr>
      <vt:lpstr>Dotyczy  </vt:lpstr>
      <vt:lpstr>5.</vt:lpstr>
      <vt:lpstr>Dotyczy  </vt:lpstr>
      <vt:lpstr>6.</vt:lpstr>
      <vt:lpstr>7.</vt:lpstr>
      <vt:lpstr>8.</vt:lpstr>
      <vt:lpstr>Dotyczy  </vt:lpstr>
      <vt:lpstr>9.</vt:lpstr>
      <vt:lpstr>10.</vt:lpstr>
      <vt:lpstr>11.</vt:lpstr>
      <vt:lpstr>Doradcy metodyczni i konsultanci w ZCDN-ie    </vt:lpstr>
      <vt:lpstr>Konsultanci</vt:lpstr>
      <vt:lpstr>Oferta szkoleniowa ZCDN-u    </vt:lpstr>
      <vt:lpstr>Oferta ZCDN 2023/2024</vt:lpstr>
      <vt:lpstr>Doskonalenie w ZCDN-ie – ocenianie</vt:lpstr>
      <vt:lpstr>Doskonalenie w ZCDN-ie – dobrostan</vt:lpstr>
      <vt:lpstr>Oferta dla nauczycieli historii oraz HIT-u</vt:lpstr>
      <vt:lpstr>Jak oceniać, żeby doceniać?  </vt:lpstr>
      <vt:lpstr>Ocenianie Kształtujące</vt:lpstr>
      <vt:lpstr>Praca z OK</vt:lpstr>
      <vt:lpstr>Podstawowe filary OK</vt:lpstr>
      <vt:lpstr>W trosce o dobrostan psychiczny nauczycieli i uczniów   </vt:lpstr>
      <vt:lpstr>Dobrostan – jego brak</vt:lpstr>
      <vt:lpstr>Walka o swój dobrostan – PLAN</vt:lpstr>
      <vt:lpstr>Ważne zadanie!</vt:lpstr>
      <vt:lpstr>Pomoc! Uwaga na sygnały od innych!</vt:lpstr>
      <vt:lpstr>Oferta cyfrowa  Biblioteki Pedagogicznej     </vt:lpstr>
      <vt:lpstr>Oferta Biblioteki Pedagogicznej</vt:lpstr>
      <vt:lpstr>Oferta stacjonarna</vt:lpstr>
      <vt:lpstr>Katalog elektroniczny </vt:lpstr>
      <vt:lpstr>Oferta cyfrowa</vt:lpstr>
      <vt:lpstr>Oferta cyfrowa</vt:lpstr>
      <vt:lpstr>Biblioteka cyfrowa</vt:lpstr>
      <vt:lpstr>Biblioteka Cyfrowa to</vt:lpstr>
      <vt:lpstr>Dodatkowe informacje o BC</vt:lpstr>
      <vt:lpstr>Lista dostępnych e-czasopism</vt:lpstr>
      <vt:lpstr>Zapraszam do kontaktu  Wiktoria Knap nauczycielka doradczyni metodyczna w zakresie historii pokój nr 220 (II piętro) tel. 91 435 06 55 e-mail: wknap@zcdn.edu.pl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Piotr Lachowicz</dc:creator>
  <cp:lastModifiedBy>Katarzyna Mańkowska</cp:lastModifiedBy>
  <cp:revision>126</cp:revision>
  <cp:lastPrinted>2018-08-27T12:46:50Z</cp:lastPrinted>
  <dcterms:created xsi:type="dcterms:W3CDTF">2013-04-05T08:46:17Z</dcterms:created>
  <dcterms:modified xsi:type="dcterms:W3CDTF">2023-10-05T11:44:02Z</dcterms:modified>
</cp:coreProperties>
</file>