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600" r:id="rId3"/>
    <p:sldId id="485" r:id="rId4"/>
    <p:sldId id="486" r:id="rId5"/>
    <p:sldId id="487" r:id="rId6"/>
    <p:sldId id="488" r:id="rId7"/>
    <p:sldId id="554" r:id="rId8"/>
    <p:sldId id="545" r:id="rId9"/>
    <p:sldId id="491" r:id="rId10"/>
    <p:sldId id="553" r:id="rId11"/>
    <p:sldId id="546" r:id="rId12"/>
    <p:sldId id="495" r:id="rId13"/>
    <p:sldId id="547" r:id="rId14"/>
    <p:sldId id="557" r:id="rId15"/>
    <p:sldId id="496" r:id="rId16"/>
    <p:sldId id="548" r:id="rId17"/>
    <p:sldId id="558" r:id="rId18"/>
    <p:sldId id="497" r:id="rId19"/>
    <p:sldId id="555" r:id="rId20"/>
    <p:sldId id="549" r:id="rId21"/>
    <p:sldId id="552" r:id="rId22"/>
    <p:sldId id="499" r:id="rId23"/>
    <p:sldId id="550" r:id="rId24"/>
    <p:sldId id="501" r:id="rId25"/>
    <p:sldId id="556" r:id="rId26"/>
    <p:sldId id="506" r:id="rId27"/>
    <p:sldId id="507" r:id="rId28"/>
    <p:sldId id="601" r:id="rId29"/>
    <p:sldId id="602" r:id="rId30"/>
    <p:sldId id="603" r:id="rId31"/>
    <p:sldId id="577" r:id="rId32"/>
    <p:sldId id="608" r:id="rId33"/>
    <p:sldId id="571" r:id="rId34"/>
    <p:sldId id="572" r:id="rId35"/>
    <p:sldId id="573" r:id="rId36"/>
    <p:sldId id="576" r:id="rId37"/>
    <p:sldId id="569" r:id="rId38"/>
    <p:sldId id="574" r:id="rId39"/>
    <p:sldId id="575" r:id="rId40"/>
    <p:sldId id="568" r:id="rId41"/>
    <p:sldId id="570" r:id="rId42"/>
    <p:sldId id="578" r:id="rId43"/>
    <p:sldId id="579" r:id="rId44"/>
    <p:sldId id="609" r:id="rId45"/>
    <p:sldId id="610" r:id="rId46"/>
    <p:sldId id="611" r:id="rId47"/>
    <p:sldId id="604" r:id="rId48"/>
    <p:sldId id="605" r:id="rId49"/>
    <p:sldId id="606" r:id="rId50"/>
    <p:sldId id="607" r:id="rId51"/>
    <p:sldId id="560" r:id="rId52"/>
    <p:sldId id="565" r:id="rId53"/>
    <p:sldId id="561" r:id="rId54"/>
    <p:sldId id="559" r:id="rId55"/>
    <p:sldId id="587" r:id="rId56"/>
    <p:sldId id="580" r:id="rId57"/>
    <p:sldId id="581" r:id="rId58"/>
    <p:sldId id="582" r:id="rId59"/>
    <p:sldId id="583" r:id="rId60"/>
    <p:sldId id="584" r:id="rId61"/>
    <p:sldId id="585" r:id="rId62"/>
    <p:sldId id="586" r:id="rId63"/>
    <p:sldId id="588" r:id="rId64"/>
    <p:sldId id="595" r:id="rId65"/>
    <p:sldId id="594" r:id="rId66"/>
    <p:sldId id="597" r:id="rId67"/>
    <p:sldId id="598" r:id="rId68"/>
    <p:sldId id="599" r:id="rId69"/>
    <p:sldId id="596" r:id="rId70"/>
    <p:sldId id="612" r:id="rId71"/>
    <p:sldId id="590" r:id="rId72"/>
    <p:sldId id="591" r:id="rId73"/>
    <p:sldId id="589" r:id="rId74"/>
    <p:sldId id="592" r:id="rId75"/>
    <p:sldId id="593" r:id="rId76"/>
    <p:sldId id="613" r:id="rId77"/>
    <p:sldId id="530" r:id="rId7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7A"/>
    <a:srgbClr val="9E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>
      <p:cViewPr varScale="1">
        <p:scale>
          <a:sx n="109" d="100"/>
          <a:sy n="109" d="100"/>
        </p:scale>
        <p:origin x="20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40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8BBD-1E91-40C2-802B-96564AF1BD51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3629-B89A-4847-AE59-826C1D930A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92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42DA-1E5A-4648-943B-F961867EEB93}" type="datetimeFigureOut">
              <a:rPr lang="pl-PL" smtClean="0"/>
              <a:t>22.10.2024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69EEC-B775-4BD4-9F66-1F62ED802C8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59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69EEC-B775-4BD4-9F66-1F62ED802C83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69EEC-B775-4BD4-9F66-1F62ED802C83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296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207f4ed439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207f4ed439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2207f4ed439_0_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745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07f4ed43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07f4ed43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207f4ed439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989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46f6668f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g2f46f6668f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8229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973977" cy="1470025"/>
          </a:xfrm>
          <a:prstGeom prst="rect">
            <a:avLst/>
          </a:prstGeom>
        </p:spPr>
        <p:txBody>
          <a:bodyPr/>
          <a:lstStyle>
            <a:lvl1pPr algn="ctr">
              <a:defRPr sz="3000" baseline="0">
                <a:solidFill>
                  <a:srgbClr val="9E3C3B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9" y="3886200"/>
            <a:ext cx="797620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274B69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7" name="Prostokąt 6"/>
          <p:cNvSpPr/>
          <p:nvPr userDrawn="1"/>
        </p:nvSpPr>
        <p:spPr>
          <a:xfrm>
            <a:off x="683570" y="6294442"/>
            <a:ext cx="5760095" cy="73025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8" name="Prostokąt 7"/>
          <p:cNvSpPr/>
          <p:nvPr userDrawn="1"/>
        </p:nvSpPr>
        <p:spPr>
          <a:xfrm>
            <a:off x="6659563" y="6294442"/>
            <a:ext cx="2000214" cy="73025"/>
          </a:xfrm>
          <a:prstGeom prst="rect">
            <a:avLst/>
          </a:prstGeom>
          <a:solidFill>
            <a:srgbClr val="004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" y="283710"/>
            <a:ext cx="3060332" cy="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506788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3052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00447A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Prostokąt 9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>
              <a:solidFill>
                <a:srgbClr val="9E3C3B"/>
              </a:solidFill>
            </a:endParaRPr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99592" y="1600204"/>
            <a:ext cx="3596208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Prostokąt 10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>
              <a:solidFill>
                <a:srgbClr val="9E3C3B"/>
              </a:solidFill>
            </a:endParaRPr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99592" y="2174875"/>
            <a:ext cx="359779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5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/>
              <a:t>Kliknij, aby edytować styl</a:t>
            </a:r>
            <a:endParaRPr lang="pl-PL" sz="240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/>
              <a:t>Kliknij, aby edytować styl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9E3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5" y="296011"/>
            <a:ext cx="2309441" cy="61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674688" y="3356996"/>
            <a:ext cx="8469312" cy="2376041"/>
          </a:xfrm>
          <a:prstGeom prst="rect">
            <a:avLst/>
          </a:prstGeom>
        </p:spPr>
        <p:txBody>
          <a:bodyPr/>
          <a:lstStyle>
            <a:lvl1pPr>
              <a:defRPr sz="1350" b="0" i="0"/>
            </a:lvl1pPr>
          </a:lstStyle>
          <a:p>
            <a:endParaRPr lang="pl-PL" sz="1200" dirty="0">
              <a:solidFill>
                <a:srgbClr val="00447A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697706" y="2382265"/>
            <a:ext cx="846931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b="1" i="1" dirty="0"/>
              <a:t>Dziękuję za uwagę</a:t>
            </a:r>
            <a:endParaRPr lang="pl-PL" sz="1200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" y="283710"/>
            <a:ext cx="3060332" cy="81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8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2849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4B1B-54DF-4B40-A71A-19DEC8137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3" r:id="rId5"/>
    <p:sldLayoutId id="2147483674" r:id="rId6"/>
    <p:sldLayoutId id="2147483654" r:id="rId7"/>
    <p:sldLayoutId id="2147483655" r:id="rId8"/>
    <p:sldLayoutId id="2147483659" r:id="rId9"/>
    <p:sldLayoutId id="2147483657" r:id="rId10"/>
    <p:sldLayoutId id="2147483658" r:id="rId11"/>
  </p:sldLayoutIdLst>
  <p:hf hdr="0" ftr="0"/>
  <p:txStyles>
    <p:titleStyle>
      <a:lvl1pPr algn="l" defTabSz="685783" rtl="0" eaLnBrk="1" latinLnBrk="0" hangingPunct="1">
        <a:spcBef>
          <a:spcPct val="0"/>
        </a:spcBef>
        <a:buNone/>
        <a:defRPr sz="2400" kern="1200">
          <a:solidFill>
            <a:srgbClr val="00447A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47A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00447A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47A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00447A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00447A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szkolenia@zcdn.edu.p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zcdn.edu.pl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heads-up-project.com/pl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755245" y="1412776"/>
            <a:ext cx="7973977" cy="1440160"/>
          </a:xfrm>
        </p:spPr>
        <p:txBody>
          <a:bodyPr/>
          <a:lstStyle/>
          <a:p>
            <a:r>
              <a:rPr lang="pl-PL" sz="2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Konferencja metodyczna dla nauczycieli poprzedzająca rok szkolny 2024/2025</a:t>
            </a:r>
            <a:endParaRPr lang="pl-PL" sz="2800" dirty="0">
              <a:latin typeface="+mn-lt"/>
            </a:endParaRPr>
          </a:p>
        </p:txBody>
      </p:sp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>
          <a:xfrm>
            <a:off x="755245" y="2708920"/>
            <a:ext cx="7976209" cy="36004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pl-PL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Sztuczna </a:t>
            </a:r>
            <a:r>
              <a:rPr lang="pl-PL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Inteligencja (AI) w szkolnej </a:t>
            </a:r>
            <a:r>
              <a:rPr lang="pl-PL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codzienności</a:t>
            </a:r>
          </a:p>
          <a:p>
            <a:pPr>
              <a:lnSpc>
                <a:spcPct val="115000"/>
              </a:lnSpc>
            </a:pPr>
            <a:endParaRPr lang="pl-PL" sz="20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l-PL" sz="2000" b="1" dirty="0" smtClean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Weronika Dwojakowska</a:t>
            </a:r>
            <a:endParaRPr lang="pl-PL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pl-PL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2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268760"/>
            <a:ext cx="7715200" cy="4752528"/>
          </a:xfrm>
        </p:spPr>
        <p:txBody>
          <a:bodyPr/>
          <a:lstStyle/>
          <a:p>
            <a:r>
              <a:rPr lang="pl-PL" sz="2000" dirty="0" smtClean="0"/>
              <a:t>Z</a:t>
            </a:r>
            <a:r>
              <a:rPr lang="pl-PL" sz="2000" dirty="0" smtClean="0"/>
              <a:t>rozumienie </a:t>
            </a:r>
            <a:r>
              <a:rPr lang="pl-PL" sz="2000" dirty="0"/>
              <a:t>roli dziecka i wpływu na lokalną społeczność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region.</a:t>
            </a:r>
            <a:endParaRPr lang="pl-PL" sz="2000" dirty="0"/>
          </a:p>
          <a:p>
            <a:r>
              <a:rPr lang="pl-PL" sz="2000" dirty="0"/>
              <a:t>Kształtowanie świadomych i zaangażowanych </a:t>
            </a:r>
            <a:r>
              <a:rPr lang="pl-PL" sz="2000" dirty="0" smtClean="0"/>
              <a:t>obywateli.</a:t>
            </a:r>
            <a:endParaRPr lang="pl-PL" sz="2000" dirty="0"/>
          </a:p>
          <a:p>
            <a:r>
              <a:rPr lang="pl-PL" sz="2000" dirty="0"/>
              <a:t>Promowanie aktywnych postaw </a:t>
            </a:r>
            <a:r>
              <a:rPr lang="pl-PL" sz="2000" dirty="0" smtClean="0"/>
              <a:t>społecznych.</a:t>
            </a:r>
            <a:endParaRPr lang="pl-PL" sz="2000" dirty="0"/>
          </a:p>
          <a:p>
            <a:r>
              <a:rPr lang="pl-PL" sz="2000" dirty="0"/>
              <a:t>Kształtowanie postaw patriotycznych, zrozumienie narodowej tożsamości i szacunku do dziedzictwa </a:t>
            </a:r>
            <a:r>
              <a:rPr lang="pl-PL" sz="2000" dirty="0" smtClean="0"/>
              <a:t>kulturowego.</a:t>
            </a:r>
            <a:endParaRPr lang="pl-PL" sz="2000" dirty="0"/>
          </a:p>
          <a:p>
            <a:r>
              <a:rPr lang="pl-PL" sz="2000" dirty="0"/>
              <a:t>Kształtowanie poczucia odpowiedzialności za ojczyznę i zrozumienie jej historii i </a:t>
            </a:r>
            <a:r>
              <a:rPr lang="pl-PL" sz="2000" dirty="0" smtClean="0"/>
              <a:t>kultury.</a:t>
            </a:r>
            <a:endParaRPr lang="pl-PL" sz="2000" dirty="0"/>
          </a:p>
          <a:p>
            <a:r>
              <a:rPr lang="pl-PL" sz="2000" dirty="0"/>
              <a:t>Edukacja dla bezpieczeństwa </a:t>
            </a:r>
            <a:r>
              <a:rPr lang="pl-PL" sz="2000" dirty="0" smtClean="0"/>
              <a:t>– </a:t>
            </a:r>
            <a:r>
              <a:rPr lang="pl-PL" sz="2000" dirty="0"/>
              <a:t>edukowanie dzieci na temat bezpieczeństwa osobistego, cyfrowego i </a:t>
            </a:r>
            <a:r>
              <a:rPr lang="pl-PL" sz="2000" dirty="0" smtClean="0"/>
              <a:t>społecznego.</a:t>
            </a:r>
            <a:endParaRPr lang="pl-PL" sz="2000" dirty="0"/>
          </a:p>
          <a:p>
            <a:r>
              <a:rPr lang="pl-PL" sz="2000" dirty="0"/>
              <a:t>Edukacja </a:t>
            </a:r>
            <a:r>
              <a:rPr lang="pl-PL" sz="2000" dirty="0" err="1"/>
              <a:t>proobronna</a:t>
            </a:r>
            <a:r>
              <a:rPr lang="pl-PL" sz="2000" dirty="0"/>
              <a:t> – treści edukacyjne przygotowujące dzieci do zrozumienia zasad obronności i szacunku dla służb mundurowych.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6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1864" y="404663"/>
            <a:ext cx="5688631" cy="64807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220560"/>
            <a:ext cx="7715200" cy="5130812"/>
          </a:xfrm>
        </p:spPr>
        <p:txBody>
          <a:bodyPr/>
          <a:lstStyle/>
          <a:p>
            <a:r>
              <a:rPr lang="pl-PL" sz="2000" dirty="0"/>
              <a:t>Empatia, kontakty społeczne między </a:t>
            </a:r>
            <a:r>
              <a:rPr lang="pl-PL" sz="2000" dirty="0" smtClean="0"/>
              <a:t>rówieśnikami.</a:t>
            </a:r>
            <a:endParaRPr lang="pl-PL" sz="2000" dirty="0"/>
          </a:p>
          <a:p>
            <a:r>
              <a:rPr lang="pl-PL" sz="2000" dirty="0"/>
              <a:t>Organizacja uroczystości państwowych i </a:t>
            </a:r>
            <a:r>
              <a:rPr lang="pl-PL" sz="2000" dirty="0" smtClean="0"/>
              <a:t>regionalnych.</a:t>
            </a:r>
            <a:endParaRPr lang="pl-PL" sz="2000" dirty="0"/>
          </a:p>
          <a:p>
            <a:r>
              <a:rPr lang="pl-PL" sz="2000" dirty="0"/>
              <a:t>Nauka hymnu </a:t>
            </a:r>
            <a:r>
              <a:rPr lang="pl-PL" sz="2000" dirty="0" smtClean="0"/>
              <a:t>narodowego.</a:t>
            </a:r>
            <a:endParaRPr lang="pl-PL" sz="2000" dirty="0"/>
          </a:p>
          <a:p>
            <a:r>
              <a:rPr lang="pl-PL" sz="2000" dirty="0" smtClean="0"/>
              <a:t>Wyjścia, </a:t>
            </a:r>
            <a:r>
              <a:rPr lang="pl-PL" sz="2000" dirty="0"/>
              <a:t>wyjazdy do </a:t>
            </a:r>
            <a:r>
              <a:rPr lang="pl-PL" sz="2000" dirty="0" smtClean="0"/>
              <a:t>muzeum</a:t>
            </a:r>
            <a:r>
              <a:rPr lang="pl-PL" sz="2000" dirty="0"/>
              <a:t>.</a:t>
            </a:r>
          </a:p>
          <a:p>
            <a:r>
              <a:rPr lang="pl-PL" sz="2000" dirty="0"/>
              <a:t>Poznanie tradycji </a:t>
            </a:r>
            <a:r>
              <a:rPr lang="pl-PL" sz="2000" dirty="0" smtClean="0"/>
              <a:t>regionu.</a:t>
            </a:r>
            <a:endParaRPr lang="pl-PL" sz="2000" dirty="0"/>
          </a:p>
          <a:p>
            <a:r>
              <a:rPr lang="pl-PL" sz="2000" dirty="0"/>
              <a:t>Poznanie legend regionalnych i </a:t>
            </a:r>
            <a:r>
              <a:rPr lang="pl-PL" sz="2000" dirty="0" smtClean="0"/>
              <a:t>ogólnopolskich.</a:t>
            </a:r>
            <a:endParaRPr lang="pl-PL" sz="2000" dirty="0"/>
          </a:p>
          <a:p>
            <a:r>
              <a:rPr lang="pl-PL" sz="2000" dirty="0"/>
              <a:t>Festiwal </a:t>
            </a:r>
            <a:r>
              <a:rPr lang="pl-PL" sz="2000" dirty="0" smtClean="0"/>
              <a:t>piosenki.</a:t>
            </a:r>
            <a:endParaRPr lang="pl-PL" sz="2000" dirty="0"/>
          </a:p>
          <a:p>
            <a:r>
              <a:rPr lang="pl-PL" sz="2000" dirty="0"/>
              <a:t>Przegląd, konkurs tańców: regionalnych, ludowych, </a:t>
            </a:r>
            <a:r>
              <a:rPr lang="pl-PL" sz="2000" dirty="0" smtClean="0"/>
              <a:t>narodowych.</a:t>
            </a:r>
            <a:endParaRPr lang="pl-PL" sz="2000" dirty="0"/>
          </a:p>
          <a:p>
            <a:r>
              <a:rPr lang="pl-PL" sz="2000" dirty="0"/>
              <a:t>Konkursy </a:t>
            </a:r>
            <a:r>
              <a:rPr lang="pl-PL" sz="2000" dirty="0" smtClean="0"/>
              <a:t>plastyczne.</a:t>
            </a:r>
            <a:endParaRPr lang="pl-PL" sz="2000" dirty="0"/>
          </a:p>
          <a:p>
            <a:r>
              <a:rPr lang="pl-PL" sz="2000" dirty="0"/>
              <a:t>Tematyki kompleksowe związane z bezpieczeństwem w różnych miejscach w przedszkolu i poza przedszkolem.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992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57383"/>
            <a:ext cx="6192688" cy="742972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837" y="1196752"/>
            <a:ext cx="7931224" cy="4956684"/>
          </a:xfrm>
        </p:spPr>
        <p:txBody>
          <a:bodyPr/>
          <a:lstStyle/>
          <a:p>
            <a:pPr marL="0" lvl="0" indent="0">
              <a:buNone/>
            </a:pP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3</a:t>
            </a:r>
            <a:r>
              <a:rPr lang="pl-PL" sz="2000" dirty="0">
                <a:cs typeface="Times New Roman" panose="02020603050405020304" pitchFamily="18" charset="0"/>
              </a:rPr>
              <a:t>. Wspieranie dobrostanu dzieci i młodzieży, ich zdrowia psychicznego. Rozwijanie u uczniów i wychowanków empatii i wrażliwości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na </a:t>
            </a:r>
            <a:r>
              <a:rPr lang="pl-PL" sz="2000" dirty="0">
                <a:cs typeface="Times New Roman" panose="02020603050405020304" pitchFamily="18" charset="0"/>
              </a:rPr>
              <a:t>potrzeby innych. Podnoszenie jakości edukacji włączającej 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i </a:t>
            </a:r>
            <a:r>
              <a:rPr lang="pl-PL" sz="2000" dirty="0">
                <a:cs typeface="Times New Roman" panose="02020603050405020304" pitchFamily="18" charset="0"/>
              </a:rPr>
              <a:t>umiejętności pracy z  zespołem zróżnicowanym.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37" y="2996952"/>
            <a:ext cx="3043779" cy="10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4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46391"/>
            <a:ext cx="8020322" cy="5368916"/>
          </a:xfrm>
        </p:spPr>
        <p:txBody>
          <a:bodyPr/>
          <a:lstStyle/>
          <a:p>
            <a:r>
              <a:rPr lang="pl-PL" sz="2000" dirty="0"/>
              <a:t>Pomoc psychologiczno-pedagogiczna specjalistyczna i bieżąca – zatrudnienie </a:t>
            </a:r>
            <a:r>
              <a:rPr lang="pl-PL" sz="2000" dirty="0" smtClean="0"/>
              <a:t>specjalistów.</a:t>
            </a:r>
            <a:endParaRPr lang="pl-PL" sz="2000" dirty="0"/>
          </a:p>
          <a:p>
            <a:r>
              <a:rPr lang="pl-PL" sz="2000" dirty="0"/>
              <a:t>Indywidualizacja pracy z dzieckiem. Programy indywidualne</a:t>
            </a:r>
            <a:r>
              <a:rPr lang="pl-PL" sz="2000" dirty="0" smtClean="0"/>
              <a:t>.</a:t>
            </a:r>
            <a:endParaRPr lang="pl-PL" sz="2000" dirty="0"/>
          </a:p>
          <a:p>
            <a:r>
              <a:rPr lang="pl-PL" sz="2000" dirty="0"/>
              <a:t>Szkolenia, warsztaty podnoszące umiejętności </a:t>
            </a:r>
            <a:r>
              <a:rPr lang="pl-PL" sz="2000" dirty="0" smtClean="0"/>
              <a:t>nauczycieli.</a:t>
            </a:r>
            <a:endParaRPr lang="pl-PL" sz="2000" dirty="0"/>
          </a:p>
          <a:p>
            <a:r>
              <a:rPr lang="pl-PL" sz="2000" dirty="0"/>
              <a:t>Wyłonienie </a:t>
            </a:r>
            <a:r>
              <a:rPr lang="pl-PL" sz="2000" dirty="0" smtClean="0"/>
              <a:t>uzdolnień.</a:t>
            </a:r>
          </a:p>
          <a:p>
            <a:r>
              <a:rPr lang="pl-PL" sz="2000" dirty="0" smtClean="0"/>
              <a:t>Stosowanie </a:t>
            </a:r>
            <a:r>
              <a:rPr lang="pl-PL" sz="2000" dirty="0"/>
              <a:t>metod </a:t>
            </a:r>
            <a:r>
              <a:rPr lang="pl-PL" sz="2000" dirty="0" smtClean="0"/>
              <a:t>aktywizujących.</a:t>
            </a:r>
            <a:endParaRPr lang="pl-PL" sz="2000" dirty="0"/>
          </a:p>
          <a:p>
            <a:r>
              <a:rPr lang="pl-PL" sz="2000" dirty="0"/>
              <a:t>Empatia, kontakty </a:t>
            </a:r>
            <a:r>
              <a:rPr lang="pl-PL" sz="2000" dirty="0" smtClean="0"/>
              <a:t>społeczne.</a:t>
            </a:r>
          </a:p>
          <a:p>
            <a:r>
              <a:rPr lang="pl-PL" sz="2000" dirty="0" smtClean="0"/>
              <a:t>Ustawa </a:t>
            </a:r>
            <a:r>
              <a:rPr lang="pl-PL" sz="2000" dirty="0"/>
              <a:t>Kamilka – Standardy Ochrony </a:t>
            </a:r>
            <a:r>
              <a:rPr lang="pl-PL" sz="2000" dirty="0" smtClean="0"/>
              <a:t>Małoletnich.</a:t>
            </a:r>
            <a:endParaRPr lang="pl-PL" sz="2000" dirty="0"/>
          </a:p>
          <a:p>
            <a:r>
              <a:rPr lang="pl-PL" sz="2000" dirty="0"/>
              <a:t>Edukacja włączająca w szerokim zakresie: pomoc dziecku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niepełnosprawnością, </a:t>
            </a:r>
            <a:r>
              <a:rPr lang="pl-PL" sz="2000" dirty="0"/>
              <a:t>dziecku innej </a:t>
            </a:r>
            <a:r>
              <a:rPr lang="pl-PL" sz="2000" dirty="0" smtClean="0"/>
              <a:t>narodowości.</a:t>
            </a:r>
            <a:endParaRPr lang="pl-PL" sz="2000" dirty="0"/>
          </a:p>
          <a:p>
            <a:r>
              <a:rPr lang="pl-PL" sz="2000" dirty="0"/>
              <a:t>Poznanie kultury i tradycji innych </a:t>
            </a:r>
            <a:r>
              <a:rPr lang="pl-PL" sz="2000" dirty="0" smtClean="0"/>
              <a:t>narodowości.</a:t>
            </a:r>
            <a:endParaRPr lang="pl-PL" sz="2000" dirty="0"/>
          </a:p>
          <a:p>
            <a:r>
              <a:rPr lang="pl-PL" sz="2000" dirty="0"/>
              <a:t>Karta Praw Podstawowych </a:t>
            </a:r>
            <a:r>
              <a:rPr lang="pl-PL" sz="2000" dirty="0" smtClean="0"/>
              <a:t>– </a:t>
            </a:r>
            <a:r>
              <a:rPr lang="pl-PL" sz="2000" dirty="0"/>
              <a:t>Zasada praworządności w aktach prawnych (Konstytucja, Traktaty Europejskie</a:t>
            </a:r>
            <a:r>
              <a:rPr lang="pl-PL" sz="2000" dirty="0" smtClean="0"/>
              <a:t>).</a:t>
            </a:r>
            <a:endParaRPr lang="pl-PL" sz="2000" dirty="0"/>
          </a:p>
          <a:p>
            <a:r>
              <a:rPr lang="pl-PL" sz="2000" dirty="0" smtClean="0"/>
              <a:t>Praca z uwzględnieniem uwagi </a:t>
            </a:r>
            <a:r>
              <a:rPr lang="pl-PL" sz="2000" dirty="0"/>
              <a:t>na wsparcie </a:t>
            </a:r>
            <a:r>
              <a:rPr lang="pl-PL" sz="2000" dirty="0" smtClean="0"/>
              <a:t>rodziny.</a:t>
            </a:r>
            <a:endParaRPr lang="pl-PL" sz="2000" dirty="0"/>
          </a:p>
          <a:p>
            <a:r>
              <a:rPr lang="pl-PL" sz="2000" dirty="0"/>
              <a:t>Współpraca z rodzicami i z podmiotami działającymi w innych sektorach.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76672"/>
            <a:ext cx="5688631" cy="432048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3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96752"/>
            <a:ext cx="7715200" cy="5386610"/>
          </a:xfrm>
        </p:spPr>
        <p:txBody>
          <a:bodyPr/>
          <a:lstStyle/>
          <a:p>
            <a:r>
              <a:rPr lang="pl-PL" sz="2000" dirty="0"/>
              <a:t>Rola nauczyciela we wzmacnianiu zdrowia psychicznego </a:t>
            </a:r>
            <a:r>
              <a:rPr lang="pl-PL" sz="2000" dirty="0" smtClean="0"/>
              <a:t>dzieci.</a:t>
            </a:r>
            <a:endParaRPr lang="pl-PL" sz="2000" dirty="0"/>
          </a:p>
          <a:p>
            <a:r>
              <a:rPr lang="pl-PL" sz="2000" dirty="0"/>
              <a:t>Kształtowanie zdolności empatii u dzieci – programy </a:t>
            </a:r>
            <a:r>
              <a:rPr lang="pl-PL" sz="2000" dirty="0" smtClean="0"/>
              <a:t>charytatywne.</a:t>
            </a:r>
            <a:endParaRPr lang="pl-PL" sz="2000" dirty="0"/>
          </a:p>
          <a:p>
            <a:r>
              <a:rPr lang="pl-PL" sz="2000" dirty="0"/>
              <a:t>Stosowanie metod wspomagających kształtowanie empatii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wrażliwości na potrzeby innych w zróżnicowanych pod kątem potrzeb edukacyjnych </a:t>
            </a:r>
            <a:r>
              <a:rPr lang="pl-PL" sz="2000" dirty="0" smtClean="0"/>
              <a:t>zespołach</a:t>
            </a:r>
            <a:r>
              <a:rPr lang="pl-PL" sz="2000" dirty="0"/>
              <a:t>.</a:t>
            </a:r>
          </a:p>
          <a:p>
            <a:r>
              <a:rPr lang="pl-PL" sz="2000" dirty="0"/>
              <a:t>Dobrostan psychiczny i jego rola we wzmacnianiu kondycji psychicznej </a:t>
            </a:r>
            <a:r>
              <a:rPr lang="pl-PL" sz="2000" dirty="0" smtClean="0"/>
              <a:t>dzieci.</a:t>
            </a:r>
            <a:endParaRPr lang="pl-PL" sz="2000" dirty="0"/>
          </a:p>
          <a:p>
            <a:r>
              <a:rPr lang="pl-PL" sz="2000" dirty="0"/>
              <a:t>Analizowanie czynników mających wpływ na kształtowanie się zdolności empatii i wrażliwości u </a:t>
            </a:r>
            <a:r>
              <a:rPr lang="pl-PL" sz="2000" dirty="0" smtClean="0"/>
              <a:t>dzieci.</a:t>
            </a:r>
            <a:endParaRPr lang="pl-PL" sz="2000" dirty="0"/>
          </a:p>
          <a:p>
            <a:r>
              <a:rPr lang="pl-PL" sz="2000" dirty="0"/>
              <a:t>Model edukacji włączającej, zadania nauczycieli we wdrażaniu tego modelu </a:t>
            </a:r>
            <a:r>
              <a:rPr lang="pl-PL" sz="2000" dirty="0" smtClean="0"/>
              <a:t>kształcenia.</a:t>
            </a:r>
            <a:endParaRPr lang="pl-PL" sz="2000" dirty="0"/>
          </a:p>
          <a:p>
            <a:r>
              <a:rPr lang="pl-PL" sz="2000" dirty="0"/>
              <a:t>Doskonalenie umiejętności pracy z zespołem </a:t>
            </a:r>
            <a:r>
              <a:rPr lang="pl-PL" sz="2000" dirty="0" smtClean="0"/>
              <a:t>zróżnicowanym.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512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39770"/>
            <a:ext cx="6192688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052736"/>
            <a:ext cx="7948111" cy="5102023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4</a:t>
            </a:r>
            <a:r>
              <a:rPr lang="pl-PL" sz="2000" dirty="0">
                <a:cs typeface="Times New Roman" panose="02020603050405020304" pitchFamily="18" charset="0"/>
              </a:rPr>
              <a:t>. Wspieranie rozwoju umiejętności cyfrowych uczniów i nauczycieli,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ze </a:t>
            </a:r>
            <a:r>
              <a:rPr lang="pl-PL" sz="2000" dirty="0">
                <a:cs typeface="Times New Roman" panose="02020603050405020304" pitchFamily="18" charset="0"/>
              </a:rPr>
              <a:t>szczególnym uwzględnieniem bezpiecznego poruszania się w sieci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oraz </a:t>
            </a:r>
            <a:r>
              <a:rPr lang="pl-PL" sz="2000" dirty="0">
                <a:cs typeface="Times New Roman" panose="02020603050405020304" pitchFamily="18" charset="0"/>
              </a:rPr>
              <a:t>krytycznej analizy informacji dostępnych w Internecie.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Poprawne </a:t>
            </a:r>
            <a:r>
              <a:rPr lang="pl-PL" sz="2000" dirty="0">
                <a:cs typeface="Times New Roman" panose="02020603050405020304" pitchFamily="18" charset="0"/>
              </a:rPr>
              <a:t>metodycznie wykorzystywanie przez nauczycieli narzędzi </a:t>
            </a:r>
            <a:r>
              <a:rPr lang="pl-PL" sz="2000" dirty="0" smtClean="0"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i </a:t>
            </a:r>
            <a:r>
              <a:rPr lang="pl-PL" sz="2000" dirty="0">
                <a:cs typeface="Times New Roman" panose="02020603050405020304" pitchFamily="18" charset="0"/>
              </a:rPr>
              <a:t>materiałów dostępnych w sieci, w szczególności opartych na sztucznej inteligencji, korzystanie z zasobów Zintegrowanej Platformy Edukacyjnej.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947" y="3861048"/>
            <a:ext cx="3048182" cy="10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4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76672"/>
            <a:ext cx="5688631" cy="432048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4" y="1268760"/>
            <a:ext cx="7715200" cy="5184576"/>
          </a:xfrm>
        </p:spPr>
        <p:txBody>
          <a:bodyPr/>
          <a:lstStyle/>
          <a:p>
            <a:r>
              <a:rPr lang="pl-PL" sz="2000" dirty="0"/>
              <a:t>TIK – Technologie Informacyjno-Komunikacyjne:</a:t>
            </a:r>
          </a:p>
          <a:p>
            <a:pPr marL="0" indent="0">
              <a:buNone/>
            </a:pPr>
            <a:r>
              <a:rPr lang="pl-PL" sz="2000" dirty="0" smtClean="0"/>
              <a:t>- sprzęt </a:t>
            </a:r>
            <a:r>
              <a:rPr lang="pl-PL" sz="2000" dirty="0"/>
              <a:t>informatyczny i telekomunikacyjny,</a:t>
            </a:r>
          </a:p>
          <a:p>
            <a:pPr marL="0" indent="0">
              <a:buNone/>
            </a:pPr>
            <a:r>
              <a:rPr lang="pl-PL" sz="2000" dirty="0" smtClean="0"/>
              <a:t>- </a:t>
            </a:r>
            <a:r>
              <a:rPr lang="pl-PL" sz="2000" dirty="0" smtClean="0"/>
              <a:t>infrastruktura informatyczna,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- oprogramowanie,</a:t>
            </a:r>
          </a:p>
          <a:p>
            <a:pPr marL="0" indent="0">
              <a:buNone/>
            </a:pPr>
            <a:r>
              <a:rPr lang="pl-PL" sz="2000" dirty="0" smtClean="0"/>
              <a:t>- informatyczne systemy i struktury,</a:t>
            </a:r>
          </a:p>
          <a:p>
            <a:pPr marL="0" indent="0">
              <a:buNone/>
            </a:pPr>
            <a:r>
              <a:rPr lang="pl-PL" sz="2000" dirty="0" smtClean="0"/>
              <a:t>- metody przetwarzania informacji.</a:t>
            </a:r>
          </a:p>
          <a:p>
            <a:r>
              <a:rPr lang="pl-PL" sz="2000" dirty="0" smtClean="0"/>
              <a:t>Korzystanie z zasobów cyfrowych.</a:t>
            </a:r>
          </a:p>
          <a:p>
            <a:r>
              <a:rPr lang="pl-PL" sz="2000" dirty="0" smtClean="0"/>
              <a:t>Wykorzystanie </a:t>
            </a:r>
            <a:r>
              <a:rPr lang="pl-PL" sz="2000" dirty="0" smtClean="0"/>
              <a:t>TIK-u </a:t>
            </a:r>
            <a:r>
              <a:rPr lang="pl-PL" sz="2000" dirty="0"/>
              <a:t>do </a:t>
            </a:r>
            <a:r>
              <a:rPr lang="pl-PL" sz="2000" dirty="0" smtClean="0"/>
              <a:t>współpracy.</a:t>
            </a:r>
            <a:endParaRPr lang="pl-PL" sz="2000" dirty="0"/>
          </a:p>
          <a:p>
            <a:r>
              <a:rPr lang="pl-PL" sz="2000" dirty="0"/>
              <a:t>Ustawa o wsparciu rozwoju kompetencji cyfrowych uczniów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nauczycieli.</a:t>
            </a:r>
            <a:endParaRPr lang="pl-PL" sz="2000" dirty="0"/>
          </a:p>
          <a:p>
            <a:r>
              <a:rPr lang="pl-PL" sz="2000" dirty="0"/>
              <a:t>Wykorzystanie sztucznej </a:t>
            </a:r>
            <a:r>
              <a:rPr lang="pl-PL" sz="2000" dirty="0" smtClean="0"/>
              <a:t>inteligencji.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85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501646"/>
            <a:ext cx="5688631" cy="76711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4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400" y="1210394"/>
            <a:ext cx="7715200" cy="4437212"/>
          </a:xfrm>
        </p:spPr>
        <p:txBody>
          <a:bodyPr/>
          <a:lstStyle/>
          <a:p>
            <a:r>
              <a:rPr lang="pl-PL" sz="2000" dirty="0"/>
              <a:t>Zwiększenie kompetencji cyfrowych </a:t>
            </a:r>
            <a:r>
              <a:rPr lang="pl-PL" sz="2000" dirty="0" smtClean="0"/>
              <a:t>nauczycieli.</a:t>
            </a:r>
            <a:endParaRPr lang="pl-PL" sz="2000" dirty="0"/>
          </a:p>
          <a:p>
            <a:r>
              <a:rPr lang="pl-PL" sz="2000" dirty="0"/>
              <a:t>Lepsze zrozumienie zasad bezpieczeństwa w </a:t>
            </a:r>
            <a:r>
              <a:rPr lang="pl-PL" sz="2000" dirty="0" smtClean="0"/>
              <a:t>sieci.</a:t>
            </a:r>
            <a:endParaRPr lang="pl-PL" sz="2000" dirty="0"/>
          </a:p>
          <a:p>
            <a:r>
              <a:rPr lang="pl-PL" sz="2000" dirty="0"/>
              <a:t>Umiejętność krytycznej analizy informacji dostępnych w </a:t>
            </a:r>
            <a:r>
              <a:rPr lang="pl-PL" sz="2000" dirty="0" smtClean="0"/>
              <a:t>Internecie.</a:t>
            </a:r>
            <a:endParaRPr lang="pl-PL" sz="2000" dirty="0"/>
          </a:p>
          <a:p>
            <a:r>
              <a:rPr lang="pl-PL" sz="2000" dirty="0"/>
              <a:t>Efektywne wykorzystanie narzędzi i materiałów online w procesie </a:t>
            </a:r>
            <a:r>
              <a:rPr lang="pl-PL" sz="2000" dirty="0" smtClean="0"/>
              <a:t>nauczania.</a:t>
            </a:r>
            <a:endParaRPr lang="pl-PL" sz="2000" dirty="0"/>
          </a:p>
          <a:p>
            <a:r>
              <a:rPr lang="pl-PL" sz="2000" dirty="0"/>
              <a:t>Praktyczne doświadczenie w korzystaniu z narzędzi AI i zasobów Zintegrowanej Platformy </a:t>
            </a:r>
            <a:r>
              <a:rPr lang="pl-PL" sz="2000" dirty="0" smtClean="0"/>
              <a:t>Edukacyjnej.</a:t>
            </a:r>
            <a:endParaRPr lang="pl-PL" sz="2000" dirty="0"/>
          </a:p>
          <a:p>
            <a:r>
              <a:rPr lang="pl-PL" sz="2000" dirty="0"/>
              <a:t>Poznanie najnowszych narzędzi opartych na sztucznej inteligencji, które pomogą w personalizacji nauczania.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92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62317"/>
            <a:ext cx="6336704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2488" y="1196753"/>
            <a:ext cx="7948111" cy="4968552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5</a:t>
            </a:r>
            <a:r>
              <a:rPr lang="pl-PL" sz="2000" dirty="0">
                <a:cs typeface="Times New Roman" panose="02020603050405020304" pitchFamily="18" charset="0"/>
              </a:rPr>
              <a:t>. Kształtowanie myślenia analitycznego poprzez interdyscyplinarne podejście do nauczania przedmiotów przyrodniczych i ścisłych oraz poprzez pogłębianie umiejętności matematycznych w kształceniu ogólnym. 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780928"/>
            <a:ext cx="3331811" cy="115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76672"/>
            <a:ext cx="5688631" cy="72008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5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9"/>
            <a:ext cx="7715200" cy="5010604"/>
          </a:xfrm>
        </p:spPr>
        <p:txBody>
          <a:bodyPr/>
          <a:lstStyle/>
          <a:p>
            <a:r>
              <a:rPr lang="pl-PL" sz="2000" dirty="0"/>
              <a:t>Dostarczenie podstawowych narzędzi matematycznych i praktycznych rozwiązań oraz materiałów dydaktycznych ze wskazaniem metod </a:t>
            </a:r>
            <a:r>
              <a:rPr lang="pl-PL" sz="2000" dirty="0" smtClean="0"/>
              <a:t>aktywizujących.</a:t>
            </a:r>
            <a:endParaRPr lang="pl-PL" sz="2000" dirty="0"/>
          </a:p>
          <a:p>
            <a:r>
              <a:rPr lang="pl-PL" sz="2000" dirty="0"/>
              <a:t>Rozwijane myślenia analitycznego w procesie </a:t>
            </a:r>
            <a:r>
              <a:rPr lang="pl-PL" sz="2000" dirty="0" smtClean="0"/>
              <a:t>edukacji.</a:t>
            </a:r>
            <a:endParaRPr lang="pl-PL" sz="2000" dirty="0"/>
          </a:p>
          <a:p>
            <a:r>
              <a:rPr lang="pl-PL" sz="2000" dirty="0"/>
              <a:t>Wykorzystanie technologii informacyjnych do kształtowania myślenia </a:t>
            </a:r>
            <a:r>
              <a:rPr lang="pl-PL" sz="2000" dirty="0" smtClean="0"/>
              <a:t>analitycznego.</a:t>
            </a:r>
            <a:endParaRPr lang="pl-PL" sz="2000" dirty="0"/>
          </a:p>
          <a:p>
            <a:r>
              <a:rPr lang="pl-PL" sz="2000" dirty="0"/>
              <a:t>Wykorzystanie podstawowych narzędzi matematycznych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umiejętności logicznego rozumowania w pracy dziecka i </a:t>
            </a:r>
            <a:r>
              <a:rPr lang="pl-PL" sz="2000" dirty="0" smtClean="0"/>
              <a:t>nauczyciela.</a:t>
            </a:r>
            <a:endParaRPr lang="pl-PL" sz="2000" dirty="0"/>
          </a:p>
          <a:p>
            <a:r>
              <a:rPr lang="pl-PL" sz="2000" dirty="0"/>
              <a:t>Interdyscyplinarność w nauczaniu przedmiotów przyrodniczych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ścisłych </a:t>
            </a:r>
            <a:r>
              <a:rPr lang="pl-PL" sz="2000" dirty="0" smtClean="0"/>
              <a:t>(praktyczne </a:t>
            </a:r>
            <a:r>
              <a:rPr lang="pl-PL" sz="2000" dirty="0"/>
              <a:t>rozwiązania, materiały dydaktyczne, metody aktywizujące z zastosowaniem </a:t>
            </a:r>
            <a:r>
              <a:rPr lang="pl-PL" sz="2000" dirty="0" smtClean="0"/>
              <a:t>TIK-u).</a:t>
            </a:r>
            <a:endParaRPr lang="pl-PL" sz="2000" dirty="0"/>
          </a:p>
          <a:p>
            <a:r>
              <a:rPr lang="pl-PL" sz="2000" dirty="0" err="1"/>
              <a:t>ChatGPT</a:t>
            </a:r>
            <a:r>
              <a:rPr lang="pl-PL" sz="2000" dirty="0"/>
              <a:t> w roli inteligentnego asystenta edukacyjnego nauczycieli </a:t>
            </a:r>
            <a:r>
              <a:rPr lang="pl-PL" sz="2000" dirty="0" smtClean="0"/>
              <a:t>przedszkola i szkoły.</a:t>
            </a:r>
            <a:endParaRPr lang="pl-PL" sz="2000" dirty="0"/>
          </a:p>
          <a:p>
            <a:r>
              <a:rPr lang="pl-PL" sz="2000" dirty="0"/>
              <a:t>Rozwijanie umiejętności matematycznych i logicznych.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19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241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dirty="0" smtClean="0">
                <a:solidFill>
                  <a:srgbClr val="C00000"/>
                </a:solidFill>
              </a:rPr>
              <a:t>Weronika </a:t>
            </a:r>
            <a:r>
              <a:rPr lang="pl-PL" dirty="0" err="1" smtClean="0">
                <a:solidFill>
                  <a:srgbClr val="C00000"/>
                </a:solidFill>
              </a:rPr>
              <a:t>Dwojakowska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124745"/>
            <a:ext cx="7715200" cy="4824540"/>
          </a:xfrm>
        </p:spPr>
        <p:txBody>
          <a:bodyPr/>
          <a:lstStyle/>
          <a:p>
            <a:r>
              <a:rPr lang="pl-PL" sz="2000" dirty="0" smtClean="0"/>
              <a:t>Lider </a:t>
            </a:r>
            <a:r>
              <a:rPr lang="pl-PL" sz="2000" dirty="0"/>
              <a:t>Edukacji Włączającej w województwie </a:t>
            </a:r>
            <a:r>
              <a:rPr lang="pl-PL" sz="2000" dirty="0" smtClean="0"/>
              <a:t>zachodniopomorskim.</a:t>
            </a:r>
            <a:endParaRPr lang="pl-PL" sz="2000" dirty="0"/>
          </a:p>
          <a:p>
            <a:r>
              <a:rPr lang="pl-PL" sz="2000" dirty="0" smtClean="0"/>
              <a:t>Nauczyciel konsultant </a:t>
            </a:r>
            <a:r>
              <a:rPr lang="pl-PL" sz="2000" dirty="0"/>
              <a:t>do spraw pedagogiki specjalnej </a:t>
            </a:r>
            <a:r>
              <a:rPr lang="pl-PL" sz="2000" dirty="0" smtClean="0"/>
              <a:t>i edukacji włączającej w </a:t>
            </a:r>
            <a:r>
              <a:rPr lang="pl-PL" sz="2000" dirty="0"/>
              <a:t>wojewódzkim ośrodku doskonalenia nauczycieli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Szczecinie </a:t>
            </a:r>
            <a:r>
              <a:rPr lang="pl-PL" sz="2000" dirty="0" smtClean="0"/>
              <a:t>ZCDN.</a:t>
            </a:r>
            <a:endParaRPr lang="pl-PL" sz="2000" dirty="0" smtClean="0"/>
          </a:p>
          <a:p>
            <a:r>
              <a:rPr lang="pl-PL" sz="2000" dirty="0" smtClean="0"/>
              <a:t>Wykładowca na studiach </a:t>
            </a:r>
            <a:r>
              <a:rPr lang="pl-PL" sz="2000" dirty="0" smtClean="0"/>
              <a:t>wyższych – kierunki pedagogiczne.</a:t>
            </a:r>
            <a:endParaRPr lang="pl-PL" sz="2000" dirty="0"/>
          </a:p>
          <a:p>
            <a:r>
              <a:rPr lang="pl-PL" sz="2000" dirty="0" smtClean="0"/>
              <a:t>Praktyk </a:t>
            </a:r>
            <a:r>
              <a:rPr lang="pl-PL" sz="2000" dirty="0"/>
              <a:t>p</a:t>
            </a:r>
            <a:r>
              <a:rPr lang="pl-PL" sz="2000" dirty="0" smtClean="0"/>
              <a:t>osiadający </a:t>
            </a:r>
            <a:r>
              <a:rPr lang="pl-PL" sz="2000" dirty="0"/>
              <a:t>duże doświadczenie w pracy z dziećmi z </a:t>
            </a:r>
            <a:r>
              <a:rPr lang="pl-PL" sz="2000" dirty="0" smtClean="0"/>
              <a:t>różnymi niepełnosprawnościami </a:t>
            </a:r>
            <a:r>
              <a:rPr lang="pl-PL" sz="2000" dirty="0"/>
              <a:t>na różnych </a:t>
            </a:r>
            <a:r>
              <a:rPr lang="pl-PL" sz="2000" dirty="0" smtClean="0"/>
              <a:t>poziomach</a:t>
            </a:r>
            <a:r>
              <a:rPr lang="pl-PL" sz="2000" dirty="0"/>
              <a:t> </a:t>
            </a:r>
            <a:r>
              <a:rPr lang="pl-PL" sz="2000" dirty="0" smtClean="0"/>
              <a:t>(przedszkole</a:t>
            </a:r>
            <a:r>
              <a:rPr lang="pl-PL" sz="2000" dirty="0"/>
              <a:t>, szkoła podstawowa, internat</a:t>
            </a:r>
            <a:r>
              <a:rPr lang="pl-PL" sz="2000" dirty="0" smtClean="0"/>
              <a:t>) i w różnych </a:t>
            </a:r>
            <a:r>
              <a:rPr lang="pl-PL" sz="2000" dirty="0" smtClean="0"/>
              <a:t>placówkach.</a:t>
            </a:r>
            <a:endParaRPr lang="pl-PL" sz="2000" dirty="0"/>
          </a:p>
          <a:p>
            <a:r>
              <a:rPr lang="pl-PL" sz="2000" dirty="0" smtClean="0"/>
              <a:t>Prowadząca </a:t>
            </a:r>
            <a:r>
              <a:rPr lang="pl-PL" sz="2000" dirty="0"/>
              <a:t>cykliczne spotkania, warsztaty i konsultacje indywidualne dla rodziców </a:t>
            </a:r>
            <a:r>
              <a:rPr lang="pl-PL" sz="2000" dirty="0" smtClean="0"/>
              <a:t>dzieci z niepełnosprawnościami.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335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72008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9"/>
            <a:ext cx="7715200" cy="4608516"/>
          </a:xfrm>
        </p:spPr>
        <p:txBody>
          <a:bodyPr/>
          <a:lstStyle/>
          <a:p>
            <a:r>
              <a:rPr lang="pl-PL" sz="2000" dirty="0"/>
              <a:t>Zastosowanie metod aktywizujących w zakresie matematyki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przyrody.</a:t>
            </a:r>
            <a:endParaRPr lang="pl-PL" sz="2000" dirty="0"/>
          </a:p>
          <a:p>
            <a:r>
              <a:rPr lang="pl-PL" sz="2000" dirty="0" smtClean="0"/>
              <a:t>Zastosowanie </a:t>
            </a:r>
            <a:r>
              <a:rPr lang="pl-PL" sz="2000" dirty="0"/>
              <a:t>w pracy z dzieckiem zabaw badawczych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eksperymentów w </a:t>
            </a:r>
            <a:r>
              <a:rPr lang="pl-PL" sz="2000" dirty="0" smtClean="0"/>
              <a:t>przedszkolu/szkole </a:t>
            </a:r>
            <a:r>
              <a:rPr lang="pl-PL" sz="2000" dirty="0"/>
              <a:t>i w </a:t>
            </a:r>
            <a:r>
              <a:rPr lang="pl-PL" sz="2000" dirty="0" smtClean="0"/>
              <a:t>terenie.</a:t>
            </a:r>
            <a:endParaRPr lang="pl-PL" sz="2000" dirty="0"/>
          </a:p>
          <a:p>
            <a:r>
              <a:rPr lang="pl-PL" sz="2000" dirty="0" smtClean="0"/>
              <a:t>Metoda </a:t>
            </a:r>
            <a:r>
              <a:rPr lang="pl-PL" sz="2000" dirty="0"/>
              <a:t>projektów przygotowująca dzieci do planowania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samodzielności.</a:t>
            </a:r>
            <a:endParaRPr lang="pl-PL" sz="2000" dirty="0"/>
          </a:p>
          <a:p>
            <a:r>
              <a:rPr lang="pl-PL" sz="2000" dirty="0" smtClean="0"/>
              <a:t>Nauka krytycznego </a:t>
            </a:r>
            <a:r>
              <a:rPr lang="pl-PL" sz="2000" dirty="0"/>
              <a:t>myślenia.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759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812" y="548680"/>
            <a:ext cx="5688631" cy="64807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5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6812" y="1196753"/>
            <a:ext cx="7715200" cy="4715228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Analityczne myślenie obejmuje </a:t>
            </a:r>
            <a:r>
              <a:rPr lang="pl-PL" sz="2000" dirty="0" smtClean="0"/>
              <a:t>takie umiejętności, jak: </a:t>
            </a:r>
            <a:r>
              <a:rPr lang="pl-PL" sz="2000" dirty="0"/>
              <a:t>rozwiązywanie problemów, logiczne myślenie, </a:t>
            </a:r>
            <a:r>
              <a:rPr lang="pl-PL" sz="2000" dirty="0" smtClean="0"/>
              <a:t>dedukcja, </a:t>
            </a:r>
            <a:r>
              <a:rPr lang="pl-PL" sz="2000" dirty="0"/>
              <a:t>a także myślenie </a:t>
            </a:r>
            <a:r>
              <a:rPr lang="pl-PL" sz="2000" dirty="0" smtClean="0"/>
              <a:t>abstrakcyjne</a:t>
            </a:r>
            <a:r>
              <a:rPr lang="pl-PL" sz="2000" dirty="0"/>
              <a:t>.</a:t>
            </a:r>
            <a:r>
              <a:rPr lang="pl-PL" sz="2000" dirty="0" smtClean="0"/>
              <a:t> 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Ponadto </a:t>
            </a:r>
            <a:r>
              <a:rPr lang="pl-PL" sz="2000" dirty="0"/>
              <a:t>analityczne myślenie opiera się na logicznym rozumowaniu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zrozumieniu matematycznych podstaw. </a:t>
            </a:r>
          </a:p>
          <a:p>
            <a:pPr marL="0" indent="0">
              <a:buNone/>
            </a:pPr>
            <a:r>
              <a:rPr lang="pl-PL" sz="2000" b="1" dirty="0"/>
              <a:t>Analityczne myślenie</a:t>
            </a:r>
          </a:p>
          <a:p>
            <a:r>
              <a:rPr lang="pl-PL" sz="2000" dirty="0"/>
              <a:t>Kreatywne </a:t>
            </a:r>
            <a:r>
              <a:rPr lang="pl-PL" sz="2000" dirty="0" smtClean="0"/>
              <a:t>myślenie.</a:t>
            </a:r>
            <a:endParaRPr lang="pl-PL" sz="2000" dirty="0"/>
          </a:p>
          <a:p>
            <a:r>
              <a:rPr lang="pl-PL" sz="2000" dirty="0"/>
              <a:t>Podejmowanie </a:t>
            </a:r>
            <a:r>
              <a:rPr lang="pl-PL" sz="2000" dirty="0" smtClean="0"/>
              <a:t>decyzji.</a:t>
            </a:r>
            <a:endParaRPr lang="pl-PL" sz="2000" dirty="0"/>
          </a:p>
          <a:p>
            <a:r>
              <a:rPr lang="pl-PL" sz="2000" dirty="0" smtClean="0"/>
              <a:t>Komunikacja.</a:t>
            </a:r>
            <a:endParaRPr lang="pl-PL" sz="2000" dirty="0"/>
          </a:p>
          <a:p>
            <a:r>
              <a:rPr lang="pl-PL" sz="2000" dirty="0"/>
              <a:t>Rozwiązywanie </a:t>
            </a:r>
            <a:r>
              <a:rPr lang="pl-PL" sz="2000" dirty="0" smtClean="0"/>
              <a:t>problemów.</a:t>
            </a:r>
            <a:endParaRPr lang="pl-PL" sz="2000" dirty="0"/>
          </a:p>
          <a:p>
            <a:r>
              <a:rPr lang="pl-PL" sz="2000" dirty="0"/>
              <a:t>Analiza </a:t>
            </a:r>
            <a:r>
              <a:rPr lang="pl-PL" sz="2000" dirty="0" smtClean="0"/>
              <a:t>danych.</a:t>
            </a:r>
            <a:endParaRPr lang="pl-PL" sz="2000" dirty="0"/>
          </a:p>
          <a:p>
            <a:r>
              <a:rPr lang="pl-PL" sz="2000" dirty="0"/>
              <a:t>Research (badać, dociekać</a:t>
            </a:r>
            <a:r>
              <a:rPr lang="pl-PL" sz="2000" dirty="0" smtClean="0"/>
              <a:t>).</a:t>
            </a:r>
            <a:endParaRPr lang="pl-PL" sz="2000" dirty="0"/>
          </a:p>
          <a:p>
            <a:r>
              <a:rPr lang="pl-PL" sz="2000" dirty="0"/>
              <a:t>Krytyczne myślenie.</a:t>
            </a:r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079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8664"/>
            <a:ext cx="5976664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2488" y="1196753"/>
            <a:ext cx="7948111" cy="4968552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cs typeface="Times New Roman" panose="02020603050405020304" pitchFamily="18" charset="0"/>
              </a:rPr>
              <a:t>6</a:t>
            </a:r>
            <a:r>
              <a:rPr lang="pl-PL" dirty="0">
                <a:cs typeface="Times New Roman" panose="02020603050405020304" pitchFamily="18" charset="0"/>
              </a:rPr>
              <a:t>. Wspieranie rozwoju umiejętności zawodowych oraz umiejętności uczenia się przez całe życie poprzez wzmocnienie współpracy szkół i placówek z pracodawcami </a:t>
            </a:r>
            <a:r>
              <a:rPr lang="pl-PL" dirty="0" smtClean="0">
                <a:cs typeface="Times New Roman" panose="02020603050405020304" pitchFamily="18" charset="0"/>
              </a:rPr>
              <a:t/>
            </a:r>
            <a:br>
              <a:rPr lang="pl-PL" dirty="0" smtClean="0">
                <a:cs typeface="Times New Roman" panose="02020603050405020304" pitchFamily="18" charset="0"/>
              </a:rPr>
            </a:br>
            <a:r>
              <a:rPr lang="pl-PL" dirty="0" smtClean="0">
                <a:cs typeface="Times New Roman" panose="02020603050405020304" pitchFamily="18" charset="0"/>
              </a:rPr>
              <a:t>oraz z </a:t>
            </a:r>
            <a:r>
              <a:rPr lang="pl-PL" dirty="0">
                <a:cs typeface="Times New Roman" panose="02020603050405020304" pitchFamily="18" charset="0"/>
              </a:rPr>
              <a:t>instytucjami regionalnymi</a:t>
            </a:r>
            <a:r>
              <a:rPr lang="pl-PL" i="1" dirty="0" smtClean="0"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l-PL" i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i="1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i="1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3356992"/>
            <a:ext cx="331172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3418" y="476672"/>
            <a:ext cx="5688631" cy="39533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6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400" y="1166018"/>
            <a:ext cx="8106072" cy="5185354"/>
          </a:xfrm>
        </p:spPr>
        <p:txBody>
          <a:bodyPr/>
          <a:lstStyle/>
          <a:p>
            <a:r>
              <a:rPr lang="pl-PL" sz="2000" dirty="0" smtClean="0"/>
              <a:t>Preorientacja zawodowa.</a:t>
            </a:r>
            <a:endParaRPr lang="pl-PL" sz="2000" dirty="0"/>
          </a:p>
          <a:p>
            <a:r>
              <a:rPr lang="pl-PL" sz="2000" dirty="0" smtClean="0"/>
              <a:t>Uczymy </a:t>
            </a:r>
            <a:r>
              <a:rPr lang="pl-PL" sz="2000" dirty="0"/>
              <a:t>się przez całe życie zarówno w zorganizowanych, jak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niezorganizowanych formach.</a:t>
            </a:r>
          </a:p>
          <a:p>
            <a:r>
              <a:rPr lang="pl-PL" sz="2000" dirty="0" smtClean="0"/>
              <a:t>Zmiany </a:t>
            </a:r>
            <a:r>
              <a:rPr lang="pl-PL" sz="2000" dirty="0"/>
              <a:t>związane z reformą systemu oświaty podkreślają znaczenie doradztwa zawodowego oraz nakładają na przedszkola obowiązek prowadzenia zaplanowanych, systematycznych działań w tym zakresie – rozporządzenie z 2018 r.</a:t>
            </a: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Współpraca placówek z zakładami pracy i innymi podmiotami 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zewnętrznymi.</a:t>
            </a: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00447A"/>
              </a:solidFill>
              <a:effectLst/>
              <a:uLnTx/>
              <a:uFillTx/>
            </a:endParaRPr>
          </a:p>
          <a:p>
            <a:pPr>
              <a:defRPr/>
            </a:pP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Wykorzystanie potencjału pracodawców w celu wprowadzenia </a:t>
            </a:r>
            <a:r>
              <a:rPr lang="pl-PL" sz="2000" dirty="0" smtClean="0"/>
              <a:t>uczniów</a:t>
            </a: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 </a:t>
            </a:r>
            <a:b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</a:br>
            <a:r>
              <a:rPr kumimoji="0" lang="pl-PL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w 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00447A"/>
                </a:solidFill>
                <a:effectLst/>
                <a:uLnTx/>
                <a:uFillTx/>
              </a:rPr>
              <a:t>umiejętności zawodowe.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41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68664"/>
            <a:ext cx="5976664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2023/2024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2488" y="1340513"/>
            <a:ext cx="7948111" cy="4886254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 smtClean="0">
                <a:cs typeface="Times New Roman" panose="02020603050405020304" pitchFamily="18" charset="0"/>
              </a:rPr>
              <a:t>7</a:t>
            </a:r>
            <a:r>
              <a:rPr lang="pl-PL" dirty="0">
                <a:cs typeface="Times New Roman" panose="02020603050405020304" pitchFamily="18" charset="0"/>
              </a:rPr>
              <a:t>. Praca z uczniem z doświadczeniem migracyjnym, </a:t>
            </a:r>
            <a:r>
              <a:rPr lang="pl-PL" dirty="0" smtClean="0">
                <a:cs typeface="Times New Roman" panose="02020603050405020304" pitchFamily="18" charset="0"/>
              </a:rPr>
              <a:t>w </a:t>
            </a:r>
            <a:r>
              <a:rPr lang="pl-PL" dirty="0">
                <a:cs typeface="Times New Roman" panose="02020603050405020304" pitchFamily="18" charset="0"/>
              </a:rPr>
              <a:t>tym </a:t>
            </a:r>
            <a:r>
              <a:rPr lang="pl-PL" dirty="0">
                <a:cs typeface="Times New Roman" panose="02020603050405020304" pitchFamily="18" charset="0"/>
              </a:rPr>
              <a:t/>
            </a:r>
            <a:br>
              <a:rPr lang="pl-PL" dirty="0">
                <a:cs typeface="Times New Roman" panose="02020603050405020304" pitchFamily="18" charset="0"/>
              </a:rPr>
            </a:br>
            <a:r>
              <a:rPr lang="pl-PL" dirty="0" smtClean="0">
                <a:cs typeface="Times New Roman" panose="02020603050405020304" pitchFamily="18" charset="0"/>
              </a:rPr>
              <a:t>w </a:t>
            </a:r>
            <a:r>
              <a:rPr lang="pl-PL" dirty="0">
                <a:cs typeface="Times New Roman" panose="02020603050405020304" pitchFamily="18" charset="0"/>
              </a:rPr>
              <a:t>zakresie nauczania języka polskiego jako języka obcego.</a:t>
            </a: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564904"/>
            <a:ext cx="3259803" cy="11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7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340768"/>
            <a:ext cx="8034064" cy="4677826"/>
          </a:xfrm>
        </p:spPr>
        <p:txBody>
          <a:bodyPr/>
          <a:lstStyle/>
          <a:p>
            <a:r>
              <a:rPr lang="pl-PL" sz="2000" dirty="0" smtClean="0"/>
              <a:t>Różnorodność </a:t>
            </a:r>
            <a:r>
              <a:rPr lang="pl-PL" sz="2000" dirty="0"/>
              <a:t>kulturowa </a:t>
            </a:r>
            <a:r>
              <a:rPr lang="pl-PL" sz="2000" dirty="0" smtClean="0"/>
              <a:t>– </a:t>
            </a:r>
            <a:r>
              <a:rPr lang="pl-PL" sz="2000" dirty="0"/>
              <a:t>wyzwanie dla wszystkich </a:t>
            </a:r>
            <a:r>
              <a:rPr lang="pl-PL" sz="2000" dirty="0" smtClean="0"/>
              <a:t>zainteresowanych.</a:t>
            </a:r>
            <a:endParaRPr lang="pl-PL" sz="2000" dirty="0"/>
          </a:p>
          <a:p>
            <a:r>
              <a:rPr lang="pl-PL" sz="2000" dirty="0" smtClean="0"/>
              <a:t>I</a:t>
            </a:r>
            <a:r>
              <a:rPr lang="pl-PL" sz="2000" dirty="0" smtClean="0"/>
              <a:t>ntegracja zespołu wielokulturowego.</a:t>
            </a:r>
            <a:endParaRPr lang="pl-PL" sz="2000" dirty="0"/>
          </a:p>
          <a:p>
            <a:r>
              <a:rPr lang="pl-PL" sz="2000" dirty="0"/>
              <a:t>Język </a:t>
            </a:r>
            <a:r>
              <a:rPr lang="pl-PL" sz="2000" dirty="0" smtClean="0"/>
              <a:t>polski </a:t>
            </a:r>
            <a:r>
              <a:rPr lang="pl-PL" sz="2000" dirty="0"/>
              <a:t>w świecie dziecka z doświadczeniem </a:t>
            </a:r>
            <a:r>
              <a:rPr lang="pl-PL" sz="2000" dirty="0" smtClean="0"/>
              <a:t>migracyjnym.</a:t>
            </a:r>
            <a:endParaRPr lang="pl-PL" sz="2000" dirty="0"/>
          </a:p>
          <a:p>
            <a:r>
              <a:rPr lang="pl-PL" sz="2000" dirty="0"/>
              <a:t>Model edukacji międzykulturowej WISE </a:t>
            </a:r>
            <a:r>
              <a:rPr lang="pl-PL" sz="2000" dirty="0" smtClean="0"/>
              <a:t>– </a:t>
            </a:r>
            <a:r>
              <a:rPr lang="pl-PL" sz="2000" dirty="0"/>
              <a:t>założenia i zasady pracy.</a:t>
            </a:r>
          </a:p>
          <a:p>
            <a:r>
              <a:rPr lang="pl-PL" sz="2000" dirty="0"/>
              <a:t>Dostosowanie metod </a:t>
            </a:r>
            <a:r>
              <a:rPr lang="pl-PL" sz="2000" dirty="0" smtClean="0"/>
              <a:t>do</a:t>
            </a:r>
            <a:r>
              <a:rPr lang="pl-PL" sz="2000" dirty="0" smtClean="0"/>
              <a:t> pracy </a:t>
            </a:r>
            <a:r>
              <a:rPr lang="pl-PL" sz="2000" dirty="0"/>
              <a:t>z dzieckiem migracyjnym.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20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768752" cy="741614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Zadania z zakresu nadzoru pedagogicznego </a:t>
            </a:r>
            <a:b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dla kuratorów oświaty: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97046"/>
            <a:ext cx="7715200" cy="525629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W </a:t>
            </a:r>
            <a:r>
              <a:rPr lang="pl-PL" sz="2000" dirty="0">
                <a:cs typeface="Times New Roman" panose="02020603050405020304" pitchFamily="18" charset="0"/>
              </a:rPr>
              <a:t>zakresie kontroli</a:t>
            </a:r>
            <a:r>
              <a:rPr lang="pl-PL" sz="2000" b="1" dirty="0">
                <a:cs typeface="Times New Roman" panose="02020603050405020304" pitchFamily="18" charset="0"/>
              </a:rPr>
              <a:t>: 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pl-PL" sz="2000" dirty="0">
                <a:cs typeface="Times New Roman" panose="02020603050405020304" pitchFamily="18" charset="0"/>
              </a:rPr>
              <a:t>a)</a:t>
            </a:r>
            <a:r>
              <a:rPr lang="pl-PL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pl-PL" sz="2000" dirty="0">
                <a:ea typeface="Times New Roman" panose="02020603050405020304" pitchFamily="18" charset="0"/>
              </a:rPr>
              <a:t>w ośrodkach rewalidacyjno-wychowawczych: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pl-PL" sz="2000" dirty="0">
                <a:ea typeface="Times New Roman" panose="02020603050405020304" pitchFamily="18" charset="0"/>
              </a:rPr>
              <a:t>„Zgodność z przepisami prawa oświatowego realizacji obowiązku </a:t>
            </a:r>
            <a:r>
              <a:rPr lang="pl-PL" sz="2000" b="1" dirty="0">
                <a:ea typeface="Times New Roman" panose="02020603050405020304" pitchFamily="18" charset="0"/>
              </a:rPr>
              <a:t>rocznego przygotowania przedszkolnego, obowiązku szkolnego </a:t>
            </a:r>
            <a:r>
              <a:rPr lang="pl-PL" sz="2000" b="1" dirty="0" smtClean="0">
                <a:ea typeface="Times New Roman" panose="02020603050405020304" pitchFamily="18" charset="0"/>
              </a:rPr>
              <a:t/>
            </a:r>
            <a:br>
              <a:rPr lang="pl-PL" sz="2000" b="1" dirty="0" smtClean="0">
                <a:ea typeface="Times New Roman" panose="02020603050405020304" pitchFamily="18" charset="0"/>
              </a:rPr>
            </a:br>
            <a:r>
              <a:rPr lang="pl-PL" sz="2000" b="1" dirty="0" smtClean="0">
                <a:ea typeface="Times New Roman" panose="02020603050405020304" pitchFamily="18" charset="0"/>
              </a:rPr>
              <a:t>i </a:t>
            </a:r>
            <a:r>
              <a:rPr lang="pl-PL" sz="2000" b="1" dirty="0">
                <a:ea typeface="Times New Roman" panose="02020603050405020304" pitchFamily="18" charset="0"/>
              </a:rPr>
              <a:t>obowiązku nauki przez dzieci i młodzież z niepełnosprawnością intelektualną w stopniu głębokim posiadających orzeczenie o potrzebie </a:t>
            </a:r>
            <a:r>
              <a:rPr lang="pl-PL" sz="2000" dirty="0">
                <a:ea typeface="Times New Roman" panose="02020603050405020304" pitchFamily="18" charset="0"/>
              </a:rPr>
              <a:t>zajęć rewalidacyjno-wychowawczych oraz dzieci i młodzież </a:t>
            </a:r>
            <a:r>
              <a:rPr lang="pl-PL" sz="2000" dirty="0" smtClean="0">
                <a:ea typeface="Times New Roman" panose="02020603050405020304" pitchFamily="18" charset="0"/>
              </a:rPr>
              <a:t/>
            </a:r>
            <a:br>
              <a:rPr lang="pl-PL" sz="2000" dirty="0" smtClean="0">
                <a:ea typeface="Times New Roman" panose="02020603050405020304" pitchFamily="18" charset="0"/>
              </a:rPr>
            </a:br>
            <a:r>
              <a:rPr lang="pl-PL" sz="2000" dirty="0" smtClean="0">
                <a:ea typeface="Times New Roman" panose="02020603050405020304" pitchFamily="18" charset="0"/>
              </a:rPr>
              <a:t>z </a:t>
            </a:r>
            <a:r>
              <a:rPr lang="pl-PL" sz="2000" b="1" dirty="0" smtClean="0">
                <a:ea typeface="Times New Roman" panose="02020603050405020304" pitchFamily="18" charset="0"/>
              </a:rPr>
              <a:t>niepełnosprawnościami sprzężonymi, z których jedną </a:t>
            </a:r>
            <a:br>
              <a:rPr lang="pl-PL" sz="2000" b="1" dirty="0" smtClean="0">
                <a:ea typeface="Times New Roman" panose="02020603050405020304" pitchFamily="18" charset="0"/>
              </a:rPr>
            </a:br>
            <a:r>
              <a:rPr lang="pl-PL" sz="2000" b="1" dirty="0" smtClean="0">
                <a:ea typeface="Times New Roman" panose="02020603050405020304" pitchFamily="18" charset="0"/>
              </a:rPr>
              <a:t>z niepełnosprawności jest niepełnosprawność intelektualna</a:t>
            </a:r>
            <a:r>
              <a:rPr lang="pl-PL" sz="2000" dirty="0" smtClean="0">
                <a:ea typeface="Times New Roman" panose="02020603050405020304" pitchFamily="18" charset="0"/>
              </a:rPr>
              <a:t>, posiadających </a:t>
            </a:r>
            <a:r>
              <a:rPr lang="pl-PL" sz="2000" dirty="0">
                <a:ea typeface="Times New Roman" panose="02020603050405020304" pitchFamily="18" charset="0"/>
              </a:rPr>
              <a:t>orzeczenie o potrzebie kształcenia specjalnego”;</a:t>
            </a:r>
          </a:p>
          <a:p>
            <a:pPr marL="0" indent="0">
              <a:buNone/>
            </a:pPr>
            <a:endParaRPr lang="pl-PL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3356803" y="635635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386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6768752" cy="741614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Zadania z zakresu nadzoru pedagogicznego </a:t>
            </a:r>
            <a:b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dla kuratorów oświaty: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97046"/>
            <a:ext cx="7715200" cy="525629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W </a:t>
            </a:r>
            <a:r>
              <a:rPr lang="pl-PL" sz="2000" dirty="0">
                <a:cs typeface="Times New Roman" panose="02020603050405020304" pitchFamily="18" charset="0"/>
              </a:rPr>
              <a:t>zakresie kontroli: </a:t>
            </a:r>
          </a:p>
          <a:p>
            <a:pPr marL="0" lvl="0" indent="0">
              <a:buNone/>
            </a:pPr>
            <a:r>
              <a:rPr lang="pl-PL" sz="2000" dirty="0"/>
              <a:t>b) w przedszkolach specjalnych, szkołach podstawowych specjalnych oraz szkołach ponadpodstawowych specjalnych zorganizowanych w podmiotach leczniczych: </a:t>
            </a:r>
          </a:p>
          <a:p>
            <a:pPr marL="0" lvl="0" indent="0">
              <a:buNone/>
            </a:pPr>
            <a:r>
              <a:rPr lang="pl-PL" sz="2000" dirty="0"/>
              <a:t>„Zgodność z przepisami prawa oświatowego </a:t>
            </a:r>
            <a:r>
              <a:rPr lang="pl-PL" sz="2000" b="1" dirty="0"/>
              <a:t>organizacji kształcenia oraz warunków i form realizowania specjalnych działań opiekuńczo-wychowawczych”; </a:t>
            </a:r>
          </a:p>
          <a:p>
            <a:pPr marL="0" indent="0">
              <a:buNone/>
            </a:pPr>
            <a:endParaRPr lang="pl-PL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3356803" y="6356352"/>
            <a:ext cx="2057400" cy="365125"/>
          </a:xfrm>
        </p:spPr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84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Zadania z zakresu nadzoru pedagogicznego </a:t>
            </a:r>
            <a:b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dla kuratorów oświaty: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4" y="1364574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>
                <a:cs typeface="Times New Roman" panose="02020603050405020304" pitchFamily="18" charset="0"/>
              </a:rPr>
              <a:t>W zakresie kontroli: 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c) W szkołach podstawowych:</a:t>
            </a:r>
          </a:p>
          <a:p>
            <a:pPr mar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„Zgodność z przepisami prawa oświatowego organizacji </a:t>
            </a:r>
            <a:r>
              <a:rPr lang="pl-PL" sz="2000" b="1" dirty="0" smtClean="0">
                <a:cs typeface="Times New Roman" panose="02020603050405020304" pitchFamily="18" charset="0"/>
              </a:rPr>
              <a:t>doradztwa zawodowego”</a:t>
            </a:r>
          </a:p>
          <a:p>
            <a:pPr marL="0" indent="0">
              <a:buNone/>
            </a:pPr>
            <a:endParaRPr lang="pl-PL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31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Zadania z zakresu nadzoru pedagogicznego </a:t>
            </a:r>
            <a:b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dla kuratorów oświaty: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smtClean="0"/>
              <a:t>d) W branżowych centrach umiejętności:</a:t>
            </a:r>
          </a:p>
          <a:p>
            <a:pPr marL="0" indent="0">
              <a:buNone/>
            </a:pPr>
            <a:r>
              <a:rPr lang="pl-PL" sz="2000" dirty="0" smtClean="0"/>
              <a:t>„Zgodność z przepisami prawa oświatowego funkcjonowania </a:t>
            </a:r>
            <a:r>
              <a:rPr lang="pl-PL" sz="2000" b="1" dirty="0" smtClean="0"/>
              <a:t>branżowych centrów umiejętności”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29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82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84722" y="404664"/>
            <a:ext cx="5688631" cy="64807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Program konferencji:</a:t>
            </a:r>
            <a:endParaRPr lang="pl-PL" dirty="0">
              <a:solidFill>
                <a:srgbClr val="C0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226628"/>
          </a:xfrm>
        </p:spPr>
        <p:txBody>
          <a:bodyPr/>
          <a:lstStyle/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1</a:t>
            </a:r>
            <a:r>
              <a:rPr lang="pl-PL" sz="2000" dirty="0" smtClean="0">
                <a:cs typeface="Times New Roman" panose="02020603050405020304" pitchFamily="18" charset="0"/>
              </a:rPr>
              <a:t>. Kierunki </a:t>
            </a:r>
            <a:r>
              <a:rPr lang="pl-PL" sz="2000" dirty="0">
                <a:cs typeface="Times New Roman" panose="02020603050405020304" pitchFamily="18" charset="0"/>
              </a:rPr>
              <a:t>realizacji polityki oświatowej państwa w roku szkolnym</a:t>
            </a:r>
          </a:p>
          <a:p>
            <a:pPr marL="0" lvl="0" indent="0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2024/2025.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2. </a:t>
            </a:r>
            <a:r>
              <a:rPr lang="pl-PL" sz="2000" dirty="0" smtClean="0">
                <a:cs typeface="Times New Roman" panose="02020603050405020304" pitchFamily="18" charset="0"/>
              </a:rPr>
              <a:t>Oferta </a:t>
            </a:r>
            <a:r>
              <a:rPr lang="pl-PL" sz="2000" dirty="0">
                <a:cs typeface="Times New Roman" panose="02020603050405020304" pitchFamily="18" charset="0"/>
              </a:rPr>
              <a:t>szkoleń ZCDN-u na rok szkolny </a:t>
            </a:r>
            <a:r>
              <a:rPr lang="pl-PL" sz="2000" dirty="0" smtClean="0">
                <a:cs typeface="Times New Roman" panose="02020603050405020304" pitchFamily="18" charset="0"/>
              </a:rPr>
              <a:t>2024/2025.</a:t>
            </a:r>
            <a:endParaRPr lang="pl-PL" sz="2000" dirty="0" smtClean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3. </a:t>
            </a:r>
            <a:r>
              <a:rPr lang="pl-PL" sz="2000" dirty="0" smtClean="0">
                <a:cs typeface="Times New Roman" panose="02020603050405020304" pitchFamily="18" charset="0"/>
              </a:rPr>
              <a:t>Obchody </a:t>
            </a:r>
            <a:r>
              <a:rPr lang="pl-PL" sz="2000" dirty="0">
                <a:cs typeface="Times New Roman" panose="02020603050405020304" pitchFamily="18" charset="0"/>
              </a:rPr>
              <a:t>75-lecia doskonalenia nauczycieli na Pomorzu </a:t>
            </a:r>
            <a:r>
              <a:rPr lang="pl-PL" sz="2000" dirty="0" smtClean="0">
                <a:cs typeface="Times New Roman" panose="02020603050405020304" pitchFamily="18" charset="0"/>
              </a:rPr>
              <a:t>Zachodnim.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4. </a:t>
            </a:r>
            <a:r>
              <a:rPr lang="pl-PL" sz="2000" dirty="0" smtClean="0">
                <a:cs typeface="Times New Roman" panose="02020603050405020304" pitchFamily="18" charset="0"/>
              </a:rPr>
              <a:t>Zmiany </a:t>
            </a:r>
            <a:r>
              <a:rPr lang="pl-PL" sz="2000" dirty="0">
                <a:cs typeface="Times New Roman" panose="02020603050405020304" pitchFamily="18" charset="0"/>
              </a:rPr>
              <a:t>w prawie oświatowym i systemie </a:t>
            </a:r>
            <a:r>
              <a:rPr lang="pl-PL" sz="2000" dirty="0" smtClean="0">
                <a:cs typeface="Times New Roman" panose="02020603050405020304" pitchFamily="18" charset="0"/>
              </a:rPr>
              <a:t>oświaty.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5. </a:t>
            </a:r>
            <a:r>
              <a:rPr lang="pl-PL" sz="2000" dirty="0" smtClean="0">
                <a:cs typeface="Times New Roman" panose="02020603050405020304" pitchFamily="18" charset="0"/>
              </a:rPr>
              <a:t>Sztuczna </a:t>
            </a:r>
            <a:r>
              <a:rPr lang="pl-PL" sz="2000" dirty="0">
                <a:cs typeface="Times New Roman" panose="02020603050405020304" pitchFamily="18" charset="0"/>
              </a:rPr>
              <a:t>inteligencja (AI) w szkolnej codzienności: „IPET i WOPFU ze</a:t>
            </a:r>
          </a:p>
          <a:p>
            <a:pPr marL="0" lvl="0" indent="0">
              <a:buNone/>
            </a:pPr>
            <a:r>
              <a:rPr lang="pl-PL" sz="2000" dirty="0">
                <a:cs typeface="Times New Roman" panose="02020603050405020304" pitchFamily="18" charset="0"/>
              </a:rPr>
              <a:t>wsparciem sztucznej inteligencji”– Krzysztof Jaworski, konsultant</a:t>
            </a:r>
          </a:p>
          <a:p>
            <a:pPr marL="0" lvl="0" indent="0">
              <a:buNone/>
            </a:pPr>
            <a:r>
              <a:rPr lang="pl-PL" sz="2000" dirty="0">
                <a:cs typeface="Times New Roman" panose="02020603050405020304" pitchFamily="18" charset="0"/>
              </a:rPr>
              <a:t>ds. podnoszenia kompetencji cyfrowych kadry zarządzającej i </a:t>
            </a:r>
            <a:r>
              <a:rPr lang="pl-PL" sz="2000" dirty="0" smtClean="0">
                <a:cs typeface="Times New Roman" panose="02020603050405020304" pitchFamily="18" charset="0"/>
              </a:rPr>
              <a:t>nauczycieli.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6. </a:t>
            </a:r>
            <a:r>
              <a:rPr lang="pl-PL" sz="2000" dirty="0" smtClean="0">
                <a:cs typeface="Times New Roman" panose="02020603050405020304" pitchFamily="18" charset="0"/>
              </a:rPr>
              <a:t>„Wsparcie </a:t>
            </a:r>
            <a:r>
              <a:rPr lang="pl-PL" sz="2000" dirty="0">
                <a:cs typeface="Times New Roman" panose="02020603050405020304" pitchFamily="18" charset="0"/>
              </a:rPr>
              <a:t>pedagoga w trudnej rzeczywistości szkolnej” – Agnieszka </a:t>
            </a:r>
            <a:r>
              <a:rPr lang="pl-PL" sz="2000" dirty="0" err="1">
                <a:cs typeface="Times New Roman" panose="02020603050405020304" pitchFamily="18" charset="0"/>
              </a:rPr>
              <a:t>Ruks</a:t>
            </a:r>
            <a:r>
              <a:rPr lang="pl-PL" sz="2000" dirty="0">
                <a:cs typeface="Times New Roman" panose="02020603050405020304" pitchFamily="18" charset="0"/>
              </a:rPr>
              <a:t>,</a:t>
            </a:r>
          </a:p>
          <a:p>
            <a:pPr marL="0" lvl="0" indent="0">
              <a:buNone/>
            </a:pPr>
            <a:r>
              <a:rPr lang="pl-PL" sz="2000" dirty="0">
                <a:cs typeface="Times New Roman" panose="02020603050405020304" pitchFamily="18" charset="0"/>
              </a:rPr>
              <a:t>dyrektorka Szkoły Podstawowej nr 5 w </a:t>
            </a:r>
            <a:r>
              <a:rPr lang="pl-PL" sz="2000" dirty="0" smtClean="0">
                <a:cs typeface="Times New Roman" panose="02020603050405020304" pitchFamily="18" charset="0"/>
              </a:rPr>
              <a:t>Szczecinie.</a:t>
            </a:r>
            <a:endParaRPr lang="pl-PL" sz="2000" dirty="0"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pl-PL" sz="2000" b="1" dirty="0">
                <a:cs typeface="Times New Roman" panose="02020603050405020304" pitchFamily="18" charset="0"/>
              </a:rPr>
              <a:t>7</a:t>
            </a:r>
            <a:r>
              <a:rPr lang="pl-PL" sz="2000" b="1" dirty="0" smtClean="0">
                <a:cs typeface="Times New Roman" panose="02020603050405020304" pitchFamily="18" charset="0"/>
              </a:rPr>
              <a:t>. </a:t>
            </a:r>
            <a:r>
              <a:rPr lang="pl-PL" sz="2000" dirty="0" smtClean="0">
                <a:cs typeface="Times New Roman" panose="02020603050405020304" pitchFamily="18" charset="0"/>
              </a:rPr>
              <a:t>Sprawy </a:t>
            </a:r>
            <a:r>
              <a:rPr lang="pl-PL" sz="2000" dirty="0">
                <a:cs typeface="Times New Roman" panose="02020603050405020304" pitchFamily="18" charset="0"/>
              </a:rPr>
              <a:t>różne, pytania, wnioski </a:t>
            </a:r>
            <a:r>
              <a:rPr lang="pl-PL" sz="2000" dirty="0" smtClean="0">
                <a:cs typeface="Times New Roman" panose="02020603050405020304" pitchFamily="18" charset="0"/>
              </a:rPr>
              <a:t>nauczycieli.</a:t>
            </a:r>
            <a:endParaRPr lang="pl-PL" sz="2000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08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188640"/>
            <a:ext cx="5688631" cy="72008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Zadania z zakresu nadzoru pedagogicznego </a:t>
            </a:r>
            <a:b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cs typeface="Times New Roman" panose="02020603050405020304" pitchFamily="18" charset="0"/>
              </a:rPr>
              <a:t>dla kuratorów oświaty: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340769"/>
            <a:ext cx="7715200" cy="460851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e) W publicznych szkołach podstawowych ogólnodostępnych:</a:t>
            </a:r>
          </a:p>
          <a:p>
            <a:pPr marL="0" indent="0">
              <a:buNone/>
            </a:pPr>
            <a:r>
              <a:rPr lang="pl-PL" sz="2000" dirty="0" smtClean="0"/>
              <a:t>„Sprawozdanie nadzoru pedagogicznego przez dyrektora oraz realizacja zadań w zakresie doskonalenia zawodowego nauczycieli w szkołach uzyskujących </a:t>
            </a:r>
            <a:r>
              <a:rPr lang="pl-PL" sz="2000" b="1" dirty="0" smtClean="0"/>
              <a:t>najniższe wyniki z egzaminu ósmoklasisty”.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73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OFERTA SZKOLEŃ </a:t>
            </a:r>
            <a:r>
              <a:rPr lang="pl-PL" b="1" dirty="0" smtClean="0"/>
              <a:t>ZCDN-u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0709" y="1917877"/>
            <a:ext cx="4856551" cy="36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Szkolenia dostępne </a:t>
            </a:r>
            <a:r>
              <a:rPr lang="pl-PL" smtClean="0"/>
              <a:t>w formie: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Szkoleń, rad pedagogicznych, warsztatów, cykli szkoleń</a:t>
            </a:r>
          </a:p>
          <a:p>
            <a:endParaRPr lang="pl-PL" sz="2000" dirty="0"/>
          </a:p>
          <a:p>
            <a:r>
              <a:rPr lang="pl-PL" sz="2000" dirty="0" smtClean="0"/>
              <a:t>Szkolenia rad pedagogicznych zgłaszamy pod </a:t>
            </a:r>
            <a:r>
              <a:rPr lang="pl-PL" sz="2000" dirty="0" smtClean="0"/>
              <a:t>adresem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>
                <a:hlinkClick r:id="rId2"/>
              </a:rPr>
              <a:t>szkolenia@zcdn.edu.pl</a:t>
            </a: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 smtClean="0"/>
              <a:t>Możliwość udzielania konsultacji indywidualnych i zbiorowych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51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Szkolenia edukacja włączająca, kształcenie specjalne: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WOPFU IPET </a:t>
            </a:r>
          </a:p>
          <a:p>
            <a:r>
              <a:rPr lang="pl-PL" sz="2000" dirty="0" smtClean="0"/>
              <a:t>Rola </a:t>
            </a:r>
            <a:r>
              <a:rPr lang="pl-PL" sz="2000" dirty="0" smtClean="0"/>
              <a:t>i zadania pedagoga specjalnego w placówce oświatowej</a:t>
            </a:r>
          </a:p>
          <a:p>
            <a:r>
              <a:rPr lang="pl-PL" sz="2000" dirty="0" smtClean="0"/>
              <a:t>Jak </a:t>
            </a:r>
            <a:r>
              <a:rPr lang="pl-PL" sz="2000" dirty="0" smtClean="0"/>
              <a:t>czytać orzeczenia o potrzebie kształcenia </a:t>
            </a:r>
            <a:r>
              <a:rPr lang="pl-PL" sz="2000" dirty="0" smtClean="0"/>
              <a:t>specjalnego </a:t>
            </a:r>
          </a:p>
          <a:p>
            <a:r>
              <a:rPr lang="pl-PL" sz="2000" dirty="0" smtClean="0"/>
              <a:t>Praca </a:t>
            </a:r>
            <a:r>
              <a:rPr lang="pl-PL" sz="2000" dirty="0" smtClean="0"/>
              <a:t>w klasie zróżnicowanej</a:t>
            </a:r>
          </a:p>
          <a:p>
            <a:r>
              <a:rPr lang="pl-PL" sz="2000" dirty="0" smtClean="0"/>
              <a:t>Dostosowania edukacyjne </a:t>
            </a:r>
          </a:p>
          <a:p>
            <a:r>
              <a:rPr lang="pl-PL" sz="2000" dirty="0" smtClean="0"/>
              <a:t>Integracja sensoryczna w przedszkolu </a:t>
            </a:r>
            <a:r>
              <a:rPr lang="pl-PL" sz="2000" dirty="0" smtClean="0"/>
              <a:t>i </a:t>
            </a:r>
            <a:r>
              <a:rPr lang="pl-PL" sz="2000" dirty="0" smtClean="0"/>
              <a:t>szkole</a:t>
            </a:r>
          </a:p>
          <a:p>
            <a:r>
              <a:rPr lang="pl-PL" sz="2000" dirty="0" smtClean="0"/>
              <a:t>Trening umiejętności społecznych w pracy z dzieckiem i rodzicem</a:t>
            </a:r>
          </a:p>
          <a:p>
            <a:r>
              <a:rPr lang="pl-PL" sz="2000" dirty="0" smtClean="0"/>
              <a:t>Zaburzenia ze spektrum autyzmu</a:t>
            </a:r>
          </a:p>
          <a:p>
            <a:r>
              <a:rPr lang="pl-PL" sz="2000" dirty="0" smtClean="0"/>
              <a:t>Co nauczyciel wiedzieć powinien – uczeń ze spektrum autyzmu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przedszkolu i szkole ogólnodostępnej</a:t>
            </a:r>
          </a:p>
          <a:p>
            <a:r>
              <a:rPr lang="pl-PL" sz="2000" dirty="0" smtClean="0"/>
              <a:t>Praca nauczyciela współorganizującego kształcenie</a:t>
            </a:r>
          </a:p>
          <a:p>
            <a:r>
              <a:rPr lang="pl-PL" sz="2000" dirty="0" smtClean="0"/>
              <a:t>Wykorzystanie narzędzi cyfrowych w edukacji inkluzyjnej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9714" y="372230"/>
            <a:ext cx="5688631" cy="634082"/>
          </a:xfrm>
        </p:spPr>
        <p:txBody>
          <a:bodyPr/>
          <a:lstStyle/>
          <a:p>
            <a:r>
              <a:rPr lang="pl-PL" b="1" dirty="0" smtClean="0"/>
              <a:t>ZCDN ŚWIECI </a:t>
            </a:r>
            <a:r>
              <a:rPr lang="pl-PL" b="1" dirty="0" smtClean="0"/>
              <a:t>NA </a:t>
            </a:r>
            <a:r>
              <a:rPr lang="pl-PL" b="1" dirty="0" smtClean="0"/>
              <a:t>NIEBIESKO</a:t>
            </a:r>
            <a:endParaRPr lang="pl-PL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3" y="1340768"/>
            <a:ext cx="4421823" cy="2947162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65096"/>
            <a:ext cx="3669968" cy="24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/>
              <a:t>NOWOŚCI: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Seminarium </a:t>
            </a:r>
          </a:p>
          <a:p>
            <a:pPr marL="0" indent="0">
              <a:buNone/>
            </a:pPr>
            <a:r>
              <a:rPr lang="pl-PL" sz="2000" dirty="0" smtClean="0"/>
              <a:t>EDUKACJA WŁĄCZAJĄCA JAKO WYZWANIE I WARTOŚĆ </a:t>
            </a:r>
          </a:p>
          <a:p>
            <a:r>
              <a:rPr lang="pl-PL" sz="2000" dirty="0" smtClean="0"/>
              <a:t>Propozycja spoza oferty</a:t>
            </a:r>
          </a:p>
          <a:p>
            <a:pPr marL="0" indent="0">
              <a:buNone/>
            </a:pPr>
            <a:r>
              <a:rPr lang="pl-PL" sz="2000" dirty="0" smtClean="0"/>
              <a:t>CYKL SPOTKAŃ Z ZACHOWANIAMI </a:t>
            </a:r>
            <a:r>
              <a:rPr lang="pl-PL" sz="2000" dirty="0" smtClean="0"/>
              <a:t>TRUDNYMI – </a:t>
            </a:r>
            <a:r>
              <a:rPr lang="pl-PL" sz="2000" dirty="0" smtClean="0"/>
              <a:t>współpraca z fundacją Synergia i placówkami Dzieńdoberek</a:t>
            </a:r>
          </a:p>
          <a:p>
            <a:r>
              <a:rPr lang="pl-PL" sz="2000" dirty="0" smtClean="0"/>
              <a:t>CYKL SPOTKAŃ Z KURATORIUM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28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/>
              <a:t>NOWOŚCI NIE TYLKO DLA PEDAGOGÓW!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Tak jest wygodniej! Czyli o pułapce stereotypów.</a:t>
            </a:r>
          </a:p>
          <a:p>
            <a:r>
              <a:rPr lang="pl-PL" sz="2000" dirty="0" smtClean="0"/>
              <a:t>Książka dobra na wszystko! Cykl szkoleń.</a:t>
            </a:r>
          </a:p>
          <a:p>
            <a:r>
              <a:rPr lang="pl-PL" sz="2000" dirty="0" err="1" smtClean="0"/>
              <a:t>Influencer</a:t>
            </a:r>
            <a:r>
              <a:rPr lang="pl-PL" sz="2000" dirty="0"/>
              <a:t> </a:t>
            </a:r>
            <a:r>
              <a:rPr lang="pl-PL" sz="2000" dirty="0" smtClean="0"/>
              <a:t>– zawód marzeń?</a:t>
            </a:r>
          </a:p>
          <a:p>
            <a:r>
              <a:rPr lang="pl-PL" sz="2000" dirty="0" smtClean="0"/>
              <a:t>Smartfon – wróg czy przyjaciel?</a:t>
            </a:r>
          </a:p>
          <a:p>
            <a:r>
              <a:rPr lang="pl-PL" sz="2000" dirty="0" smtClean="0"/>
              <a:t>Jak uczy się mózg? Strategie efektywnego uczenia </a:t>
            </a:r>
            <a:r>
              <a:rPr lang="pl-PL" sz="2000" dirty="0" smtClean="0"/>
              <a:t>się.</a:t>
            </a:r>
            <a:endParaRPr lang="pl-PL" sz="2000" dirty="0" smtClean="0"/>
          </a:p>
          <a:p>
            <a:r>
              <a:rPr lang="pl-PL" sz="2000" dirty="0" smtClean="0"/>
              <a:t>Ocenianie w zapisach statutowych.</a:t>
            </a:r>
          </a:p>
          <a:p>
            <a:r>
              <a:rPr lang="pl-PL" sz="2000" dirty="0" smtClean="0"/>
              <a:t>Ocenianie kształtujące w praktyce.</a:t>
            </a:r>
          </a:p>
          <a:p>
            <a:r>
              <a:rPr lang="pl-PL" sz="2000" dirty="0" smtClean="0"/>
              <a:t>Wypalenie zawodowe </a:t>
            </a:r>
            <a:r>
              <a:rPr lang="pl-PL" sz="2000" dirty="0" smtClean="0"/>
              <a:t>nauczyciela – </a:t>
            </a:r>
            <a:r>
              <a:rPr lang="pl-PL" sz="2000" dirty="0" smtClean="0"/>
              <a:t>jak przeciwdziałać.</a:t>
            </a:r>
          </a:p>
          <a:p>
            <a:r>
              <a:rPr lang="pl-PL" sz="2000" dirty="0" smtClean="0"/>
              <a:t>Treningi </a:t>
            </a:r>
            <a:r>
              <a:rPr lang="pl-PL" sz="2000" dirty="0" smtClean="0"/>
              <a:t>kreatywności – </a:t>
            </a:r>
            <a:r>
              <a:rPr lang="pl-PL" sz="2000" dirty="0" smtClean="0"/>
              <a:t>metody i techniki rozwijania postaw twórczych.</a:t>
            </a:r>
          </a:p>
          <a:p>
            <a:r>
              <a:rPr lang="pl-PL" sz="2000" dirty="0" smtClean="0"/>
              <a:t>Cele zrównoważonego rozwoju i ich rola w edukacji szkolnej.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12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Szkolenia sztuczna inteligencja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sz="2000" dirty="0"/>
              <a:t>1</a:t>
            </a:r>
            <a:r>
              <a:rPr lang="pl-PL" sz="2000" dirty="0" smtClean="0"/>
              <a:t>. </a:t>
            </a:r>
            <a:r>
              <a:rPr lang="pl-PL" sz="2000" dirty="0" smtClean="0"/>
              <a:t>„</a:t>
            </a:r>
            <a:r>
              <a:rPr lang="pl-PL" sz="2000" b="1" dirty="0" smtClean="0"/>
              <a:t>Sztuczna </a:t>
            </a:r>
            <a:r>
              <a:rPr lang="pl-PL" sz="2000" b="1" dirty="0"/>
              <a:t>inteligencja w </a:t>
            </a:r>
            <a:r>
              <a:rPr lang="pl-PL" sz="2000" b="1" dirty="0" smtClean="0"/>
              <a:t>edukacji</a:t>
            </a:r>
            <a:r>
              <a:rPr lang="pl-PL" sz="2000" b="1" dirty="0" smtClean="0"/>
              <a:t>”</a:t>
            </a:r>
            <a:endParaRPr lang="pl-PL" sz="2000" b="1" dirty="0"/>
          </a:p>
          <a:p>
            <a:pPr marL="0" indent="0">
              <a:buNone/>
            </a:pPr>
            <a:r>
              <a:rPr lang="pl-PL" sz="2000" dirty="0"/>
              <a:t>Wprowadzenie dla osób, które chcą zacząć pracę z generatywną sztuczną inteligencją</a:t>
            </a:r>
          </a:p>
          <a:p>
            <a:pPr marL="0" indent="0">
              <a:buNone/>
            </a:pPr>
            <a:r>
              <a:rPr lang="pl-PL" sz="2000" dirty="0"/>
              <a:t>Termin: 26.09.2024 r.</a:t>
            </a:r>
          </a:p>
          <a:p>
            <a:pPr marL="0" indent="0">
              <a:buNone/>
            </a:pPr>
            <a:r>
              <a:rPr lang="pl-PL" sz="2000" dirty="0"/>
              <a:t>godz. </a:t>
            </a:r>
            <a:r>
              <a:rPr lang="pl-PL" sz="2000" dirty="0" smtClean="0"/>
              <a:t>15.45–18.00 </a:t>
            </a:r>
            <a:r>
              <a:rPr lang="pl-PL" sz="2000" dirty="0"/>
              <a:t>(</a:t>
            </a:r>
            <a:r>
              <a:rPr lang="pl-PL" sz="2000" dirty="0" smtClean="0"/>
              <a:t>3 godziny </a:t>
            </a:r>
            <a:r>
              <a:rPr lang="pl-PL" sz="2000" dirty="0"/>
              <a:t>dydaktyczne)</a:t>
            </a:r>
          </a:p>
          <a:p>
            <a:pPr marL="0" indent="0">
              <a:buNone/>
            </a:pPr>
            <a:r>
              <a:rPr lang="pl-PL" sz="2000" dirty="0"/>
              <a:t>prowadzenie: K. </a:t>
            </a:r>
            <a:r>
              <a:rPr lang="pl-PL" sz="2000" dirty="0" smtClean="0"/>
              <a:t>Jaworski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2</a:t>
            </a:r>
            <a:r>
              <a:rPr lang="pl-PL" sz="2000" b="1" dirty="0" smtClean="0"/>
              <a:t>.”TIK </a:t>
            </a:r>
            <a:r>
              <a:rPr lang="pl-PL" sz="2000" b="1" dirty="0"/>
              <a:t>w edukacji humanistycznej: sztuczna </a:t>
            </a:r>
            <a:r>
              <a:rPr lang="pl-PL" sz="2000" b="1" dirty="0" smtClean="0"/>
              <a:t>inteligencja</a:t>
            </a:r>
            <a:r>
              <a:rPr lang="pl-PL" sz="2000" b="1" dirty="0" smtClean="0"/>
              <a:t>”</a:t>
            </a:r>
            <a:endParaRPr lang="pl-PL" sz="2000" b="1" dirty="0"/>
          </a:p>
          <a:p>
            <a:pPr marL="0" indent="0">
              <a:buNone/>
            </a:pPr>
            <a:r>
              <a:rPr lang="pl-PL" sz="2000" dirty="0" smtClean="0"/>
              <a:t>Termin</a:t>
            </a:r>
            <a:r>
              <a:rPr lang="pl-PL" sz="2000" dirty="0"/>
              <a:t>: 3.10.2024 r.</a:t>
            </a:r>
          </a:p>
          <a:p>
            <a:pPr marL="0" indent="0">
              <a:buNone/>
            </a:pPr>
            <a:r>
              <a:rPr lang="pl-PL" sz="2000" dirty="0"/>
              <a:t>godz. </a:t>
            </a:r>
            <a:r>
              <a:rPr lang="pl-PL" sz="2000" dirty="0" smtClean="0"/>
              <a:t>15.45–18.00 </a:t>
            </a:r>
            <a:r>
              <a:rPr lang="pl-PL" sz="2000" dirty="0"/>
              <a:t>(</a:t>
            </a:r>
            <a:r>
              <a:rPr lang="pl-PL" sz="2000" dirty="0" smtClean="0"/>
              <a:t>3 godziny </a:t>
            </a:r>
            <a:r>
              <a:rPr lang="pl-PL" sz="2000" dirty="0"/>
              <a:t>dydaktyczne)</a:t>
            </a:r>
          </a:p>
          <a:p>
            <a:pPr marL="0" indent="0">
              <a:buNone/>
            </a:pPr>
            <a:r>
              <a:rPr lang="pl-PL" sz="2000" dirty="0"/>
              <a:t>prowadzenie: M. Kostecka</a:t>
            </a:r>
          </a:p>
          <a:p>
            <a:pPr marL="0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37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067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2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38</a:t>
            </a:fld>
            <a:endParaRPr/>
          </a:p>
        </p:txBody>
      </p:sp>
      <p:pic>
        <p:nvPicPr>
          <p:cNvPr id="440" name="Google Shape;44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50" y="1268760"/>
            <a:ext cx="7834373" cy="4605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9475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3"/>
          <p:cNvSpPr txBox="1">
            <a:spLocks noGrp="1"/>
          </p:cNvSpPr>
          <p:nvPr>
            <p:ph type="title"/>
          </p:nvPr>
        </p:nvSpPr>
        <p:spPr>
          <a:xfrm>
            <a:off x="899594" y="164263"/>
            <a:ext cx="5688600" cy="634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Konkurs dla uczniów i uczennic województwa zachodniopomorskiego</a:t>
            </a:r>
            <a:endParaRPr/>
          </a:p>
        </p:txBody>
      </p:sp>
      <p:sp>
        <p:nvSpPr>
          <p:cNvPr id="447" name="Google Shape;447;p63"/>
          <p:cNvSpPr txBox="1">
            <a:spLocks noGrp="1"/>
          </p:cNvSpPr>
          <p:nvPr>
            <p:ph type="body" idx="1"/>
          </p:nvPr>
        </p:nvSpPr>
        <p:spPr>
          <a:xfrm>
            <a:off x="899592" y="1423321"/>
            <a:ext cx="77151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pl-PL" sz="2000" dirty="0"/>
              <a:t>3 kategorie wiekowe</a:t>
            </a:r>
            <a:endParaRPr sz="2000" dirty="0"/>
          </a:p>
          <a:p>
            <a:pPr marL="45720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pl-PL" sz="2000" dirty="0"/>
              <a:t>(SP kl. </a:t>
            </a:r>
            <a:r>
              <a:rPr lang="pl-PL" sz="2000" dirty="0" smtClean="0"/>
              <a:t>4–6</a:t>
            </a:r>
            <a:r>
              <a:rPr lang="pl-PL" sz="2000" dirty="0"/>
              <a:t>, SP kl. </a:t>
            </a:r>
            <a:r>
              <a:rPr lang="pl-PL" sz="2000" dirty="0" smtClean="0"/>
              <a:t>7–8</a:t>
            </a:r>
            <a:r>
              <a:rPr lang="pl-PL" sz="2000" dirty="0"/>
              <a:t>, szkoły ponadpodstawowe)</a:t>
            </a:r>
            <a:endParaRPr sz="2000" dirty="0"/>
          </a:p>
          <a:p>
            <a:pPr marL="457200" lvl="0" indent="-3810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pl-PL" sz="2000" dirty="0"/>
              <a:t>nabór prac drogą elektroniczną i tradycyjną do końca marca 2025</a:t>
            </a:r>
            <a:endParaRPr sz="20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000" dirty="0"/>
              <a:t>Gala Finałowa 23 kwietnia 2025 ZCDN</a:t>
            </a:r>
            <a:endParaRPr sz="20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000" dirty="0"/>
              <a:t>wystąpiono o patronaty Miasta Szczecin i Kuratora Oświaty</a:t>
            </a:r>
            <a:endParaRPr sz="2000" dirty="0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pl-PL" sz="2000" dirty="0"/>
              <a:t>atrakcyjne nagrody!</a:t>
            </a:r>
            <a:endParaRPr sz="20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8" name="Google Shape;448;p63"/>
          <p:cNvSpPr txBox="1">
            <a:spLocks noGrp="1"/>
          </p:cNvSpPr>
          <p:nvPr>
            <p:ph type="sldNum" idx="4294967295"/>
          </p:nvPr>
        </p:nvSpPr>
        <p:spPr>
          <a:xfrm>
            <a:off x="6457950" y="6356353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87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76672"/>
            <a:ext cx="5688631" cy="576064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Sprawy organizacyjne: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556792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1. Lista obecności udostępniona na czacie.</a:t>
            </a:r>
            <a:endParaRPr lang="pl-PL" sz="20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2. Prezentacja </a:t>
            </a:r>
            <a:r>
              <a:rPr lang="pl-PL" sz="2000" b="1" dirty="0">
                <a:cs typeface="Times New Roman" panose="02020603050405020304" pitchFamily="18" charset="0"/>
              </a:rPr>
              <a:t>będzie udostępniona na stronie www ZCDN: </a:t>
            </a:r>
            <a:r>
              <a:rPr lang="pl-PL" sz="2000" b="1" dirty="0">
                <a:cs typeface="Times New Roman" panose="02020603050405020304" pitchFamily="18" charset="0"/>
                <a:hlinkClick r:id="rId2"/>
              </a:rPr>
              <a:t>http://</a:t>
            </a:r>
            <a:r>
              <a:rPr lang="pl-PL" sz="2000" b="1" dirty="0" smtClean="0">
                <a:cs typeface="Times New Roman" panose="02020603050405020304" pitchFamily="18" charset="0"/>
                <a:hlinkClick r:id="rId2"/>
              </a:rPr>
              <a:t>zcdn.edu.pl/</a:t>
            </a:r>
            <a:r>
              <a:rPr lang="pl-PL" sz="2000" b="1" dirty="0"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cs typeface="Times New Roman" panose="02020603050405020304" pitchFamily="18" charset="0"/>
              </a:rPr>
              <a:t>w </a:t>
            </a:r>
            <a:r>
              <a:rPr lang="pl-PL" sz="2000" b="1" dirty="0">
                <a:cs typeface="Times New Roman" panose="02020603050405020304" pitchFamily="18" charset="0"/>
              </a:rPr>
              <a:t>zakładce: „Materiały dla nauczycieli</a:t>
            </a:r>
            <a:r>
              <a:rPr lang="pl-PL" sz="2000" b="1" dirty="0" smtClean="0">
                <a:cs typeface="Times New Roman" panose="02020603050405020304" pitchFamily="18" charset="0"/>
              </a:rPr>
              <a:t>”.</a:t>
            </a:r>
          </a:p>
          <a:p>
            <a:pPr mar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3. Zaświadczeń po konferencji nie wydajemy.</a:t>
            </a:r>
          </a:p>
          <a:p>
            <a:pPr marL="0" indent="0">
              <a:buNone/>
            </a:pPr>
            <a:r>
              <a:rPr lang="pl-PL" sz="2000" b="1" dirty="0" smtClean="0">
                <a:cs typeface="Times New Roman" panose="02020603050405020304" pitchFamily="18" charset="0"/>
              </a:rPr>
              <a:t>4. Terminarze można odebrać w sekretariacie.</a:t>
            </a:r>
            <a:endParaRPr lang="pl-PL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61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526" y="1093601"/>
            <a:ext cx="2097375" cy="52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6975" y="1093597"/>
            <a:ext cx="1034572" cy="5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718500" y="2672775"/>
            <a:ext cx="77070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Zachodniopomorskie Centrum Doskonalenia Nauczycieli jako partner regionalny interdyscyplinarnego, międzynarodowego programu </a:t>
            </a:r>
            <a:r>
              <a:rPr lang="pl" sz="14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Klub Młodego Odkrywcy</a:t>
            </a: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(KMO), koordynowanego przez Centrum Nauki Kopernik, serdecznie zaprasza nauczycieli – </a:t>
            </a:r>
            <a:b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którzy poza stosowaniem tradycyjnych metod nauczania wdrażają innowacje edukacyjne </a:t>
            </a:r>
            <a:b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oraz pozwalają dzieciom odkrywać i poznawać świat poprzez zabawę i doświadczenie – </a:t>
            </a:r>
            <a:b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dołączenia do grupy pasjonatów KMO.</a:t>
            </a:r>
            <a:b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Aby poznać szczegóły, zeskanuj kod QR </a:t>
            </a:r>
            <a:b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l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zobacz więcej informacji na ten temat.</a:t>
            </a: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1401" y="1093597"/>
            <a:ext cx="8622599" cy="15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52451" y="3932951"/>
            <a:ext cx="1603125" cy="160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8042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/>
              <a:t>NASZ KOLEJNY BIEG</a:t>
            </a:r>
            <a:endParaRPr lang="pl-PL" b="1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517055"/>
            <a:ext cx="7715250" cy="4339828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684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ZMIANY W PRAWIE OŚWIATOWYM</a:t>
            </a:r>
            <a:endParaRPr lang="pl-PL" sz="2800" b="1" dirty="0"/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r">
              <a:buNone/>
            </a:pPr>
            <a:r>
              <a:rPr lang="pl-PL" sz="2000" b="1" dirty="0" smtClean="0"/>
              <a:t>Weronika Dwojakowska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97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BA9DA8-FC5B-C33C-B343-7C52F62C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08952"/>
            <a:ext cx="5856673" cy="771776"/>
          </a:xfrm>
        </p:spPr>
        <p:txBody>
          <a:bodyPr/>
          <a:lstStyle/>
          <a:p>
            <a:r>
              <a:rPr lang="pl-PL" b="1" dirty="0"/>
              <a:t>Od 1 września 2024 r.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dirty="0"/>
              <a:t>zwiększenie liczby nauczycieli specjalistów)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CE44A3C-CCC8-A88E-9EBF-C2EAC24DD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8357592" cy="532118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łączna liczba etatów nauczycieli pedagogów, pedagogów specjalnych, psychologów, logopedów lub terapeutów pedagogicznych w przedszkolu, szkole lub zespole, o których mowa w ust. 1, </a:t>
            </a:r>
            <a:r>
              <a:rPr lang="pl-PL" sz="1800" dirty="0"/>
              <a:t>nie może być niższa niż</a:t>
            </a:r>
            <a:r>
              <a:rPr lang="pl-PL" sz="1800" dirty="0" smtClean="0"/>
              <a:t>:</a:t>
            </a:r>
            <a:endParaRPr lang="pl-PL" sz="1800" dirty="0"/>
          </a:p>
          <a:p>
            <a:r>
              <a:rPr lang="pl-PL" sz="1800" b="1" dirty="0"/>
              <a:t>2 etaty + 0,2 </a:t>
            </a:r>
            <a:r>
              <a:rPr lang="pl-PL" sz="1800" dirty="0"/>
              <a:t>etatu na każdych kolejnych </a:t>
            </a:r>
            <a:r>
              <a:rPr lang="pl-PL" sz="1800" b="1" dirty="0"/>
              <a:t>100 uczniów </a:t>
            </a:r>
            <a:r>
              <a:rPr lang="pl-PL" sz="1800" dirty="0"/>
              <a:t>jeżeli liczba dzieci lub uczniów przekracza </a:t>
            </a:r>
            <a:r>
              <a:rPr lang="pl-PL" sz="1800" dirty="0" smtClean="0"/>
              <a:t>100 (101+)</a:t>
            </a:r>
            <a:endParaRPr lang="pl-PL" sz="1800" dirty="0"/>
          </a:p>
          <a:p>
            <a:r>
              <a:rPr lang="pl-PL" sz="1800" b="1" dirty="0"/>
              <a:t>1,5 etatu </a:t>
            </a:r>
            <a:r>
              <a:rPr lang="pl-PL" sz="1800" dirty="0"/>
              <a:t>jeżeli liczba dzieci lub uczniów </a:t>
            </a:r>
            <a:r>
              <a:rPr lang="pl-PL" sz="1800" b="1" dirty="0"/>
              <a:t>przekracza 50 </a:t>
            </a:r>
            <a:r>
              <a:rPr lang="pl-PL" sz="1800" dirty="0"/>
              <a:t>i nie przekracza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100</a:t>
            </a:r>
            <a:r>
              <a:rPr lang="pl-PL" sz="1800" dirty="0"/>
              <a:t>	 </a:t>
            </a:r>
            <a:r>
              <a:rPr lang="pl-PL" sz="1800" dirty="0"/>
              <a:t>(</a:t>
            </a:r>
            <a:r>
              <a:rPr lang="pl-PL" sz="1800" dirty="0" smtClean="0"/>
              <a:t>51–100)</a:t>
            </a:r>
            <a:endParaRPr lang="pl-PL" sz="1800" dirty="0"/>
          </a:p>
          <a:p>
            <a:r>
              <a:rPr lang="pl-PL" sz="1800" b="1" dirty="0"/>
              <a:t>1 etat </a:t>
            </a:r>
            <a:r>
              <a:rPr lang="pl-PL" sz="1800" dirty="0"/>
              <a:t>jeżeli liczba dzieci lub uczniów </a:t>
            </a:r>
            <a:r>
              <a:rPr lang="pl-PL" sz="1800" b="1" dirty="0"/>
              <a:t>przekracza 40 </a:t>
            </a:r>
            <a:r>
              <a:rPr lang="pl-PL" sz="1800" dirty="0"/>
              <a:t>i nie przekracza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50 </a:t>
            </a:r>
            <a:r>
              <a:rPr lang="pl-PL" sz="1800" dirty="0"/>
              <a:t>(</a:t>
            </a:r>
            <a:r>
              <a:rPr lang="pl-PL" sz="1800" dirty="0" smtClean="0"/>
              <a:t>41–50)</a:t>
            </a:r>
          </a:p>
          <a:p>
            <a:r>
              <a:rPr lang="pl-PL" sz="1800" b="1" dirty="0" smtClean="0"/>
              <a:t>0,8 etatu </a:t>
            </a:r>
            <a:r>
              <a:rPr lang="pl-PL" sz="1800" dirty="0" smtClean="0"/>
              <a:t>jeżeli liczba dzieci lub uczniów </a:t>
            </a:r>
            <a:r>
              <a:rPr lang="pl-PL" sz="1800" b="1" dirty="0" smtClean="0"/>
              <a:t>przekracza 30</a:t>
            </a:r>
            <a:r>
              <a:rPr lang="pl-PL" sz="1800" dirty="0" smtClean="0"/>
              <a:t> i nie przekracza </a:t>
            </a:r>
            <a:br>
              <a:rPr lang="pl-PL" sz="1800" dirty="0" smtClean="0"/>
            </a:br>
            <a:r>
              <a:rPr lang="pl-PL" sz="1800" dirty="0" smtClean="0"/>
              <a:t>40 </a:t>
            </a:r>
            <a:r>
              <a:rPr lang="pl-PL" sz="1800" dirty="0"/>
              <a:t>(</a:t>
            </a:r>
            <a:r>
              <a:rPr lang="pl-PL" sz="1800" dirty="0" smtClean="0"/>
              <a:t>31–40)</a:t>
            </a:r>
            <a:endParaRPr lang="pl-PL" sz="1800" dirty="0" smtClean="0"/>
          </a:p>
          <a:p>
            <a:r>
              <a:rPr lang="pl-PL" sz="1800" b="1" dirty="0" smtClean="0"/>
              <a:t>0,6 </a:t>
            </a:r>
            <a:r>
              <a:rPr lang="pl-PL" sz="1800" b="1" dirty="0"/>
              <a:t>etatu </a:t>
            </a:r>
            <a:r>
              <a:rPr lang="pl-PL" sz="1800" dirty="0"/>
              <a:t>jeżeli liczba dzieci lub uczniów </a:t>
            </a:r>
            <a:r>
              <a:rPr lang="pl-PL" sz="1800" b="1" dirty="0"/>
              <a:t>przekracza 20 </a:t>
            </a:r>
            <a:r>
              <a:rPr lang="pl-PL" sz="1800" dirty="0"/>
              <a:t>i nie przekracza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30 </a:t>
            </a:r>
            <a:r>
              <a:rPr lang="pl-PL" sz="1800" dirty="0"/>
              <a:t>(21–30</a:t>
            </a:r>
            <a:r>
              <a:rPr lang="pl-PL" sz="1800" dirty="0" smtClean="0"/>
              <a:t>)</a:t>
            </a:r>
            <a:endParaRPr lang="pl-PL" sz="1800" dirty="0"/>
          </a:p>
          <a:p>
            <a:r>
              <a:rPr lang="pl-PL" sz="1800" b="1" dirty="0"/>
              <a:t>0,4 etatu </a:t>
            </a:r>
            <a:r>
              <a:rPr lang="pl-PL" sz="1800" dirty="0"/>
              <a:t>jeżeli liczba dzieci lub uczniów </a:t>
            </a:r>
            <a:r>
              <a:rPr lang="pl-PL" sz="1800" b="1" dirty="0"/>
              <a:t>przekracza 10 </a:t>
            </a:r>
            <a:r>
              <a:rPr lang="pl-PL" sz="1800" dirty="0"/>
              <a:t>i nie przekracza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20 </a:t>
            </a:r>
            <a:r>
              <a:rPr lang="pl-PL" sz="1800" dirty="0"/>
              <a:t>(11–20</a:t>
            </a:r>
            <a:r>
              <a:rPr lang="pl-PL" sz="1800" dirty="0" smtClean="0"/>
              <a:t>)</a:t>
            </a:r>
            <a:endParaRPr lang="pl-PL" sz="1800" dirty="0"/>
          </a:p>
          <a:p>
            <a:r>
              <a:rPr lang="pl-PL" sz="1800" b="1" dirty="0"/>
              <a:t>0,25 etatu</a:t>
            </a:r>
            <a:r>
              <a:rPr lang="pl-PL" sz="1800" dirty="0"/>
              <a:t>	jeżeli liczba dzieci lub uczniów wynosi </a:t>
            </a:r>
            <a:r>
              <a:rPr lang="pl-PL" sz="1800" b="1" dirty="0"/>
              <a:t>od 1 do 10 </a:t>
            </a:r>
            <a:r>
              <a:rPr lang="pl-PL" sz="1800" b="1" dirty="0"/>
              <a:t>(</a:t>
            </a:r>
            <a:r>
              <a:rPr lang="pl-PL" sz="1800" dirty="0"/>
              <a:t>1–10</a:t>
            </a:r>
            <a:r>
              <a:rPr lang="pl-PL" sz="1800" dirty="0" smtClean="0"/>
              <a:t>)</a:t>
            </a:r>
            <a:endParaRPr lang="pl-PL" sz="1800" dirty="0"/>
          </a:p>
          <a:p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93E0E73-4D83-1266-145A-4CB6F87F7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43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DCE2F5-DF2E-F280-DF8F-797711791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26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/>
              <a:t>Zadania pedagoga specjalnego: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124744"/>
            <a:ext cx="7715200" cy="4824541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1) współpraca </a:t>
            </a:r>
            <a:r>
              <a:rPr lang="pl-PL" sz="2000" dirty="0"/>
              <a:t>z nauczycielami, wychowawcami grup wychowawczych lub innymi specjalistami, rodzicami </a:t>
            </a:r>
            <a:r>
              <a:rPr lang="pl-PL" sz="2000" dirty="0" smtClean="0"/>
              <a:t>oraz uczniami </a:t>
            </a:r>
            <a:r>
              <a:rPr lang="pl-PL" sz="2000" dirty="0"/>
              <a:t>w:</a:t>
            </a:r>
          </a:p>
          <a:p>
            <a:pPr marL="0" indent="0">
              <a:buNone/>
            </a:pPr>
            <a:r>
              <a:rPr lang="pl-PL" sz="2000" dirty="0"/>
              <a:t>a) rekomendowaniu dyrektorowi szkoły lub placówki do realizacji działań w zakresie zapewnienia </a:t>
            </a:r>
            <a:r>
              <a:rPr lang="pl-PL" sz="2000" dirty="0" smtClean="0"/>
              <a:t>aktywnego i </a:t>
            </a:r>
            <a:r>
              <a:rPr lang="pl-PL" sz="2000" dirty="0"/>
              <a:t>pełnego uczestnictwa uczniów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życiu szkoły i placówki oraz </a:t>
            </a:r>
            <a:r>
              <a:rPr lang="pl-PL" sz="2000" dirty="0" smtClean="0"/>
              <a:t>dostępności</a:t>
            </a:r>
            <a:br>
              <a:rPr lang="pl-PL" sz="2000" dirty="0" smtClean="0"/>
            </a:br>
            <a:r>
              <a:rPr lang="pl-PL" sz="2000" dirty="0" smtClean="0"/>
              <a:t>b</a:t>
            </a:r>
            <a:r>
              <a:rPr lang="pl-PL" sz="2000" dirty="0"/>
              <a:t>) prowadzeniu badań i działań diagnostycznych związanych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rozpoznawaniem indywidualnych </a:t>
            </a:r>
            <a:r>
              <a:rPr lang="pl-PL" sz="2000" dirty="0" smtClean="0"/>
              <a:t>potrzeb rozwojowych </a:t>
            </a:r>
            <a:r>
              <a:rPr lang="pl-PL" sz="2000" dirty="0"/>
              <a:t>i edukacyjnych oraz możliwości psychofizycznych uczniów w celu określenia </a:t>
            </a:r>
            <a:r>
              <a:rPr lang="pl-PL" sz="2000" dirty="0" smtClean="0"/>
              <a:t>mocnych stron</a:t>
            </a:r>
            <a:r>
              <a:rPr lang="pl-PL" sz="2000" dirty="0"/>
              <a:t>, predyspozycji, zainteresowań i uzdolnień uczniów oraz przyczyn niepowodzeń edukacyjnych </a:t>
            </a:r>
            <a:r>
              <a:rPr lang="pl-PL" sz="2000" dirty="0" smtClean="0"/>
              <a:t>lub trudności </a:t>
            </a:r>
            <a:r>
              <a:rPr lang="pl-PL" sz="2000" dirty="0"/>
              <a:t>w funkcjonowaniu </a:t>
            </a:r>
            <a:r>
              <a:rPr lang="pl-PL" sz="2000" dirty="0" smtClean="0"/>
              <a:t>uczniów</a:t>
            </a:r>
            <a:r>
              <a:rPr lang="pl-PL" sz="2000" dirty="0"/>
              <a:t> </a:t>
            </a:r>
            <a:r>
              <a:rPr lang="pl-PL" sz="2000" dirty="0" smtClean="0"/>
              <a:t>(…)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c</a:t>
            </a:r>
            <a:r>
              <a:rPr lang="pl-PL" sz="2000" dirty="0"/>
              <a:t>) rozwiązywaniu problemów dydaktycznych </a:t>
            </a:r>
            <a:r>
              <a:rPr lang="pl-PL" sz="2000" dirty="0" smtClean="0"/>
              <a:t>i wychowawczych </a:t>
            </a:r>
            <a:r>
              <a:rPr lang="pl-PL" sz="2000" dirty="0" smtClean="0"/>
              <a:t>uczniów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d) określaniu niezbędnych do nauki warunków, sprzętu specjalistycznego i środków dydaktycznych, w </a:t>
            </a:r>
            <a:r>
              <a:rPr lang="pl-PL" sz="2000" dirty="0" smtClean="0"/>
              <a:t>tym wykorzystujących </a:t>
            </a:r>
            <a:r>
              <a:rPr lang="pl-PL" sz="2000" dirty="0"/>
              <a:t>technologie informacyjno-komunikacyjne, odpowiednich ze względu na </a:t>
            </a:r>
            <a:r>
              <a:rPr lang="pl-PL" sz="2000" dirty="0" smtClean="0"/>
              <a:t>indywidualne potrzeby </a:t>
            </a:r>
            <a:r>
              <a:rPr lang="pl-PL" sz="2000" dirty="0"/>
              <a:t>rozwojowe i edukacyjne oraz możliwości psychofizyczne ucznia;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67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Zadania pedagoga specjalnego: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124745"/>
            <a:ext cx="7715200" cy="482454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/>
              <a:t>2) współpraca </a:t>
            </a:r>
            <a:r>
              <a:rPr lang="pl-PL" sz="2000" dirty="0"/>
              <a:t>z zespołem, o którym mowa w przepisach wydanych na podstawie art. 71b ust. 7 pkt 2 </a:t>
            </a:r>
            <a:r>
              <a:rPr lang="pl-PL" sz="2000" dirty="0" smtClean="0"/>
              <a:t>ustawy, w </a:t>
            </a:r>
            <a:r>
              <a:rPr lang="pl-PL" sz="2000" dirty="0"/>
              <a:t>zakresie opracowania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realizacji indywidualnego programu edukacyjno-terapeutycznego ucznia </a:t>
            </a:r>
            <a:r>
              <a:rPr lang="pl-PL" sz="2000" dirty="0" smtClean="0"/>
              <a:t>posiadającego orzeczenie </a:t>
            </a:r>
            <a:r>
              <a:rPr lang="pl-PL" sz="2000" dirty="0"/>
              <a:t>o potrzebie kształcenia specjalnego, w tym zapewnienia mu pomocy psychologiczno-pedagogicznej;</a:t>
            </a:r>
            <a:br>
              <a:rPr lang="pl-PL" sz="2000" dirty="0"/>
            </a:br>
            <a:r>
              <a:rPr lang="pl-PL" sz="2000" dirty="0" smtClean="0"/>
              <a:t>3) wspieranie </a:t>
            </a:r>
            <a:r>
              <a:rPr lang="pl-PL" sz="2000" dirty="0"/>
              <a:t>nauczycieli, wychowawców grup wychowawczych i innych specjalistów w:</a:t>
            </a:r>
          </a:p>
          <a:p>
            <a:pPr marL="0" indent="0">
              <a:buNone/>
            </a:pPr>
            <a:r>
              <a:rPr lang="pl-PL" sz="2000" dirty="0"/>
              <a:t>a) rozpoznawaniu przyczyn niepowodzeń edukacyjnych uczniów lub trudności w ich funkcjonowaniu, w </a:t>
            </a:r>
            <a:r>
              <a:rPr lang="pl-PL" sz="2000" dirty="0" smtClean="0"/>
              <a:t>tym barier </a:t>
            </a:r>
            <a:r>
              <a:rPr lang="pl-PL" sz="2000" dirty="0"/>
              <a:t>i ograniczeń utrudniających funkcjonowanie ucznia i jego uczestnictwo w życiu szkoły lub </a:t>
            </a:r>
            <a:r>
              <a:rPr lang="pl-PL" sz="2000" dirty="0" smtClean="0"/>
              <a:t>placówki, b</a:t>
            </a:r>
            <a:r>
              <a:rPr lang="pl-PL" sz="2000" dirty="0"/>
              <a:t>) udzielaniu pomocy psychologiczno-pedagogicznej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bezpośredniej pracy z </a:t>
            </a:r>
            <a:r>
              <a:rPr lang="pl-PL" sz="2000" dirty="0" smtClean="0"/>
              <a:t>uczniem, c</a:t>
            </a:r>
            <a:r>
              <a:rPr lang="pl-PL" sz="2000" dirty="0"/>
              <a:t>) dostosowaniu sposobów i metod pracy do indywidualnych potrzeb rozwojowych i edukacyjnych </a:t>
            </a:r>
            <a:r>
              <a:rPr lang="pl-PL" sz="2000" dirty="0" smtClean="0"/>
              <a:t>ucznia oraz </a:t>
            </a:r>
            <a:r>
              <a:rPr lang="pl-PL" sz="2000" dirty="0"/>
              <a:t>jego możliwości </a:t>
            </a:r>
            <a:r>
              <a:rPr lang="pl-PL" sz="2000" dirty="0" smtClean="0"/>
              <a:t>psychofizycznych, d</a:t>
            </a:r>
            <a:r>
              <a:rPr lang="pl-PL" sz="2000" dirty="0"/>
              <a:t>) doborze metod, form kształcenia i środków dydaktycznych do potrzeb uczniów;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66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Zadania pedagoga specjalnego: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 smtClean="0"/>
              <a:t>4) udzielanie </a:t>
            </a:r>
            <a:r>
              <a:rPr lang="pl-PL" sz="2000" dirty="0"/>
              <a:t>pomocy psychologiczno-pedagogicznej uczniom, rodzicom uczniów i nauczycielom;</a:t>
            </a:r>
          </a:p>
          <a:p>
            <a:pPr marL="0" indent="0">
              <a:buNone/>
            </a:pPr>
            <a:r>
              <a:rPr lang="pl-PL" sz="2000" dirty="0"/>
              <a:t>5) współpraca, w zależności od potrzeb, z innymi podmiotami, o których mowa w § 5 ust. 3 oraz w § 6;</a:t>
            </a:r>
          </a:p>
          <a:p>
            <a:pPr marL="0" indent="0">
              <a:buNone/>
            </a:pPr>
            <a:r>
              <a:rPr lang="pl-PL" sz="2000" dirty="0"/>
              <a:t>6) przedstawianie radzie pedagogicznej propozycji w zakresie doskonalenia zawodowego nauczycieli szkoły </a:t>
            </a:r>
            <a:r>
              <a:rPr lang="pl-PL" sz="2000" dirty="0" smtClean="0"/>
              <a:t>lub placówki </a:t>
            </a:r>
            <a:r>
              <a:rPr lang="pl-PL" sz="2000" dirty="0"/>
              <a:t>w zakresie zadań określonych w pkt 1–5.”.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920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Dofinansowanie do podręczników: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996" y="1196751"/>
            <a:ext cx="5845484" cy="5519745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99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Dla kogo?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1"/>
            <a:ext cx="7715200" cy="4680524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W latach szkolnych 2023/2024, 2024/2025, 2025/2026 pomoc w formie </a:t>
            </a:r>
            <a:r>
              <a:rPr lang="pl-PL" sz="2000" dirty="0" smtClean="0"/>
              <a:t>dofinasowania: 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1</a:t>
            </a:r>
            <a:r>
              <a:rPr lang="pl-PL" sz="2000" dirty="0"/>
              <a:t>) </a:t>
            </a:r>
            <a:r>
              <a:rPr lang="pl-PL" sz="2000" dirty="0" smtClean="0"/>
              <a:t>słabowidzącym</a:t>
            </a:r>
            <a:r>
              <a:rPr lang="pl-PL" sz="2000" dirty="0"/>
              <a:t>,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2</a:t>
            </a:r>
            <a:r>
              <a:rPr lang="pl-PL" sz="2000" dirty="0"/>
              <a:t>) </a:t>
            </a:r>
            <a:r>
              <a:rPr lang="pl-PL" sz="2000" dirty="0" smtClean="0"/>
              <a:t>niesłyszącym</a:t>
            </a:r>
            <a:r>
              <a:rPr lang="pl-PL" sz="2000" dirty="0"/>
              <a:t>, </a:t>
            </a:r>
          </a:p>
          <a:p>
            <a:pPr marL="0" indent="0">
              <a:buNone/>
            </a:pPr>
            <a:r>
              <a:rPr lang="pl-PL" sz="2000" dirty="0"/>
              <a:t>3) </a:t>
            </a:r>
            <a:r>
              <a:rPr lang="pl-PL" sz="2000" dirty="0" smtClean="0"/>
              <a:t>słabosłyszącym</a:t>
            </a:r>
            <a:r>
              <a:rPr lang="pl-PL" sz="2000" dirty="0"/>
              <a:t>, </a:t>
            </a:r>
          </a:p>
          <a:p>
            <a:pPr marL="0" indent="0">
              <a:buNone/>
            </a:pPr>
            <a:r>
              <a:rPr lang="pl-PL" sz="2000" dirty="0"/>
              <a:t>4) </a:t>
            </a:r>
            <a:r>
              <a:rPr lang="pl-PL" sz="2000" dirty="0" smtClean="0"/>
              <a:t>z </a:t>
            </a:r>
            <a:r>
              <a:rPr lang="pl-PL" sz="2000" dirty="0"/>
              <a:t>niepełnosprawnością intelektualną w stopniu lekkim, </a:t>
            </a:r>
          </a:p>
          <a:p>
            <a:pPr marL="0" indent="0">
              <a:buNone/>
            </a:pPr>
            <a:r>
              <a:rPr lang="pl-PL" sz="2000" dirty="0"/>
              <a:t>5) </a:t>
            </a:r>
            <a:r>
              <a:rPr lang="pl-PL" sz="2000" dirty="0" smtClean="0"/>
              <a:t>z </a:t>
            </a:r>
            <a:r>
              <a:rPr lang="pl-PL" sz="2000" dirty="0"/>
              <a:t>niepełnosprawnością ruchową, w tym z afazją, </a:t>
            </a:r>
          </a:p>
          <a:p>
            <a:pPr marL="0" indent="0">
              <a:buNone/>
            </a:pPr>
            <a:r>
              <a:rPr lang="pl-PL" sz="2000" dirty="0"/>
              <a:t>6) </a:t>
            </a:r>
            <a:r>
              <a:rPr lang="pl-PL" sz="2000" dirty="0" smtClean="0"/>
              <a:t>z </a:t>
            </a:r>
            <a:r>
              <a:rPr lang="pl-PL" sz="2000" dirty="0"/>
              <a:t>autyzmem, w tym z zespołem Aspergera, </a:t>
            </a:r>
          </a:p>
          <a:p>
            <a:pPr marL="0" indent="0">
              <a:buNone/>
            </a:pPr>
            <a:r>
              <a:rPr lang="pl-PL" sz="2000" dirty="0"/>
              <a:t>7) </a:t>
            </a:r>
            <a:r>
              <a:rPr lang="pl-PL" sz="2000" dirty="0" smtClean="0"/>
              <a:t>z </a:t>
            </a:r>
            <a:r>
              <a:rPr lang="pl-PL" sz="2000" dirty="0"/>
              <a:t>niepełnosprawnościami sprzężonymi, w przypadku gdy są to niepełnosprawności </a:t>
            </a:r>
            <a:r>
              <a:rPr lang="pl-PL" sz="2000" dirty="0" smtClean="0"/>
              <a:t>spośród niepełnosprawności</a:t>
            </a:r>
            <a:r>
              <a:rPr lang="pl-PL" sz="2000" dirty="0"/>
              <a:t>, o których mowa odpowiednio w pkt </a:t>
            </a:r>
            <a:r>
              <a:rPr lang="pl-PL" sz="2000" dirty="0" smtClean="0"/>
              <a:t>1–6</a:t>
            </a:r>
            <a:r>
              <a:rPr lang="pl-PL" sz="2000" dirty="0"/>
              <a:t>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8</a:t>
            </a:r>
            <a:r>
              <a:rPr lang="pl-PL" sz="2000" dirty="0"/>
              <a:t>) </a:t>
            </a:r>
            <a:r>
              <a:rPr lang="pl-PL" sz="2000" dirty="0" smtClean="0"/>
              <a:t>z </a:t>
            </a:r>
            <a:r>
              <a:rPr lang="pl-PL" sz="2000" dirty="0"/>
              <a:t>niepełnosprawnością intelektualną w stopniu umiarkowanym lub znacznym,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98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Jakie szkoły: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052737"/>
            <a:ext cx="7715200" cy="4896548"/>
          </a:xfrm>
        </p:spPr>
        <p:txBody>
          <a:bodyPr/>
          <a:lstStyle/>
          <a:p>
            <a:r>
              <a:rPr lang="pl-PL" sz="2000" dirty="0"/>
              <a:t>W latach szkolnych 2023/2024 </a:t>
            </a:r>
            <a:r>
              <a:rPr lang="pl-PL" sz="2000" dirty="0" smtClean="0"/>
              <a:t>, </a:t>
            </a:r>
            <a:r>
              <a:rPr lang="pl-PL" sz="2000" dirty="0"/>
              <a:t>2024/2025, </a:t>
            </a:r>
            <a:r>
              <a:rPr lang="pl-PL" sz="2000" dirty="0" smtClean="0"/>
              <a:t>2025/2026 </a:t>
            </a:r>
            <a:r>
              <a:rPr lang="pl-PL" sz="2000" dirty="0"/>
              <a:t>pomoc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formie dofinansowania </a:t>
            </a:r>
            <a:r>
              <a:rPr lang="pl-PL" sz="2000" dirty="0" smtClean="0"/>
              <a:t>zakupu </a:t>
            </a:r>
            <a:r>
              <a:rPr lang="pl-PL" sz="2000" dirty="0"/>
              <a:t>podręczników do kształcenia ogólnego, materiałów edukacyjnych do kształcenia </a:t>
            </a:r>
            <a:r>
              <a:rPr lang="pl-PL" sz="2000" dirty="0" smtClean="0"/>
              <a:t>ogólnego </a:t>
            </a:r>
            <a:r>
              <a:rPr lang="pl-PL" sz="2000" dirty="0"/>
              <a:t>oraz </a:t>
            </a:r>
            <a:r>
              <a:rPr lang="pl-PL" sz="2000" dirty="0" smtClean="0"/>
              <a:t>materiałów </a:t>
            </a:r>
            <a:r>
              <a:rPr lang="pl-PL" sz="2000" dirty="0"/>
              <a:t>ćwiczeniowych </a:t>
            </a:r>
            <a:r>
              <a:rPr lang="pl-PL" sz="2000" dirty="0" smtClean="0"/>
              <a:t>jest </a:t>
            </a:r>
            <a:r>
              <a:rPr lang="pl-PL" sz="2000" dirty="0"/>
              <a:t>udzielana: </a:t>
            </a:r>
          </a:p>
          <a:p>
            <a:pPr marL="0" indent="0">
              <a:buNone/>
            </a:pPr>
            <a:r>
              <a:rPr lang="pl-PL" sz="2000" dirty="0"/>
              <a:t>1) </a:t>
            </a:r>
            <a:r>
              <a:rPr lang="pl-PL" sz="2000" dirty="0" smtClean="0"/>
              <a:t>uczniom</a:t>
            </a:r>
            <a:r>
              <a:rPr lang="pl-PL" sz="2000" dirty="0"/>
              <a:t>, o których mowa w </a:t>
            </a:r>
            <a:r>
              <a:rPr lang="pl-PL" sz="2000" dirty="0" smtClean="0"/>
              <a:t>pkt </a:t>
            </a:r>
            <a:r>
              <a:rPr lang="pl-PL" sz="2000" dirty="0"/>
              <a:t>I </a:t>
            </a:r>
            <a:r>
              <a:rPr lang="pl-PL" sz="2000" dirty="0" smtClean="0"/>
              <a:t>1–7</a:t>
            </a:r>
            <a:r>
              <a:rPr lang="pl-PL" sz="2000" dirty="0"/>
              <a:t>, uczęszczającym w tym roku szkolnym do: </a:t>
            </a:r>
            <a:r>
              <a:rPr lang="pl-PL" sz="2000" b="1" dirty="0" smtClean="0"/>
              <a:t>liceum </a:t>
            </a:r>
            <a:r>
              <a:rPr lang="pl-PL" sz="2000" b="1" dirty="0"/>
              <a:t>ogólnokształcącego, technikum, branżowej szkoły </a:t>
            </a:r>
            <a:r>
              <a:rPr lang="pl-PL" sz="2000" b="1" dirty="0"/>
              <a:t>I</a:t>
            </a:r>
            <a:r>
              <a:rPr lang="pl-PL" sz="2000" b="1" dirty="0" smtClean="0"/>
              <a:t> </a:t>
            </a:r>
            <a:r>
              <a:rPr lang="pl-PL" sz="2000" b="1" dirty="0"/>
              <a:t>stopnia, branżowej szkoły </a:t>
            </a:r>
            <a:r>
              <a:rPr lang="pl-PL" sz="2000" b="1" dirty="0" smtClean="0"/>
              <a:t>II </a:t>
            </a:r>
            <a:r>
              <a:rPr lang="pl-PL" sz="2000" b="1" dirty="0"/>
              <a:t>stopnia, klas </a:t>
            </a:r>
            <a:r>
              <a:rPr lang="pl-PL" sz="2000" b="1" dirty="0" smtClean="0"/>
              <a:t>VI–IX </a:t>
            </a:r>
            <a:r>
              <a:rPr lang="pl-PL" sz="2000" b="1" dirty="0"/>
              <a:t>ogólnokształcącej szkoły baletowej lub </a:t>
            </a:r>
            <a:r>
              <a:rPr lang="pl-PL" sz="2000" b="1" dirty="0" smtClean="0"/>
              <a:t>liceum </a:t>
            </a:r>
            <a:r>
              <a:rPr lang="pl-PL" sz="2000" b="1" dirty="0"/>
              <a:t>sztuk </a:t>
            </a:r>
            <a:r>
              <a:rPr lang="pl-PL" sz="2000" b="1" dirty="0" smtClean="0"/>
              <a:t>plastycznych</a:t>
            </a:r>
            <a:r>
              <a:rPr lang="pl-PL" sz="2000" b="1" dirty="0"/>
              <a:t>; </a:t>
            </a:r>
            <a:endParaRPr lang="pl-PL" sz="2000" b="1" dirty="0" smtClean="0"/>
          </a:p>
          <a:p>
            <a:pPr marL="0" indent="0">
              <a:buNone/>
            </a:pPr>
            <a:r>
              <a:rPr lang="pl-PL" sz="2000" dirty="0" smtClean="0"/>
              <a:t>2</a:t>
            </a:r>
            <a:r>
              <a:rPr lang="pl-PL" sz="2000" dirty="0"/>
              <a:t>) </a:t>
            </a:r>
            <a:r>
              <a:rPr lang="pl-PL" sz="2000" dirty="0" smtClean="0"/>
              <a:t>uczniom</a:t>
            </a:r>
            <a:r>
              <a:rPr lang="pl-PL" sz="2000" dirty="0"/>
              <a:t>, o których mowa w </a:t>
            </a:r>
            <a:r>
              <a:rPr lang="pl-PL" sz="2000" dirty="0" smtClean="0"/>
              <a:t>pkt </a:t>
            </a:r>
            <a:r>
              <a:rPr lang="pl-PL" sz="2000" dirty="0"/>
              <a:t>I </a:t>
            </a:r>
            <a:r>
              <a:rPr lang="pl-PL" sz="2000" dirty="0" smtClean="0"/>
              <a:t>8 9</a:t>
            </a:r>
            <a:r>
              <a:rPr lang="pl-PL" sz="2000" dirty="0"/>
              <a:t>, </a:t>
            </a:r>
            <a:r>
              <a:rPr lang="pl-PL" sz="2000" b="1" dirty="0"/>
              <a:t>uczęszczającym w roku szkolnym do szkoły </a:t>
            </a:r>
            <a:r>
              <a:rPr lang="pl-PL" sz="2000" b="1" dirty="0" smtClean="0"/>
              <a:t>specjalnej </a:t>
            </a:r>
            <a:r>
              <a:rPr lang="pl-PL" sz="2000" b="1" dirty="0"/>
              <a:t>przysposabiającej do pracy</a:t>
            </a:r>
            <a:r>
              <a:rPr lang="pl-PL" sz="2000" dirty="0"/>
              <a:t>. </a:t>
            </a:r>
          </a:p>
          <a:p>
            <a:r>
              <a:rPr lang="pl-PL" sz="2000" dirty="0" smtClean="0"/>
              <a:t>W </a:t>
            </a:r>
            <a:r>
              <a:rPr lang="pl-PL" sz="2000" dirty="0"/>
              <a:t>latach szkolnych </a:t>
            </a:r>
            <a:r>
              <a:rPr lang="pl-PL" sz="2000" dirty="0" smtClean="0"/>
              <a:t>2023/2024, </a:t>
            </a:r>
            <a:r>
              <a:rPr lang="pl-PL" sz="2000" dirty="0"/>
              <a:t>2024/2025, </a:t>
            </a:r>
            <a:r>
              <a:rPr lang="pl-PL" sz="2000" dirty="0" smtClean="0"/>
              <a:t>2025/2026 </a:t>
            </a:r>
            <a:r>
              <a:rPr lang="pl-PL" sz="2000" dirty="0"/>
              <a:t>pomoc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formie dofinansowania </a:t>
            </a:r>
            <a:r>
              <a:rPr lang="pl-PL" sz="2000" dirty="0" smtClean="0"/>
              <a:t>zakupu </a:t>
            </a:r>
            <a:r>
              <a:rPr lang="pl-PL" sz="2000" dirty="0"/>
              <a:t>materiałów </a:t>
            </a:r>
            <a:r>
              <a:rPr lang="pl-PL" sz="2000" dirty="0" smtClean="0"/>
              <a:t>edukacyjnych </a:t>
            </a:r>
            <a:r>
              <a:rPr lang="pl-PL" sz="2000" dirty="0"/>
              <a:t>do kształcenia zawodowego </a:t>
            </a:r>
            <a:r>
              <a:rPr lang="pl-PL" sz="2000" dirty="0" smtClean="0"/>
              <a:t>jest </a:t>
            </a:r>
            <a:r>
              <a:rPr lang="pl-PL" sz="2000" dirty="0"/>
              <a:t>udzielana </a:t>
            </a:r>
            <a:r>
              <a:rPr lang="pl-PL" sz="2000" dirty="0" smtClean="0"/>
              <a:t>uczniom</a:t>
            </a:r>
            <a:r>
              <a:rPr lang="pl-PL" sz="2000" dirty="0"/>
              <a:t>, </a:t>
            </a:r>
            <a:r>
              <a:rPr lang="pl-PL" sz="2000" dirty="0" smtClean="0"/>
              <a:t>o </a:t>
            </a:r>
            <a:r>
              <a:rPr lang="pl-PL" sz="2000" dirty="0"/>
              <a:t>których mowa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 smtClean="0"/>
              <a:t>pkt </a:t>
            </a:r>
            <a:r>
              <a:rPr lang="pl-PL" sz="2000" dirty="0"/>
              <a:t>I </a:t>
            </a:r>
            <a:r>
              <a:rPr lang="pl-PL" sz="2000" dirty="0" smtClean="0"/>
              <a:t>1–7</a:t>
            </a:r>
            <a:r>
              <a:rPr lang="pl-PL" sz="2000" dirty="0"/>
              <a:t>, uczęszczającym w </a:t>
            </a:r>
            <a:r>
              <a:rPr lang="pl-PL" sz="2000" dirty="0" smtClean="0"/>
              <a:t>roku </a:t>
            </a:r>
            <a:r>
              <a:rPr lang="pl-PL" sz="2000" dirty="0"/>
              <a:t>szkolnym do: </a:t>
            </a:r>
            <a:r>
              <a:rPr lang="pl-PL" sz="2000" b="1" dirty="0"/>
              <a:t>branżowej szkoły </a:t>
            </a:r>
            <a:r>
              <a:rPr lang="pl-PL" sz="2000" b="1" dirty="0" smtClean="0"/>
              <a:t>I </a:t>
            </a:r>
            <a:r>
              <a:rPr lang="pl-PL" sz="2000" b="1" dirty="0"/>
              <a:t>stopnia, branżowej szkoły II stopnia, technikum, klas </a:t>
            </a:r>
            <a:r>
              <a:rPr lang="pl-PL" sz="2000" b="1" dirty="0" smtClean="0"/>
              <a:t>VI–IX </a:t>
            </a:r>
            <a:r>
              <a:rPr lang="pl-PL" sz="2000" b="1" dirty="0"/>
              <a:t>ogólnokształcącej szkoły </a:t>
            </a:r>
            <a:r>
              <a:rPr lang="pl-PL" sz="2000" b="1" dirty="0" smtClean="0"/>
              <a:t>baletowej </a:t>
            </a:r>
            <a:r>
              <a:rPr lang="pl-PL" sz="2000" b="1" dirty="0"/>
              <a:t>lub liceum sztuk </a:t>
            </a:r>
            <a:r>
              <a:rPr lang="pl-PL" sz="2000" b="1" dirty="0" smtClean="0"/>
              <a:t>plastycznych </a:t>
            </a:r>
            <a:endParaRPr lang="pl-PL" sz="2000" b="1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49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952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34007"/>
            <a:ext cx="7128792" cy="827612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</a:t>
            </a:r>
            <a:b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268760"/>
            <a:ext cx="77152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>
                <a:cs typeface="Times New Roman" panose="02020603050405020304" pitchFamily="18" charset="0"/>
              </a:rPr>
              <a:t>Podstawa </a:t>
            </a:r>
            <a:r>
              <a:rPr lang="pl-PL" b="1" dirty="0">
                <a:cs typeface="Times New Roman" panose="02020603050405020304" pitchFamily="18" charset="0"/>
              </a:rPr>
              <a:t>prawna</a:t>
            </a:r>
          </a:p>
          <a:p>
            <a:pPr marL="0" indent="0" algn="ctr">
              <a:buNone/>
            </a:pPr>
            <a:r>
              <a:rPr lang="pl-PL" dirty="0"/>
              <a:t>Art. 60 ust. 3 pkt 1 ustawy z dnia 14 grudnia 2016 r. – Prawo oświatowe (Dz.U. z </a:t>
            </a:r>
            <a:r>
              <a:rPr lang="pl-PL" dirty="0" smtClean="0"/>
              <a:t>2023</a:t>
            </a:r>
            <a:r>
              <a:rPr lang="pl-PL" dirty="0"/>
              <a:t> r. poz. 900 ze zm</a:t>
            </a:r>
            <a:r>
              <a:rPr lang="pl-PL" dirty="0" smtClean="0"/>
              <a:t>.)</a:t>
            </a:r>
          </a:p>
          <a:p>
            <a:pPr marL="0" indent="0">
              <a:buNone/>
            </a:pPr>
            <a:endParaRPr lang="pl-PL" b="1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8063" y="2749237"/>
            <a:ext cx="3034058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332656"/>
            <a:ext cx="5688631" cy="576064"/>
          </a:xfrm>
        </p:spPr>
        <p:txBody>
          <a:bodyPr/>
          <a:lstStyle/>
          <a:p>
            <a:r>
              <a:rPr lang="pl-PL" b="1" dirty="0" smtClean="0">
                <a:solidFill>
                  <a:srgbClr val="C00000"/>
                </a:solidFill>
              </a:rPr>
              <a:t>Podręczniki:</a:t>
            </a:r>
            <a:endParaRPr lang="pl-PL" b="1" dirty="0">
              <a:solidFill>
                <a:srgbClr val="C00000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60" y="1268760"/>
            <a:ext cx="5398990" cy="4525962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5498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C51E28-633D-3639-3422-75997A4B8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Prawo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oświatowe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–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</a:t>
            </a:r>
            <a:r>
              <a:rPr kumimoji="0" lang="pl-PL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ustawa</a:t>
            </a:r>
            <a:r>
              <a:rPr kumimoji="0" lang="pl-PL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K</a:t>
            </a:r>
            <a:r>
              <a:rPr kumimoji="0" lang="pl-PL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amilka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FA4625-9FCD-29ED-4CBC-227D17AC1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268761"/>
            <a:ext cx="8064896" cy="5082612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Ustawa z 13 maja 2016 r. o przeciwdziałaniu zagrożeniom przestępczością na tle seksualnym i ochronie małoletnich. Obwieszczenie Marszałka Sejmu Rzeczypospolitej Polskiej z dnia 21 marca 2024 r</a:t>
            </a:r>
            <a:r>
              <a:rPr lang="pl-PL" sz="2000" b="1" dirty="0">
                <a:solidFill>
                  <a:schemeClr val="tx2"/>
                </a:solidFill>
              </a:rPr>
              <a:t>. (Dz.U. z 2024 r. poz. 560) </a:t>
            </a:r>
            <a:r>
              <a:rPr lang="pl-PL" sz="2000" b="1" i="1" dirty="0"/>
              <a:t>tekst jednolity</a:t>
            </a:r>
            <a:r>
              <a:rPr lang="pl-PL" sz="2000" b="1" i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pl-PL" sz="2000" b="1" i="1" dirty="0"/>
              <a:t>(Ustawa Kamilka – wprowadzenie standardów do 15.08.2024)</a:t>
            </a:r>
          </a:p>
          <a:p>
            <a:pPr marL="0" indent="0">
              <a:buNone/>
            </a:pPr>
            <a:r>
              <a:rPr lang="pl-PL" sz="2000" dirty="0"/>
              <a:t>Zmiany dotyczą m.in.:</a:t>
            </a:r>
          </a:p>
          <a:p>
            <a:pPr marL="0" indent="0">
              <a:buNone/>
            </a:pPr>
            <a:r>
              <a:rPr lang="pl-PL" sz="2000" dirty="0" smtClean="0"/>
              <a:t>• obowiązku </a:t>
            </a:r>
            <a:r>
              <a:rPr lang="pl-PL" sz="2000" dirty="0"/>
              <a:t>wprowadzenia standardów ochrony małoletnich przez dyrektorów szkół i placówek oświatowych, do których uczęszczają małoletni,</a:t>
            </a:r>
          </a:p>
          <a:p>
            <a:pPr marL="0" indent="0">
              <a:buNone/>
            </a:pPr>
            <a:r>
              <a:rPr lang="pl-PL" sz="2000" dirty="0" smtClean="0"/>
              <a:t>• weryfikacji </a:t>
            </a:r>
            <a:r>
              <a:rPr lang="pl-PL" sz="2000" dirty="0"/>
              <a:t>niekaralności osób, które mają być zatrudnione lub dopuszczone do działalności w zakresie określonych czynności wobec małoletnich (w tym cudzoziemców i osób zamieszkujących za granicą),</a:t>
            </a:r>
          </a:p>
          <a:p>
            <a:pPr marL="0" indent="0">
              <a:buNone/>
            </a:pPr>
            <a:r>
              <a:rPr lang="pl-PL" sz="2000" dirty="0" smtClean="0"/>
              <a:t>• rozszerzenia </a:t>
            </a:r>
            <a:r>
              <a:rPr lang="pl-PL" sz="2000" dirty="0"/>
              <a:t>weryfikacji w Rejestrze Sprawców Przestępstw na Tle Seksualnym.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4A95B5-BF04-4309-554C-C555E02930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51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2F0B3C0-CAFF-7C64-910C-66B18349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7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A58B3F-F6F4-2A1A-DA08-006CE4E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968" y="136522"/>
            <a:ext cx="5688631" cy="772194"/>
          </a:xfrm>
        </p:spPr>
        <p:txBody>
          <a:bodyPr/>
          <a:lstStyle/>
          <a:p>
            <a:r>
              <a:rPr lang="pl-PL" b="1" dirty="0"/>
              <a:t>Dlaczego nie warto wstawiać zdjęć dzieci do Internetu?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8E9D8A-A71B-268A-6628-79DB03034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00" y="1364572"/>
            <a:ext cx="7715200" cy="4986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pl-PL" sz="2000" dirty="0"/>
              <a:t>Prywatność </a:t>
            </a:r>
            <a:r>
              <a:rPr lang="pl-PL" sz="2000" dirty="0" smtClean="0"/>
              <a:t>dziecka.</a:t>
            </a: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Bezpieczeństwo (ryzyko nadużyć, kradzież tożsamości)</a:t>
            </a:r>
          </a:p>
          <a:p>
            <a:pPr marL="457200" indent="-457200">
              <a:buAutoNum type="arabicPeriod"/>
            </a:pPr>
            <a:r>
              <a:rPr lang="pl-PL" sz="2000" dirty="0"/>
              <a:t>Cyfrowy ślad (trwałość w sieci</a:t>
            </a:r>
            <a:r>
              <a:rPr lang="pl-PL" sz="2000" dirty="0" smtClean="0"/>
              <a:t>).</a:t>
            </a: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Szkody </a:t>
            </a:r>
            <a:r>
              <a:rPr lang="pl-PL" sz="2000" dirty="0" smtClean="0"/>
              <a:t>psychologiczne.</a:t>
            </a: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Zgoda </a:t>
            </a:r>
            <a:r>
              <a:rPr lang="pl-PL" sz="2000" dirty="0" smtClean="0"/>
              <a:t>dziecka.</a:t>
            </a:r>
            <a:endParaRPr lang="pl-PL" sz="2000" dirty="0"/>
          </a:p>
          <a:p>
            <a:pPr marL="457200" indent="-457200">
              <a:buAutoNum type="arabicPeriod"/>
            </a:pPr>
            <a:r>
              <a:rPr lang="pl-PL" sz="2000" dirty="0"/>
              <a:t>Zabezpieczenia i ustawienia prywatności (niedoskonałe zabezpieczenia</a:t>
            </a:r>
            <a:r>
              <a:rPr lang="pl-PL" sz="2000" dirty="0" smtClean="0"/>
              <a:t>).</a:t>
            </a:r>
            <a:endParaRPr lang="pl-PL" sz="2000" dirty="0"/>
          </a:p>
          <a:p>
            <a:pPr marL="0" indent="0">
              <a:buNone/>
            </a:pPr>
            <a:endParaRPr lang="pl-PL" sz="2000" b="1" dirty="0"/>
          </a:p>
          <a:p>
            <a:pPr marL="0" indent="0">
              <a:buNone/>
            </a:pPr>
            <a:r>
              <a:rPr lang="pl-PL" b="1" dirty="0"/>
              <a:t>Jak rozsądnie dzielić się wizerunkiem dziecka w sieci</a:t>
            </a:r>
            <a:r>
              <a:rPr lang="pl-PL" b="1" dirty="0" smtClean="0"/>
              <a:t>?</a:t>
            </a:r>
            <a:endParaRPr lang="pl-PL" sz="2000" b="1" dirty="0"/>
          </a:p>
          <a:p>
            <a:r>
              <a:rPr lang="pl-PL" sz="2000" dirty="0"/>
              <a:t>Włącz ustawienia prywatności na swoim </a:t>
            </a:r>
            <a:r>
              <a:rPr lang="pl-PL" sz="2000" dirty="0" smtClean="0"/>
              <a:t>profilu.</a:t>
            </a:r>
            <a:endParaRPr lang="pl-PL" sz="2000" dirty="0"/>
          </a:p>
          <a:p>
            <a:r>
              <a:rPr lang="pl-PL" sz="2000" dirty="0"/>
              <a:t>Nie publikuj intymnych </a:t>
            </a:r>
            <a:r>
              <a:rPr lang="pl-PL" sz="2000" dirty="0" smtClean="0"/>
              <a:t>zdjęć.</a:t>
            </a:r>
            <a:endParaRPr lang="pl-PL" sz="2000" dirty="0"/>
          </a:p>
          <a:p>
            <a:r>
              <a:rPr lang="pl-PL" sz="2000" dirty="0"/>
              <a:t>Nie </a:t>
            </a:r>
            <a:r>
              <a:rPr lang="pl-PL" sz="2000" dirty="0"/>
              <a:t>wrzucaj materiałów </a:t>
            </a:r>
            <a:r>
              <a:rPr lang="pl-PL" sz="2000" dirty="0"/>
              <a:t>kompromitujących </a:t>
            </a:r>
            <a:r>
              <a:rPr lang="pl-PL" sz="2000" dirty="0" smtClean="0"/>
              <a:t>dziecko.</a:t>
            </a:r>
            <a:endParaRPr lang="pl-PL" sz="2000" dirty="0"/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4DC80B-83F6-325D-832C-3D5870AE5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52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D9991EF-B768-AA45-CF14-8488473E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89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83B838-0FC3-6CA4-A684-B158A134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39380"/>
            <a:ext cx="6336705" cy="77687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Ustawa o ochronie sygnalistów została podpisana przez Prezydenta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F790769-C994-107A-6FA0-1A7F85694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166018"/>
            <a:ext cx="8064896" cy="5185354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/>
              <a:t>Ustawa o ochronie sygnalistów z dnia 14.06.2024 r</a:t>
            </a:r>
            <a:r>
              <a:rPr lang="pl-PL" sz="2000" b="1" dirty="0">
                <a:solidFill>
                  <a:schemeClr val="tx2"/>
                </a:solidFill>
              </a:rPr>
              <a:t>. (Dz.U. z 2024 r. poz.928) </a:t>
            </a:r>
            <a:r>
              <a:rPr lang="pl-PL" sz="2000" b="1" dirty="0" smtClean="0"/>
              <a:t>Ustawa </a:t>
            </a:r>
            <a:r>
              <a:rPr lang="pl-PL" sz="2000" b="1" dirty="0"/>
              <a:t>wejdzie w życie 25 września 2024 r. </a:t>
            </a:r>
          </a:p>
          <a:p>
            <a:r>
              <a:rPr lang="pl-PL" sz="2000" dirty="0"/>
              <a:t>Ustawa obejmie swoim zakresem szkoły i placówki oświatowe – zarówno </a:t>
            </a:r>
            <a:r>
              <a:rPr lang="pl-PL" sz="2000" dirty="0" smtClean="0"/>
              <a:t>publiczne, </a:t>
            </a:r>
            <a:r>
              <a:rPr lang="pl-PL" sz="2000" dirty="0"/>
              <a:t>jak i niepubliczne – zatrudniające minimum 50 osób.</a:t>
            </a:r>
          </a:p>
          <a:p>
            <a:r>
              <a:rPr lang="pl-PL" sz="2000" dirty="0"/>
              <a:t>N</a:t>
            </a:r>
            <a:r>
              <a:rPr lang="pl-PL" sz="2000" dirty="0" smtClean="0"/>
              <a:t>ie obejmie </a:t>
            </a:r>
            <a:r>
              <a:rPr lang="pl-PL" sz="2000" dirty="0"/>
              <a:t>szkół prowadzonych przez gminy liczące mniej niż 10 tys. </a:t>
            </a:r>
            <a:r>
              <a:rPr lang="pl-PL" sz="2000" dirty="0" smtClean="0"/>
              <a:t>mieszkańców</a:t>
            </a:r>
            <a:r>
              <a:rPr lang="pl-PL" sz="2000" dirty="0"/>
              <a:t>.</a:t>
            </a:r>
          </a:p>
          <a:p>
            <a:r>
              <a:rPr lang="pl-PL" sz="2000" dirty="0"/>
              <a:t>O</a:t>
            </a:r>
            <a:r>
              <a:rPr lang="pl-PL" sz="2000" dirty="0" smtClean="0"/>
              <a:t>bjęcie </a:t>
            </a:r>
            <a:r>
              <a:rPr lang="pl-PL" sz="2000" dirty="0"/>
              <a:t>ochroną osób zgłaszających naruszenia prawa w organizacji tzw. sygnalistów (ochrona będzie dotyczyła działań odwetowych</a:t>
            </a:r>
            <a:r>
              <a:rPr lang="pl-PL" sz="2000" dirty="0" smtClean="0"/>
              <a:t>).</a:t>
            </a:r>
            <a:endParaRPr lang="pl-PL" sz="2000" dirty="0"/>
          </a:p>
          <a:p>
            <a:r>
              <a:rPr lang="pl-PL" sz="2000" dirty="0"/>
              <a:t>P</a:t>
            </a:r>
            <a:r>
              <a:rPr lang="pl-PL" sz="2000" dirty="0" smtClean="0"/>
              <a:t>rzyjęcia </a:t>
            </a:r>
            <a:r>
              <a:rPr lang="pl-PL" sz="2000" dirty="0"/>
              <a:t>wewnętrznej procedury zgłaszania naruszeń </a:t>
            </a:r>
            <a:r>
              <a:rPr lang="pl-PL" sz="2000" dirty="0" smtClean="0"/>
              <a:t>prawa</a:t>
            </a:r>
            <a:r>
              <a:rPr lang="pl-PL" sz="2000" dirty="0"/>
              <a:t>.</a:t>
            </a:r>
            <a:endParaRPr lang="pl-PL" sz="2000" dirty="0"/>
          </a:p>
          <a:p>
            <a:r>
              <a:rPr lang="pl-PL" sz="2000" dirty="0"/>
              <a:t>W</a:t>
            </a:r>
            <a:r>
              <a:rPr lang="pl-PL" sz="2000" dirty="0" smtClean="0"/>
              <a:t>drożenia </a:t>
            </a:r>
            <a:r>
              <a:rPr lang="pl-PL" sz="2000" dirty="0"/>
              <a:t>kanałów komunikacji, za pomocą których będą dokonywane zgłoszenia </a:t>
            </a:r>
            <a:r>
              <a:rPr lang="pl-PL" sz="2000" dirty="0" smtClean="0"/>
              <a:t>naruszeń.</a:t>
            </a:r>
            <a:endParaRPr lang="pl-PL" sz="2000" dirty="0"/>
          </a:p>
          <a:p>
            <a:r>
              <a:rPr lang="pl-PL" sz="2000" dirty="0" smtClean="0"/>
              <a:t>P</a:t>
            </a:r>
            <a:r>
              <a:rPr lang="pl-PL" sz="2000" dirty="0" smtClean="0"/>
              <a:t>odejmowanie </a:t>
            </a:r>
            <a:r>
              <a:rPr lang="pl-PL" sz="2000" dirty="0"/>
              <a:t>działań następczych w reakcji na </a:t>
            </a:r>
            <a:r>
              <a:rPr lang="pl-PL" sz="2000" dirty="0" smtClean="0"/>
              <a:t>zgłoszenia.</a:t>
            </a:r>
            <a:endParaRPr lang="pl-PL" sz="2000" dirty="0"/>
          </a:p>
          <a:p>
            <a:r>
              <a:rPr lang="pl-PL" sz="2000" dirty="0"/>
              <a:t>R</a:t>
            </a:r>
            <a:r>
              <a:rPr lang="pl-PL" sz="2000" dirty="0" smtClean="0"/>
              <a:t>ejestrowania </a:t>
            </a:r>
            <a:r>
              <a:rPr lang="pl-PL" sz="2000" dirty="0"/>
              <a:t>zgłoszeń.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C2AC8E-615D-0EA5-EBA8-3B76E4574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53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23FC4C-6C10-6985-8CC8-0F40CA5C7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3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FE37FC-CFAB-5CAC-DDF7-1B86D6A9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29540"/>
            <a:ext cx="5904655" cy="851188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Religia w placówkach oświatowych</a:t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akty prawne obowiązujące</a:t>
            </a:r>
            <a:r>
              <a:rPr lang="pl-PL" b="1" dirty="0"/>
              <a:t/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136444-4914-9B5F-006B-F8B6AD7E4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124744"/>
            <a:ext cx="7499176" cy="5226628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Obwieszczenie Ministra Edukacji Narodowej z dnia 28 maja 2020 r. </a:t>
            </a:r>
            <a:r>
              <a:rPr lang="pl-PL" sz="2000" b="1" dirty="0" smtClean="0">
                <a:solidFill>
                  <a:schemeClr val="tx2"/>
                </a:solidFill>
              </a:rPr>
              <a:t/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w </a:t>
            </a:r>
            <a:r>
              <a:rPr lang="pl-PL" sz="2000" b="1" dirty="0">
                <a:solidFill>
                  <a:schemeClr val="tx2"/>
                </a:solidFill>
              </a:rPr>
              <a:t>sprawie ogłoszenia tekstu jednolitego rozporządzenia </a:t>
            </a:r>
            <a:r>
              <a:rPr lang="pl-PL" sz="2000" b="1" dirty="0" smtClean="0">
                <a:solidFill>
                  <a:schemeClr val="tx2"/>
                </a:solidFill>
              </a:rPr>
              <a:t>MEN-u </a:t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w </a:t>
            </a:r>
            <a:r>
              <a:rPr lang="pl-PL" sz="2000" b="1" dirty="0">
                <a:solidFill>
                  <a:schemeClr val="tx2"/>
                </a:solidFill>
              </a:rPr>
              <a:t>sprawie warunków i sposobu organizowania nauki religii </a:t>
            </a:r>
            <a:r>
              <a:rPr lang="pl-PL" sz="2000" b="1" dirty="0" smtClean="0">
                <a:solidFill>
                  <a:schemeClr val="tx2"/>
                </a:solidFill>
              </a:rPr>
              <a:t/>
            </a:r>
            <a:br>
              <a:rPr lang="pl-PL" sz="2000" b="1" dirty="0" smtClean="0">
                <a:solidFill>
                  <a:schemeClr val="tx2"/>
                </a:solidFill>
              </a:rPr>
            </a:br>
            <a:r>
              <a:rPr lang="pl-PL" sz="2000" b="1" dirty="0" smtClean="0">
                <a:solidFill>
                  <a:schemeClr val="tx2"/>
                </a:solidFill>
              </a:rPr>
              <a:t>w </a:t>
            </a:r>
            <a:r>
              <a:rPr lang="pl-PL" sz="2000" b="1" dirty="0">
                <a:solidFill>
                  <a:schemeClr val="tx2"/>
                </a:solidFill>
              </a:rPr>
              <a:t>przedszkolach i szkołach (Dz.U. z 2020 r. poz. 983)</a:t>
            </a:r>
          </a:p>
          <a:p>
            <a:pPr marL="0" indent="0">
              <a:buNone/>
            </a:pPr>
            <a:r>
              <a:rPr lang="pl-PL" sz="2000" b="1" dirty="0">
                <a:solidFill>
                  <a:schemeClr val="tx2"/>
                </a:solidFill>
              </a:rPr>
              <a:t>Rozporządzenie Ministra Edukacji z dnia 26 lipca 2024 r. zmieniające rozporządzenie w sprawie warunków i sposobu organizowania nauki religii w publicznych przedszkolach i szkołach (Dz. U. z 2024 r. poz. 1158)</a:t>
            </a:r>
          </a:p>
          <a:p>
            <a:r>
              <a:rPr lang="pl-PL" sz="2000" dirty="0"/>
              <a:t>Organizacja w grupach nie mniejszych niż 7 </a:t>
            </a:r>
            <a:r>
              <a:rPr lang="pl-PL" sz="2000" dirty="0" smtClean="0"/>
              <a:t>osób.</a:t>
            </a:r>
            <a:endParaRPr lang="pl-PL" sz="2000" dirty="0"/>
          </a:p>
          <a:p>
            <a:r>
              <a:rPr lang="pl-PL" sz="2000" dirty="0"/>
              <a:t>Religia w grupach międzywydziałowych lub </a:t>
            </a:r>
            <a:r>
              <a:rPr lang="pl-PL" sz="2000" dirty="0" err="1"/>
              <a:t>międzyklasowych</a:t>
            </a:r>
            <a:r>
              <a:rPr lang="pl-PL" sz="2000" dirty="0"/>
              <a:t>, gdy liczba chętnych jest mniejsza niż 7 </a:t>
            </a:r>
            <a:r>
              <a:rPr lang="pl-PL" sz="2000" dirty="0" smtClean="0"/>
              <a:t>osób.</a:t>
            </a:r>
            <a:endParaRPr lang="pl-PL" sz="2000" dirty="0"/>
          </a:p>
          <a:p>
            <a:r>
              <a:rPr lang="pl-PL" sz="2000" dirty="0"/>
              <a:t>Dla dzieci w przedszkolu i uczniów klas </a:t>
            </a:r>
            <a:r>
              <a:rPr lang="pl-PL" sz="2000" dirty="0" smtClean="0"/>
              <a:t>I–III </a:t>
            </a:r>
            <a:r>
              <a:rPr lang="pl-PL" sz="2000" dirty="0"/>
              <a:t>szkoły podstawowej maksymalna liczebność grupy na lekcji religii wyniesie 25.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311EF9B-D540-A1E9-11F5-625E27303A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54</a:t>
            </a:fld>
            <a:endParaRPr lang="pl-PL" dirty="0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FC5FE9-F263-1CB8-7489-B0FE2A6B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17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76672"/>
            <a:ext cx="5688631" cy="432048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Nie </a:t>
            </a:r>
            <a:r>
              <a:rPr lang="pl-PL" sz="2000" dirty="0"/>
              <a:t>będzie już przedmiotu </a:t>
            </a:r>
            <a:r>
              <a:rPr lang="pl-PL" sz="2000" dirty="0" smtClean="0"/>
              <a:t>historia </a:t>
            </a:r>
            <a:r>
              <a:rPr lang="pl-PL" sz="2000" dirty="0"/>
              <a:t>i teraźniejszość dla uczniów, którzy rozpoczynają naukę w szkołach ponadpodstawowych. Dodatkowymi zajęciami w ramach godzin wychowawczych będą za to zajęcia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udzielania pierwszej pomocy. To zmiany wprowadzone podpisanym właśnie rozporządzeniem w sprawie ramowych planów </a:t>
            </a:r>
            <a:r>
              <a:rPr lang="pl-PL" sz="2000" dirty="0" smtClean="0"/>
              <a:t>nauczania.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sz="1200" dirty="0"/>
              <a:t>Rozporządzenia Ministra Edukacji z 20 maja 2024 r. w sprawie ramowych planów nauczania dla publicznych szkół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(</a:t>
            </a:r>
            <a:r>
              <a:rPr lang="pl-PL" sz="1200" dirty="0"/>
              <a:t>Dz.U. z 2024 r. poz. 781).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19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Warto wiedzieć: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Przedmiot </a:t>
            </a:r>
            <a:r>
              <a:rPr lang="pl-PL" sz="2000" dirty="0"/>
              <a:t>historia i teraźniejszość zostanie </a:t>
            </a:r>
            <a:r>
              <a:rPr lang="pl-PL" sz="2000" dirty="0" smtClean="0"/>
              <a:t>usunięty.</a:t>
            </a:r>
          </a:p>
          <a:p>
            <a:r>
              <a:rPr lang="pl-PL" sz="2000" dirty="0" smtClean="0"/>
              <a:t>Ujednolicenie </a:t>
            </a:r>
            <a:r>
              <a:rPr lang="pl-PL" sz="2000" dirty="0"/>
              <a:t>regulacji dotyczących podziału godzin w klasach I–III ogólnokształcącej szkoły muzycznej I stopnia w ramach edukacji wczesnoszkolnej na poszczególne obowiązkowe zajęcia </a:t>
            </a:r>
            <a:r>
              <a:rPr lang="pl-PL" sz="2000" dirty="0" smtClean="0"/>
              <a:t>edukacyjne.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200" dirty="0"/>
              <a:t>Rozporządzenie Ministra Kultury i Dziedzictwa Narodowego z dnia 8 sierpnia 2024 r. zmieniające rozporządzenie w sprawie ramowych planów nauczania w publicznych szkołach i placówkach artystycznych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7396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</a:rPr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W roku szkolnym 2024/2025 szkoły będą mogły skorzystać z programu, w ramach którego uczniowie otrzymują warzywa, owoce oraz produkty mleczne. Program będzie wdrażany przez Krajowy Ośrodek Wsparcia Rolnictwa. </a:t>
            </a:r>
            <a:endParaRPr lang="pl-PL" sz="2000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1200" dirty="0"/>
              <a:t>Rozporządzenie Ministra Rolnictwa i Rozwoju Wsi z dnia 20 sierpnia 2024 r. w sprawie szczegółowego zakresu zadań realizowanych przez Krajowy Ośrodek Wsparcia Rolnictwa związanych z wdrożeniem na terytorium Rzeczypospolitej Polskiej programu dla szkół (Dz.U. z 2024 r. poz. 1276)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6524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Od 17 lipca 2024 r. stosowane są nowe blankiety legitymacji uprawniających uczniów i nauczycieli do ulgowych przejazdów</a:t>
            </a:r>
            <a:r>
              <a:rPr lang="pl-PL" sz="2000" dirty="0" smtClean="0"/>
              <a:t>.</a:t>
            </a:r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sz="1200" dirty="0"/>
              <a:t>Rozporządzenie Ministra Infrastruktury z dnia 12 lipca 2024 r. zmieniające rozporządzenie w sprawie wzorów dokumentów poświadczających uprawnienia do korzystania z ulgowych przejazdów środkami publicznego transportu zbiorowego oraz trybu i terminów ich wydawania i przedłużania ważności (Dz.U. z 2024 r. poz. 1051).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48369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Branżowe Centrum Umiejętności to nowy rodzaj placówki oświatowej, która ma pozwalać na funkcjonowanie placówek kształcenia branżowego w bliskiej współpracy z uczelniami i pracodawcami</a:t>
            </a:r>
            <a:r>
              <a:rPr lang="pl-PL" sz="2000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1200" dirty="0" smtClean="0"/>
              <a:t>Ustawa </a:t>
            </a:r>
            <a:r>
              <a:rPr lang="pl-PL" sz="1200" dirty="0"/>
              <a:t>z dnia 30 sierpnia 2023 r. o zmianie ustawy – Prawo oświatowe oraz niektórych innych ustaw (Dz. U. poz. 2005)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59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205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81348"/>
            <a:ext cx="6120680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0571" y="1321653"/>
            <a:ext cx="7882955" cy="4741983"/>
          </a:xfrm>
        </p:spPr>
        <p:txBody>
          <a:bodyPr/>
          <a:lstStyle/>
          <a:p>
            <a:pPr marL="0" indent="0" algn="ctr">
              <a:buNone/>
            </a:pPr>
            <a:r>
              <a:rPr lang="pl-PL" sz="2000" dirty="0" smtClean="0"/>
              <a:t>1</a:t>
            </a:r>
            <a:r>
              <a:rPr lang="pl-PL" sz="2000" dirty="0"/>
              <a:t>. Edukacja prozdrowotna w szkole </a:t>
            </a:r>
            <a:r>
              <a:rPr lang="pl-PL" sz="2000" dirty="0" smtClean="0"/>
              <a:t>– </a:t>
            </a:r>
            <a:r>
              <a:rPr lang="pl-PL" sz="2000" dirty="0"/>
              <a:t>kształtowanie </a:t>
            </a:r>
            <a:r>
              <a:rPr lang="pl-PL" sz="2000" dirty="0" err="1"/>
              <a:t>zachowań</a:t>
            </a:r>
            <a:r>
              <a:rPr lang="pl-PL" sz="2000" dirty="0"/>
              <a:t> służących zdrowiu, rozwijanie sprawności fizycznej i nawyku aktywności ruchowej, nauka udzielania pierwszej pomocy.</a:t>
            </a:r>
            <a:endParaRPr lang="pl-PL" sz="2000" b="1" dirty="0"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32" y="2708920"/>
            <a:ext cx="2894552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Toalety szkolne będą musiały być wyposażone co </a:t>
            </a:r>
            <a:r>
              <a:rPr lang="pl-PL" sz="2000" dirty="0" smtClean="0"/>
              <a:t>najmniej w: </a:t>
            </a:r>
            <a:br>
              <a:rPr lang="pl-PL" sz="2000" dirty="0" smtClean="0"/>
            </a:br>
            <a:r>
              <a:rPr lang="pl-PL" sz="2000" dirty="0" smtClean="0"/>
              <a:t>mydło </a:t>
            </a:r>
            <a:r>
              <a:rPr lang="pl-PL" sz="2000" dirty="0"/>
              <a:t>do rąk, ręczniki papierowe (lub suszarki do rąk) a także papier toaletowy. Zmiany w rozporządzeniu wprowadzające obowiązkowe wyposażenie toalety szkolnej wchodzą w życie 11 lipca 2024 r</a:t>
            </a:r>
            <a:r>
              <a:rPr lang="pl-PL" sz="2000" dirty="0" smtClean="0"/>
              <a:t>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r>
              <a:rPr lang="pl-PL" sz="1200" dirty="0"/>
              <a:t>Rozporządzenie Ministra Edukacji z dnia 13 czerwca 2024 r. zmieniające rozporządzenie w sprawie bezpieczeństwa </a:t>
            </a:r>
            <a:r>
              <a:rPr lang="pl-PL" sz="1200" dirty="0" smtClean="0"/>
              <a:t/>
            </a:r>
            <a:br>
              <a:rPr lang="pl-PL" sz="1200" dirty="0" smtClean="0"/>
            </a:br>
            <a:r>
              <a:rPr lang="pl-PL" sz="1200" dirty="0" smtClean="0"/>
              <a:t>i </a:t>
            </a:r>
            <a:r>
              <a:rPr lang="pl-PL" sz="1200" dirty="0"/>
              <a:t>higieny w publicznych i niepublicznych szkołach i placówkach (Dz.U. z 2024 r. poz. 933)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71766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W przypadku uczniów z Ukrainy, którzy rozpoczęli już w latach wcześniejszych dodatkową naukę języka polskiego, prawo do tej nauki przysługuje na okres nie dłuższy niż 36 miesięcy</a:t>
            </a:r>
            <a:r>
              <a:rPr lang="pl-PL" sz="2000" dirty="0" smtClean="0"/>
              <a:t>.</a:t>
            </a:r>
          </a:p>
          <a:p>
            <a:r>
              <a:rPr lang="pl-PL" sz="2000" dirty="0" smtClean="0"/>
              <a:t>N</a:t>
            </a:r>
            <a:r>
              <a:rPr lang="pl-PL" sz="2000" dirty="0" smtClean="0"/>
              <a:t>owe stanowisko </a:t>
            </a:r>
            <a:r>
              <a:rPr lang="pl-PL" sz="2000" dirty="0"/>
              <a:t>pracy – </a:t>
            </a:r>
            <a:r>
              <a:rPr lang="pl-PL" sz="2000" dirty="0" smtClean="0"/>
              <a:t>asystent międzykulturowy. </a:t>
            </a:r>
            <a:r>
              <a:rPr lang="pl-PL" sz="2000" dirty="0"/>
              <a:t>Już od 1 września 2024 r. możliwe będzie zatrudnienie w szkole asystenta międzykulturowego, co wynika z nowelizacji specustawy o pomocy obywatelom Ukrainy podpisanej </a:t>
            </a:r>
            <a:r>
              <a:rPr lang="pl-PL" sz="2000" dirty="0" smtClean="0"/>
              <a:t>przez </a:t>
            </a:r>
            <a:r>
              <a:rPr lang="pl-PL" sz="2000" dirty="0"/>
              <a:t>Prezydenta. </a:t>
            </a:r>
            <a:r>
              <a:rPr lang="pl-PL" sz="2000" dirty="0" smtClean="0"/>
              <a:t>Warto poznać </a:t>
            </a:r>
            <a:r>
              <a:rPr lang="pl-PL" sz="2000" dirty="0"/>
              <a:t>zasady zatrudniania pracownika szkoły na nowym stanowisku pracy.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  <a:p>
            <a:endParaRPr lang="pl-PL" sz="2000" dirty="0"/>
          </a:p>
          <a:p>
            <a:pPr marL="0" indent="0">
              <a:buNone/>
            </a:pPr>
            <a:r>
              <a:rPr lang="pl-PL" sz="1200" dirty="0"/>
              <a:t>Ustawa z 15 maja 2024 r. o zmianie ustawy o pomocy obywatelom Ukrainy w związku z konfliktem zbrojnym na terytorium tego państwa oraz niektórych innych ustaw (Dz.U. z 2024 r. poz. 854).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28982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Warto wiedzieć: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Od 23 maja 2024 r. obowiązuje nowe rozporządzenie dotyczące Krajowych Ram Interoperacyjności (KRI) w podmiotach publicznych. Zaliczają się do nich także szkoły i placówki oświatowe. Sprawdź, czy nowe przepisy przewidują istotne zmiany względem dotychczasowych</a:t>
            </a:r>
            <a:r>
              <a:rPr lang="pl-PL" sz="2000" dirty="0" smtClean="0"/>
              <a:t>.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200" dirty="0"/>
              <a:t>Rozporządzenie Rady Ministrów z dnia 21 maja 2024 r. w sprawie Krajowych Ram Interoperacyjności, minimalnych wymagań dla rejestrów publicznych i wymiany informacji w postaci elektronicznej oraz minimalnych wymagań dla systemów teleinformatycznych (Dz.U. z 2024 r. poz. 773).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57212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Warto wiedzieć: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Po 10 latach opublikowany został nowy tekst jednolity rozporządzenia płacowego nauczycieli, czyli rozporządzenia </a:t>
            </a:r>
            <a:r>
              <a:rPr lang="pl-PL" sz="2000" dirty="0" err="1"/>
              <a:t>MENiS</a:t>
            </a:r>
            <a:r>
              <a:rPr lang="pl-PL" sz="2000" dirty="0"/>
              <a:t> w sprawie wysokości minimalnych stawek wynagrodzenia zasadniczego nauczycieli, ogólnych warunków przyznawania dodatków do wynagrodzenia zasadniczego oraz wynagradzania za pracę w dniu wolnym od pracy. </a:t>
            </a:r>
            <a:endParaRPr lang="pl-PL" sz="2000" dirty="0" smtClean="0"/>
          </a:p>
          <a:p>
            <a:endParaRPr lang="pl-PL" sz="2000" dirty="0"/>
          </a:p>
          <a:p>
            <a:endParaRPr lang="pl-PL" sz="2000" dirty="0" smtClean="0"/>
          </a:p>
          <a:p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1200" dirty="0"/>
              <a:t>Obwieszczenie Ministra Edukacji z dnia 8 maja 2024 r. w sprawie ogłoszenia jednolitego tekstu rozporządzenia Ministra Edukacji Narodowej i Sportu w sprawie wysokości minimalnych stawek wynagrodzenia zasadniczego nauczycieli, ogólnych warunków przyznawania dodatków do wynagrodzenia zasadniczego oraz wynagradzania za pracę w dniu wolnym od pracy (Dz.U. z 2024 r. poz. 755)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37166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WOPFU i IPET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90" y="1196752"/>
            <a:ext cx="4029637" cy="4824536"/>
          </a:xfrm>
        </p:spPr>
      </p:pic>
    </p:spTree>
    <p:extLst>
      <p:ext uri="{BB962C8B-B14F-4D97-AF65-F5344CB8AC3E}">
        <p14:creationId xmlns:p14="http://schemas.microsoft.com/office/powerpoint/2010/main" val="27224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SZTUCZNA INTELIGENCJA (AL) W SZKOLNEJ CODZIENNOŚCI:</a:t>
            </a:r>
          </a:p>
          <a:p>
            <a:pPr marL="0" indent="0" algn="ctr">
              <a:buNone/>
            </a:pPr>
            <a:r>
              <a:rPr lang="pl-PL" b="1" dirty="0" smtClean="0"/>
              <a:t>„ IPET I WOPFU ZE WSPARCIEM SZTUCZNEJ INTELIGENCJI”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r">
              <a:buNone/>
            </a:pPr>
            <a:r>
              <a:rPr lang="pl-PL" b="1" dirty="0" smtClean="0"/>
              <a:t>Krzysztof Jaworski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5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Raport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Zdrowie </a:t>
            </a:r>
            <a:r>
              <a:rPr lang="pl-PL" dirty="0" smtClean="0"/>
              <a:t>psychiczne młodzieży </a:t>
            </a:r>
            <a:r>
              <a:rPr lang="pl-PL" dirty="0" smtClean="0"/>
              <a:t>w </a:t>
            </a:r>
            <a:r>
              <a:rPr lang="pl-PL" dirty="0" smtClean="0"/>
              <a:t>szkole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Źródło: </a:t>
            </a: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://heads-up-project.com/pl</a:t>
            </a:r>
            <a:r>
              <a:rPr lang="pl-PL" dirty="0" smtClean="0">
                <a:hlinkClick r:id="rId2"/>
              </a:rPr>
              <a:t>/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WYNIKI</a:t>
            </a:r>
          </a:p>
          <a:p>
            <a:pPr marL="0" indent="0">
              <a:buNone/>
            </a:pPr>
            <a:r>
              <a:rPr lang="pl-PL" dirty="0" smtClean="0"/>
              <a:t>•</a:t>
            </a:r>
            <a:r>
              <a:rPr lang="pl-PL" dirty="0" smtClean="0"/>
              <a:t> </a:t>
            </a:r>
            <a:r>
              <a:rPr lang="pl-PL" sz="2000" dirty="0" smtClean="0"/>
              <a:t>Nauczyciele </a:t>
            </a:r>
            <a:r>
              <a:rPr lang="pl-PL" sz="2000" dirty="0"/>
              <a:t>z Polski najczęściej spośród nauczycieli z trzech państw deklarowali, że posiadają </a:t>
            </a:r>
            <a:r>
              <a:rPr lang="pl-PL" sz="2000" dirty="0" smtClean="0"/>
              <a:t>doświadczenie </a:t>
            </a:r>
            <a:r>
              <a:rPr lang="pl-PL" sz="2000" dirty="0"/>
              <a:t>w pracy z uczniem z depresją (56% w porównaniu do 45% nauczycieli czeskich </a:t>
            </a:r>
            <a:r>
              <a:rPr lang="pl-PL" sz="2000" dirty="0" smtClean="0"/>
              <a:t>i</a:t>
            </a:r>
            <a:r>
              <a:rPr lang="pl-PL" sz="2000" dirty="0"/>
              <a:t> 41% </a:t>
            </a:r>
            <a:r>
              <a:rPr lang="pl-PL" sz="2000" dirty="0" smtClean="0"/>
              <a:t>słowackich). </a:t>
            </a:r>
            <a:r>
              <a:rPr lang="pl-PL" sz="2000" dirty="0"/>
              <a:t>Dodatkowo, polscy nauczyciele częściej niż nauczyciele z Czech </a:t>
            </a:r>
            <a:r>
              <a:rPr lang="pl-PL" sz="2000" dirty="0" smtClean="0"/>
              <a:t>i</a:t>
            </a:r>
            <a:r>
              <a:rPr lang="pl-PL" sz="2000" dirty="0"/>
              <a:t> </a:t>
            </a:r>
            <a:r>
              <a:rPr lang="pl-PL" sz="2000" dirty="0" smtClean="0"/>
              <a:t>Słowacji </a:t>
            </a:r>
            <a:r>
              <a:rPr lang="pl-PL" sz="2000" dirty="0"/>
              <a:t>stykali się w  swojej pracy z  przypadkami prób samobójczych uczniów (29% </a:t>
            </a:r>
            <a:r>
              <a:rPr lang="pl-PL" sz="2000" dirty="0" smtClean="0"/>
              <a:t>w</a:t>
            </a:r>
            <a:r>
              <a:rPr lang="pl-PL" sz="2000" dirty="0"/>
              <a:t> porównaniu do 20% nauczycieli czeskich i 19% </a:t>
            </a:r>
            <a:r>
              <a:rPr lang="pl-PL" sz="2000" dirty="0" smtClean="0"/>
              <a:t>słowackich). </a:t>
            </a:r>
            <a:endParaRPr lang="pl-PL" sz="2000" dirty="0"/>
          </a:p>
          <a:p>
            <a:pPr marL="0" indent="0">
              <a:buNone/>
            </a:pPr>
            <a:r>
              <a:rPr lang="pl-PL" sz="2000" dirty="0"/>
              <a:t>•</a:t>
            </a:r>
            <a:r>
              <a:rPr lang="pl-PL" sz="2000" dirty="0" smtClean="0"/>
              <a:t> </a:t>
            </a:r>
            <a:r>
              <a:rPr lang="pl-PL" sz="2000" dirty="0" smtClean="0"/>
              <a:t>Nauczyciele </a:t>
            </a:r>
            <a:r>
              <a:rPr lang="pl-PL" sz="2000" dirty="0"/>
              <a:t>najczęściej zdobywali wiedzę na temat depresji ze stron internetowych (77% </a:t>
            </a:r>
            <a:r>
              <a:rPr lang="pl-PL" sz="2000" dirty="0" smtClean="0"/>
              <a:t>polskich</a:t>
            </a:r>
            <a:r>
              <a:rPr lang="pl-PL" sz="2000" dirty="0"/>
              <a:t>, 63% czeskich i 61% słowackich nauczycieli). Co drugi nauczyciel z Polski (57%) </a:t>
            </a:r>
            <a:r>
              <a:rPr lang="pl-PL" sz="2000" dirty="0" smtClean="0"/>
              <a:t>i </a:t>
            </a:r>
            <a:r>
              <a:rPr lang="pl-PL" sz="2000" dirty="0"/>
              <a:t>co czwarty nauczyciel ze Słowacji (23%) wskazał na szkolenia organizowane w ramach </a:t>
            </a:r>
            <a:r>
              <a:rPr lang="pl-PL" sz="2000" dirty="0" smtClean="0"/>
              <a:t>systemu </a:t>
            </a:r>
            <a:r>
              <a:rPr lang="pl-PL" sz="2000" dirty="0"/>
              <a:t>oświaty.</a:t>
            </a:r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953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Dalsze wyniki raportu: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268761"/>
            <a:ext cx="7715200" cy="4680524"/>
          </a:xfrm>
        </p:spPr>
        <p:txBody>
          <a:bodyPr/>
          <a:lstStyle/>
          <a:p>
            <a:r>
              <a:rPr lang="pl-PL" sz="2000" dirty="0" smtClean="0"/>
              <a:t>Co </a:t>
            </a:r>
            <a:r>
              <a:rPr lang="pl-PL" sz="2000" dirty="0"/>
              <a:t>czwarty nauczyciel z Polski (25%) i Słowacji (27%) czuł się słabo lub wcale </a:t>
            </a:r>
            <a:r>
              <a:rPr lang="pl-PL" sz="2000" dirty="0" smtClean="0"/>
              <a:t>nieprzygotowany  </a:t>
            </a:r>
            <a:r>
              <a:rPr lang="pl-PL" sz="2000" dirty="0"/>
              <a:t>do  rozpoznania  sygnałów  ostrzegawczych,  które  mogą  świadczyć  o  zamiarze  </a:t>
            </a:r>
            <a:r>
              <a:rPr lang="pl-PL" sz="2000" dirty="0" smtClean="0"/>
              <a:t>podjęcia </a:t>
            </a:r>
            <a:r>
              <a:rPr lang="pl-PL" sz="2000" dirty="0"/>
              <a:t>próby samobójczej przez ucznia. Najbardziej przygotowani czuli się do tego </a:t>
            </a:r>
            <a:r>
              <a:rPr lang="pl-PL" sz="2000" dirty="0" smtClean="0"/>
              <a:t>nauczyciele  </a:t>
            </a:r>
            <a:r>
              <a:rPr lang="pl-PL" sz="2000" dirty="0"/>
              <a:t>z  Czech  –  </a:t>
            </a:r>
            <a:r>
              <a:rPr lang="pl-PL" sz="2000" dirty="0" smtClean="0"/>
              <a:t>jedynie </a:t>
            </a:r>
            <a:r>
              <a:rPr lang="pl-PL" sz="2000" dirty="0"/>
              <a:t>7%  nauczycieli  zadeklarowało  niski  poziom </a:t>
            </a:r>
            <a:r>
              <a:rPr lang="pl-PL" sz="2000" dirty="0" smtClean="0"/>
              <a:t>przygotowania  </a:t>
            </a:r>
            <a:r>
              <a:rPr lang="pl-PL" sz="2000" dirty="0" smtClean="0"/>
              <a:t>w </a:t>
            </a:r>
            <a:r>
              <a:rPr lang="pl-PL" sz="2000" dirty="0"/>
              <a:t>tym zakresie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Co czwarty nauczyciel z Polski (24%), </a:t>
            </a:r>
            <a:r>
              <a:rPr lang="pl-PL" sz="2000" dirty="0" smtClean="0"/>
              <a:t>co </a:t>
            </a:r>
            <a:r>
              <a:rPr lang="pl-PL" sz="2000" dirty="0"/>
              <a:t>trzeci z Czech (34%) i co drugi ze Słowacji (48%) </a:t>
            </a:r>
            <a:r>
              <a:rPr lang="pl-PL" sz="2000" dirty="0" smtClean="0"/>
              <a:t>nie </a:t>
            </a:r>
            <a:r>
              <a:rPr lang="pl-PL" sz="2000" dirty="0"/>
              <a:t>znał procedur obowiązujących w szkole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sytuacji próby samobójczej ucznia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Uczestnicy  wywiadów  </a:t>
            </a:r>
            <a:r>
              <a:rPr lang="pl-PL" sz="2000" dirty="0" smtClean="0"/>
              <a:t>wskazywali</a:t>
            </a:r>
            <a:r>
              <a:rPr lang="pl-PL" sz="2000" dirty="0"/>
              <a:t>, że coraz częściej uczniowie szkół podstawowych i ponadpodstawowych doświadczają </a:t>
            </a:r>
            <a:r>
              <a:rPr lang="pl-PL" sz="2000" dirty="0" smtClean="0"/>
              <a:t>zaburzeń </a:t>
            </a:r>
            <a:r>
              <a:rPr lang="pl-PL" sz="2000" dirty="0"/>
              <a:t>zdrowia psychicznego. W opinii większości badanych jedną z przyczyn takiego stanu jest </a:t>
            </a:r>
            <a:r>
              <a:rPr lang="pl-PL" sz="2000" dirty="0" smtClean="0"/>
              <a:t>utrudniony </a:t>
            </a:r>
            <a:r>
              <a:rPr lang="pl-PL" sz="2000" dirty="0"/>
              <a:t>dostęp do opieki specjalistycznej w tym zakresie. Badani zwrócili także uwagę na </a:t>
            </a:r>
            <a:r>
              <a:rPr lang="pl-PL" sz="2000" dirty="0" smtClean="0"/>
              <a:t>niepokojące </a:t>
            </a:r>
            <a:r>
              <a:rPr lang="pl-PL" sz="2000" dirty="0"/>
              <a:t>zjawisko podejmowania prób samobójczych lub samookaleczania się przez rówieśników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klasie po wystąpieniu takich </a:t>
            </a:r>
            <a:r>
              <a:rPr lang="pl-PL" sz="2000" dirty="0" err="1"/>
              <a:t>zachowań</a:t>
            </a:r>
            <a:r>
              <a:rPr lang="pl-PL" sz="2000" dirty="0"/>
              <a:t> u jednego ucznia. </a:t>
            </a:r>
          </a:p>
          <a:p>
            <a:pPr>
              <a:buFontTx/>
              <a:buChar char="-"/>
            </a:pPr>
            <a:endParaRPr lang="pl-PL" sz="2000" dirty="0"/>
          </a:p>
          <a:p>
            <a:pPr>
              <a:buFontTx/>
              <a:buChar char="-"/>
            </a:pPr>
            <a:endParaRPr lang="pl-PL" sz="2000" dirty="0"/>
          </a:p>
          <a:p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16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Cele projektu: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Stworzenie poradnika na </a:t>
            </a:r>
            <a:r>
              <a:rPr lang="pl-PL" sz="2000" dirty="0"/>
              <a:t>podstawie wyników badań oraz najnowszej wiedzy </a:t>
            </a:r>
            <a:r>
              <a:rPr lang="pl-PL" sz="2000" dirty="0" smtClean="0"/>
              <a:t>psychologicznej.</a:t>
            </a:r>
            <a:endParaRPr lang="pl-PL" sz="2000" dirty="0"/>
          </a:p>
          <a:p>
            <a:r>
              <a:rPr lang="pl-PL" sz="2000" dirty="0" smtClean="0"/>
              <a:t>Przystępność formy  – </a:t>
            </a:r>
            <a:r>
              <a:rPr lang="pl-PL" sz="2000" dirty="0"/>
              <a:t>opracowanie </a:t>
            </a:r>
            <a:r>
              <a:rPr lang="pl-PL" sz="2000" dirty="0" smtClean="0"/>
              <a:t>innowacyjnego </a:t>
            </a:r>
            <a:r>
              <a:rPr lang="pl-PL" sz="2000" dirty="0"/>
              <a:t>kompendium dla </a:t>
            </a:r>
            <a:r>
              <a:rPr lang="pl-PL" sz="2000" dirty="0" smtClean="0"/>
              <a:t>nauczycieli w formie </a:t>
            </a:r>
            <a:r>
              <a:rPr lang="pl-PL" sz="2000" dirty="0"/>
              <a:t>cyklu </a:t>
            </a:r>
            <a:r>
              <a:rPr lang="pl-PL" sz="2000" dirty="0" smtClean="0"/>
              <a:t>infografik.</a:t>
            </a:r>
            <a:endParaRPr lang="pl-PL" sz="2000" dirty="0"/>
          </a:p>
          <a:p>
            <a:r>
              <a:rPr lang="pl-PL" sz="2000" dirty="0"/>
              <a:t>Wypracowanie narzędzi wspierających nauczycieli w realizacji zadań związanych z udzielaniem uczniom pomocy </a:t>
            </a:r>
            <a:r>
              <a:rPr lang="pl-PL" sz="2000" dirty="0" smtClean="0"/>
              <a:t>psychologiczno-</a:t>
            </a:r>
            <a:br>
              <a:rPr lang="pl-PL" sz="2000" dirty="0" smtClean="0"/>
            </a:br>
            <a:r>
              <a:rPr lang="pl-PL" sz="2000" dirty="0" smtClean="0"/>
              <a:t>-pedagogicznej </a:t>
            </a:r>
            <a:r>
              <a:rPr lang="pl-PL" sz="2000" dirty="0"/>
              <a:t>oraz wypracowanie modelu pracy z uczniem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zaburzeniem emocji.</a:t>
            </a:r>
          </a:p>
          <a:p>
            <a:r>
              <a:rPr lang="pl-PL" sz="2000" dirty="0"/>
              <a:t>E</a:t>
            </a:r>
            <a:r>
              <a:rPr lang="pl-PL" sz="2000" dirty="0" smtClean="0"/>
              <a:t>dukacja </a:t>
            </a:r>
            <a:r>
              <a:rPr lang="pl-PL" sz="2000" dirty="0"/>
              <a:t>odbiorców na temat symptomów </a:t>
            </a:r>
            <a:r>
              <a:rPr lang="pl-PL" sz="2000" dirty="0" smtClean="0"/>
              <a:t>depresji.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05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„WSPARCIE PEDAGOGA W TRUDNEJ RZECZYWISTOŚCI SZKOLNEJ”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r">
              <a:buNone/>
            </a:pPr>
            <a:r>
              <a:rPr lang="pl-PL" b="1" dirty="0" smtClean="0"/>
              <a:t>Agnieszka </a:t>
            </a:r>
            <a:r>
              <a:rPr lang="pl-PL" b="1" dirty="0" err="1" smtClean="0"/>
              <a:t>Ruks</a:t>
            </a:r>
            <a:endParaRPr lang="pl-PL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69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53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648072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1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0150" y="1180778"/>
            <a:ext cx="7715200" cy="5170593"/>
          </a:xfrm>
        </p:spPr>
        <p:txBody>
          <a:bodyPr/>
          <a:lstStyle/>
          <a:p>
            <a:r>
              <a:rPr lang="pl-PL" sz="2000" dirty="0"/>
              <a:t>Planowanie i uczestniczenie w szkoleniach służących kształtowaniu </a:t>
            </a:r>
            <a:r>
              <a:rPr lang="pl-PL" sz="2000" dirty="0" err="1"/>
              <a:t>zachowań</a:t>
            </a:r>
            <a:r>
              <a:rPr lang="pl-PL" sz="2000" dirty="0"/>
              <a:t> </a:t>
            </a:r>
            <a:r>
              <a:rPr lang="pl-PL" sz="2000" dirty="0" smtClean="0"/>
              <a:t>prozdrowotnych.</a:t>
            </a:r>
            <a:endParaRPr lang="pl-PL" sz="2000" dirty="0"/>
          </a:p>
          <a:p>
            <a:r>
              <a:rPr lang="pl-PL" sz="2000" dirty="0"/>
              <a:t>Planowanie działań służących edukacji zdrowotnej </a:t>
            </a:r>
            <a:r>
              <a:rPr lang="pl-PL" sz="2000" dirty="0"/>
              <a:t>–</a:t>
            </a:r>
            <a:r>
              <a:rPr lang="pl-PL" sz="2000" dirty="0" smtClean="0"/>
              <a:t> </a:t>
            </a:r>
            <a:r>
              <a:rPr lang="pl-PL" sz="2000" dirty="0"/>
              <a:t>kto, kiedy, jak</a:t>
            </a:r>
            <a:r>
              <a:rPr lang="pl-PL" sz="2000" dirty="0" smtClean="0"/>
              <a:t>?</a:t>
            </a:r>
            <a:endParaRPr lang="pl-PL" sz="2000" dirty="0"/>
          </a:p>
          <a:p>
            <a:r>
              <a:rPr lang="pl-PL" sz="2000" dirty="0"/>
              <a:t>Organizowanie atrakcyjnych zajęć służących aktywności </a:t>
            </a:r>
            <a:r>
              <a:rPr lang="pl-PL" sz="2000" dirty="0" smtClean="0"/>
              <a:t>zdrowotnej.</a:t>
            </a:r>
            <a:endParaRPr lang="pl-PL" sz="2000" dirty="0"/>
          </a:p>
          <a:p>
            <a:r>
              <a:rPr lang="pl-PL" sz="2000" dirty="0"/>
              <a:t>Powrót do kształtowania </a:t>
            </a:r>
            <a:r>
              <a:rPr lang="pl-PL" sz="2000" dirty="0" err="1"/>
              <a:t>zachowań</a:t>
            </a:r>
            <a:r>
              <a:rPr lang="pl-PL" sz="2000" dirty="0"/>
              <a:t> służących zdrowiu – fizycznemu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 smtClean="0"/>
              <a:t>psychicznemu</a:t>
            </a:r>
            <a:r>
              <a:rPr lang="pl-PL" sz="2000" dirty="0"/>
              <a:t>.</a:t>
            </a:r>
            <a:endParaRPr lang="pl-PL" sz="2000" dirty="0"/>
          </a:p>
          <a:p>
            <a:r>
              <a:rPr lang="pl-PL" sz="2000" dirty="0"/>
              <a:t>U</a:t>
            </a:r>
            <a:r>
              <a:rPr lang="pl-PL" sz="2000" dirty="0" smtClean="0"/>
              <a:t>czyć</a:t>
            </a:r>
            <a:r>
              <a:rPr lang="pl-PL" sz="2000" dirty="0"/>
              <a:t>, kształtować, zapobiegać </a:t>
            </a:r>
            <a:r>
              <a:rPr lang="pl-PL" sz="2000" dirty="0"/>
              <a:t>r</a:t>
            </a:r>
            <a:r>
              <a:rPr lang="pl-PL" sz="2000" dirty="0" smtClean="0"/>
              <a:t>óżnymi sposobami, </a:t>
            </a:r>
            <a:r>
              <a:rPr lang="pl-PL" sz="2000" dirty="0"/>
              <a:t>czyli </a:t>
            </a:r>
            <a:r>
              <a:rPr lang="pl-PL" sz="2000" dirty="0" smtClean="0"/>
              <a:t>jak </a:t>
            </a:r>
            <a:r>
              <a:rPr lang="pl-PL" sz="2000" dirty="0" smtClean="0"/>
              <a:t>prowadzić </a:t>
            </a:r>
            <a:r>
              <a:rPr lang="pl-PL" sz="2000" dirty="0"/>
              <a:t>działania celowe, planowe i systemowe, aby wspierać rozwój nawyków służących naszemu </a:t>
            </a:r>
            <a:r>
              <a:rPr lang="pl-PL" sz="2000" dirty="0" smtClean="0"/>
              <a:t>zdrowiu.</a:t>
            </a:r>
            <a:endParaRPr lang="pl-PL" sz="2000" dirty="0"/>
          </a:p>
          <a:p>
            <a:r>
              <a:rPr lang="pl-PL" sz="2000" dirty="0"/>
              <a:t>Dbać o aktywność </a:t>
            </a:r>
            <a:r>
              <a:rPr lang="pl-PL" sz="2000" dirty="0" smtClean="0"/>
              <a:t>fizyczną – </a:t>
            </a:r>
            <a:r>
              <a:rPr lang="pl-PL" sz="2000" dirty="0"/>
              <a:t>relacje pomiędzy zdrowiem fizycznym a dobrostanem człowieka, </a:t>
            </a:r>
            <a:r>
              <a:rPr lang="pl-PL" sz="2000" dirty="0" smtClean="0"/>
              <a:t>zwłaszcza dziecka</a:t>
            </a:r>
            <a:r>
              <a:rPr lang="pl-PL" sz="2000" dirty="0" smtClean="0"/>
              <a:t>.</a:t>
            </a:r>
            <a:endParaRPr lang="pl-PL" sz="2000" dirty="0"/>
          </a:p>
          <a:p>
            <a:r>
              <a:rPr lang="pl-PL" sz="2000" dirty="0" smtClean="0"/>
              <a:t>Przedszkole i szkoła </a:t>
            </a:r>
            <a:r>
              <a:rPr lang="pl-PL" sz="2000" dirty="0"/>
              <a:t>jako miejsce aktywności i dbałości o </a:t>
            </a:r>
            <a:r>
              <a:rPr lang="pl-PL" sz="2000" dirty="0" smtClean="0"/>
              <a:t>zdrowie, </a:t>
            </a:r>
            <a:r>
              <a:rPr lang="pl-PL" sz="2000" dirty="0"/>
              <a:t>czyli co może każdy </a:t>
            </a:r>
            <a:r>
              <a:rPr lang="pl-PL" sz="2000" dirty="0" smtClean="0"/>
              <a:t>nauczyciel.</a:t>
            </a:r>
            <a:endParaRPr lang="pl-PL" sz="2000" dirty="0"/>
          </a:p>
          <a:p>
            <a:r>
              <a:rPr lang="pl-PL" sz="2000" dirty="0"/>
              <a:t>Pomaganie innym w sytuacjach zagrożenia </a:t>
            </a:r>
            <a:r>
              <a:rPr lang="pl-PL" sz="2000" dirty="0" smtClean="0"/>
              <a:t>zdrowia; </a:t>
            </a:r>
            <a:r>
              <a:rPr lang="pl-PL" sz="2000" dirty="0"/>
              <a:t>zastosowanie profilaktyki i działań interwencyjnych.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88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 smtClean="0"/>
              <a:t>Co jest wyznacznikiem mojej pracy: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pl-PL" dirty="0" smtClean="0"/>
              <a:t>Relacje, </a:t>
            </a:r>
            <a:r>
              <a:rPr lang="pl-PL" dirty="0" smtClean="0"/>
              <a:t>otwarte drzwi.</a:t>
            </a:r>
          </a:p>
          <a:p>
            <a:pPr marL="457200" indent="-457200">
              <a:buAutoNum type="arabicPeriod"/>
            </a:pPr>
            <a:r>
              <a:rPr lang="pl-PL" dirty="0" smtClean="0"/>
              <a:t>Konsekwencja w działaniu.</a:t>
            </a:r>
          </a:p>
          <a:p>
            <a:pPr marL="457200" indent="-457200">
              <a:buAutoNum type="arabicPeriod"/>
            </a:pPr>
            <a:r>
              <a:rPr lang="pl-PL" dirty="0" smtClean="0"/>
              <a:t>Współpraca z rodzicami, współpraca pedagoga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 </a:t>
            </a:r>
            <a:r>
              <a:rPr lang="pl-PL" dirty="0" smtClean="0"/>
              <a:t>dyrektorem.</a:t>
            </a:r>
          </a:p>
          <a:p>
            <a:pPr marL="457200" indent="-457200">
              <a:buAutoNum type="arabicPeriod"/>
            </a:pPr>
            <a:r>
              <a:rPr lang="pl-PL" dirty="0" smtClean="0"/>
              <a:t>Spotkania trójstronne </a:t>
            </a:r>
          </a:p>
          <a:p>
            <a:pPr marL="0" indent="0">
              <a:buNone/>
            </a:pPr>
            <a:r>
              <a:rPr lang="pl-PL" dirty="0" smtClean="0"/>
              <a:t>      (</a:t>
            </a:r>
            <a:r>
              <a:rPr lang="pl-PL" dirty="0" smtClean="0"/>
              <a:t>nauczyciel/pedagog  – rodzic – </a:t>
            </a:r>
            <a:r>
              <a:rPr lang="pl-PL" dirty="0" smtClean="0"/>
              <a:t>uczeń).</a:t>
            </a:r>
          </a:p>
          <a:p>
            <a:pPr marL="0" indent="0">
              <a:buNone/>
            </a:pPr>
            <a:r>
              <a:rPr lang="pl-PL" dirty="0" smtClean="0"/>
              <a:t>5.   </a:t>
            </a:r>
            <a:r>
              <a:rPr lang="pl-PL" dirty="0" smtClean="0"/>
              <a:t>Dokumenty: z </a:t>
            </a:r>
            <a:r>
              <a:rPr lang="pl-PL" dirty="0" smtClean="0"/>
              <a:t>każdego spotkania </a:t>
            </a:r>
            <a:r>
              <a:rPr lang="pl-PL" dirty="0" smtClean="0"/>
              <a:t>sporządzana jest notatka </a:t>
            </a:r>
            <a:r>
              <a:rPr lang="pl-PL" dirty="0" smtClean="0"/>
              <a:t>z ustaleniami i podpisami.</a:t>
            </a:r>
          </a:p>
          <a:p>
            <a:pPr marL="0" indent="0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dirty="0" smtClean="0"/>
              <a:t>Agnieszka </a:t>
            </a:r>
            <a:r>
              <a:rPr lang="pl-PL" dirty="0" err="1" smtClean="0"/>
              <a:t>Ruks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70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773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PROJEKTY www.rymcerze.pl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23321"/>
            <a:ext cx="2880320" cy="4525963"/>
          </a:xfrm>
        </p:spPr>
        <p:txBody>
          <a:bodyPr/>
          <a:lstStyle/>
          <a:p>
            <a:pPr marL="0" indent="0">
              <a:buNone/>
            </a:pPr>
            <a:r>
              <a:rPr lang="pl-PL" sz="2000" b="1" dirty="0" smtClean="0"/>
              <a:t>Cele projektu:</a:t>
            </a:r>
            <a:endParaRPr lang="pl-PL" sz="2000" b="1" dirty="0"/>
          </a:p>
          <a:p>
            <a:r>
              <a:rPr lang="pl-PL" sz="2000" dirty="0"/>
              <a:t>profilaktyka uzależnień</a:t>
            </a:r>
          </a:p>
          <a:p>
            <a:r>
              <a:rPr lang="pl-PL" sz="2000" dirty="0"/>
              <a:t>uświadomienie zagrożeń związanych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używkami</a:t>
            </a:r>
          </a:p>
          <a:p>
            <a:r>
              <a:rPr lang="pl-PL" sz="2000" dirty="0"/>
              <a:t>zmiana postawy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u </a:t>
            </a:r>
            <a:r>
              <a:rPr lang="pl-PL" sz="2000" dirty="0"/>
              <a:t>młodzieży</a:t>
            </a:r>
          </a:p>
          <a:p>
            <a:r>
              <a:rPr lang="pl-PL" sz="2000" dirty="0"/>
              <a:t>zachęcenie do rozwijania swoich zainteresowań</a:t>
            </a:r>
          </a:p>
          <a:p>
            <a:r>
              <a:rPr lang="pl-PL" sz="2000" dirty="0"/>
              <a:t>przedstawienie uniwersalnych </a:t>
            </a:r>
            <a:r>
              <a:rPr lang="pl-PL" sz="2000" dirty="0" smtClean="0"/>
              <a:t>wartości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71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1"/>
            <a:ext cx="4735438" cy="58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Projekt to: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 smtClean="0"/>
              <a:t>90-minutowe </a:t>
            </a:r>
            <a:r>
              <a:rPr lang="pl-PL" sz="2000" dirty="0"/>
              <a:t>dynamiczne spotkanie dwóch raperów (</a:t>
            </a:r>
            <a:r>
              <a:rPr lang="pl-PL" sz="2000" dirty="0" err="1"/>
              <a:t>Bęsia</a:t>
            </a:r>
            <a:r>
              <a:rPr lang="pl-PL" sz="2000" dirty="0"/>
              <a:t> i </a:t>
            </a:r>
            <a:r>
              <a:rPr lang="pl-PL" sz="2000" dirty="0" err="1"/>
              <a:t>Dj</a:t>
            </a:r>
            <a:r>
              <a:rPr lang="pl-PL" sz="2000" dirty="0"/>
              <a:t> </a:t>
            </a:r>
            <a:r>
              <a:rPr lang="pl-PL" sz="2000" dirty="0" err="1"/>
              <a:t>Yonasa</a:t>
            </a:r>
            <a:r>
              <a:rPr lang="pl-PL" sz="2000" dirty="0"/>
              <a:t>) z młodzieżą na sali gimnastycznej lub </a:t>
            </a:r>
            <a:r>
              <a:rPr lang="pl-PL" sz="2000" dirty="0" smtClean="0"/>
              <a:t>auli, podczas którego </a:t>
            </a:r>
            <a:r>
              <a:rPr lang="pl-PL" sz="2000" dirty="0"/>
              <a:t>przedstawiane są własne historie, </a:t>
            </a:r>
            <a:r>
              <a:rPr lang="pl-PL" sz="2000" dirty="0" err="1"/>
              <a:t>miniwykłady</a:t>
            </a:r>
            <a:r>
              <a:rPr lang="pl-PL" sz="2000" dirty="0"/>
              <a:t> profilaktyczne oraz muzyka hip-hopowa (kawałki RYMCERZY)</a:t>
            </a:r>
          </a:p>
          <a:p>
            <a:r>
              <a:rPr lang="pl-PL" sz="2000" dirty="0"/>
              <a:t>interakcje z młodzieżą – konkurs </a:t>
            </a:r>
            <a:r>
              <a:rPr lang="pl-PL" sz="2000" dirty="0" err="1"/>
              <a:t>freestyle</a:t>
            </a:r>
            <a:r>
              <a:rPr lang="pl-PL" sz="2000" dirty="0"/>
              <a:t> (odważni zawsze wygrywają </a:t>
            </a:r>
            <a:r>
              <a:rPr lang="pl-PL" sz="2000" dirty="0" smtClean="0"/>
              <a:t>plakaty, </a:t>
            </a:r>
            <a:r>
              <a:rPr lang="pl-PL" sz="2000" dirty="0"/>
              <a:t>kubki albo płyty)</a:t>
            </a:r>
          </a:p>
          <a:p>
            <a:r>
              <a:rPr lang="pl-PL" sz="2000" dirty="0"/>
              <a:t>konspekty (15 scenariuszy) lekcji dla </a:t>
            </a:r>
            <a:r>
              <a:rPr lang="pl-PL" sz="2000" dirty="0" smtClean="0"/>
              <a:t>nauczycieli </a:t>
            </a:r>
            <a:r>
              <a:rPr lang="pl-PL" sz="2000" dirty="0"/>
              <a:t>rozszerzające tematykę projektu</a:t>
            </a:r>
          </a:p>
          <a:p>
            <a:r>
              <a:rPr lang="pl-PL" sz="2000" dirty="0"/>
              <a:t>podkreślenie autorytetu </a:t>
            </a:r>
            <a:r>
              <a:rPr lang="pl-PL" sz="2000" dirty="0" smtClean="0"/>
              <a:t>grona </a:t>
            </a:r>
            <a:r>
              <a:rPr lang="pl-PL" sz="2000" dirty="0"/>
              <a:t>p</a:t>
            </a:r>
            <a:r>
              <a:rPr lang="pl-PL" sz="2000" dirty="0" smtClean="0"/>
              <a:t>edagogicznego</a:t>
            </a:r>
            <a:endParaRPr lang="pl-PL" sz="2000" dirty="0"/>
          </a:p>
          <a:p>
            <a:r>
              <a:rPr lang="pl-PL" sz="2000" dirty="0"/>
              <a:t>promocja uniwersalnych wartości w życiu</a:t>
            </a:r>
          </a:p>
          <a:p>
            <a:r>
              <a:rPr lang="pl-PL" sz="2000" dirty="0"/>
              <a:t>promocja hip-</a:t>
            </a:r>
            <a:r>
              <a:rPr lang="pl-PL" sz="2000" dirty="0" err="1"/>
              <a:t>hopu</a:t>
            </a:r>
            <a:r>
              <a:rPr lang="pl-PL" sz="2000" dirty="0"/>
              <a:t> z </a:t>
            </a:r>
            <a:r>
              <a:rPr lang="pl-PL" sz="2000" dirty="0" smtClean="0"/>
              <a:t>wartościami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72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3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Co nasz czeka: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052737"/>
            <a:ext cx="7715200" cy="4896548"/>
          </a:xfrm>
        </p:spPr>
        <p:txBody>
          <a:bodyPr/>
          <a:lstStyle/>
          <a:p>
            <a:r>
              <a:rPr lang="pl-PL" sz="2000" dirty="0"/>
              <a:t>30 kwietnia 2024 r. Minister Edukacji Narodowej utworzyła Zespół do spraw pragmatyki zawodowej nauczycieli. Ma on przygotować propozycje zmian w Karcie Nauczyciela, które mogą dotyczyć m.in. wynagrodzeń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r>
              <a:rPr lang="pl-PL" sz="2000" b="1" dirty="0"/>
              <a:t>Niewykluczone zmiany w wynagrodzeniach nauczycieli i nie tylko</a:t>
            </a:r>
          </a:p>
          <a:p>
            <a:r>
              <a:rPr lang="pl-PL" sz="2000" dirty="0"/>
              <a:t>Zespół ma zająć się propozycją nowych rozwiązań w Karcie Nauczyciela. Mają one obejmować następujące aspekty:</a:t>
            </a:r>
          </a:p>
          <a:p>
            <a:r>
              <a:rPr lang="pl-PL" sz="2000" dirty="0"/>
              <a:t>wynagradzanie nauczycieli;</a:t>
            </a:r>
          </a:p>
          <a:p>
            <a:r>
              <a:rPr lang="pl-PL" sz="2000" dirty="0"/>
              <a:t>awans zawodowy i ocena pracy nauczycieli;</a:t>
            </a:r>
          </a:p>
          <a:p>
            <a:r>
              <a:rPr lang="pl-PL" sz="2000" dirty="0"/>
              <a:t>odpowiedzialność dyscyplinarna nauczycieli;</a:t>
            </a:r>
          </a:p>
          <a:p>
            <a:r>
              <a:rPr lang="pl-PL" sz="2000" dirty="0"/>
              <a:t>emerytury nauczycieli oraz nauczycielskie świadczenia kompensacyjne;</a:t>
            </a:r>
          </a:p>
          <a:p>
            <a:r>
              <a:rPr lang="pl-PL" sz="2000" dirty="0"/>
              <a:t>kwalifikacje, kształcenie i doskonalenie zawodowe nauczycieli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200" dirty="0"/>
              <a:t>Zarządzenie Ministra Edukacji z dnia 26 kwietnia 2024 r. w sprawie powołania Zespołu do spraw pragmatyki zawodowej nauczycieli</a:t>
            </a:r>
          </a:p>
          <a:p>
            <a:pPr marL="0" indent="0">
              <a:buNone/>
            </a:pPr>
            <a:endParaRPr lang="pl-PL" sz="1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73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01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Nowa wyprawka dla dziecka!!!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33848"/>
            <a:ext cx="4104456" cy="3933056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74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08" y="1633848"/>
            <a:ext cx="39330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Dla rodziców na zebrania: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57" y="1423988"/>
            <a:ext cx="4525962" cy="4525962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75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739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Wasza kolej.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Czas na pytania, wnioski, sprawy różne.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76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05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3478" y="1196752"/>
            <a:ext cx="7973977" cy="4464496"/>
          </a:xfrm>
        </p:spPr>
        <p:txBody>
          <a:bodyPr/>
          <a:lstStyle/>
          <a:p>
            <a:r>
              <a:rPr lang="pl-PL" sz="4400" b="1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pl-PL" sz="4400" b="1" dirty="0" smtClean="0">
                <a:latin typeface="+mn-lt"/>
                <a:cs typeface="Times New Roman" panose="02020603050405020304" pitchFamily="18" charset="0"/>
              </a:rPr>
            </a:br>
            <a:r>
              <a:rPr lang="pl-PL" sz="4400" b="1" dirty="0">
                <a:latin typeface="+mn-lt"/>
                <a:cs typeface="Times New Roman" panose="02020603050405020304" pitchFamily="18" charset="0"/>
              </a:rPr>
              <a:t/>
            </a:r>
            <a:br>
              <a:rPr lang="pl-PL" sz="4400" b="1" dirty="0">
                <a:latin typeface="+mn-lt"/>
                <a:cs typeface="Times New Roman" panose="02020603050405020304" pitchFamily="18" charset="0"/>
              </a:rPr>
            </a:br>
            <a:r>
              <a:rPr lang="pl-PL" sz="4400" b="1" dirty="0" smtClean="0">
                <a:latin typeface="+mn-lt"/>
                <a:cs typeface="Times New Roman" panose="02020603050405020304" pitchFamily="18" charset="0"/>
              </a:rPr>
              <a:t>Dziękujemy </a:t>
            </a:r>
            <a:r>
              <a:rPr lang="pl-PL" sz="4400" b="1" dirty="0">
                <a:latin typeface="+mn-lt"/>
                <a:cs typeface="Times New Roman" panose="02020603050405020304" pitchFamily="18" charset="0"/>
              </a:rPr>
              <a:t>za uwagę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8400596" cy="3464520"/>
          </a:xfrm>
        </p:spPr>
        <p:txBody>
          <a:bodyPr/>
          <a:lstStyle/>
          <a:p>
            <a:pPr algn="l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pl-PL" sz="2000" b="1" dirty="0" smtClean="0">
                <a:cs typeface="Times New Roman" panose="02020603050405020304" pitchFamily="18" charset="0"/>
              </a:rPr>
              <a:t>Weronika Dwojakowska</a:t>
            </a:r>
          </a:p>
          <a:p>
            <a:pPr algn="r"/>
            <a:r>
              <a:rPr lang="pl-PL" sz="2000" b="1" dirty="0" smtClean="0">
                <a:cs typeface="Times New Roman" panose="02020603050405020304" pitchFamily="18" charset="0"/>
              </a:rPr>
              <a:t>Krzysztof Jaworski</a:t>
            </a:r>
          </a:p>
          <a:p>
            <a:pPr algn="r"/>
            <a:r>
              <a:rPr lang="pl-PL" sz="2000" b="1" dirty="0" smtClean="0">
                <a:cs typeface="Times New Roman" panose="02020603050405020304" pitchFamily="18" charset="0"/>
              </a:rPr>
              <a:t>Agnieszka </a:t>
            </a:r>
            <a:r>
              <a:rPr lang="pl-PL" sz="2000" b="1" dirty="0" err="1" smtClean="0">
                <a:cs typeface="Times New Roman" panose="02020603050405020304" pitchFamily="18" charset="0"/>
              </a:rPr>
              <a:t>Ruks</a:t>
            </a:r>
            <a:endParaRPr lang="pl-PL" sz="2000" b="1" dirty="0" smtClean="0">
              <a:cs typeface="Times New Roman" panose="02020603050405020304" pitchFamily="18" charset="0"/>
            </a:endParaRPr>
          </a:p>
          <a:p>
            <a:pPr algn="r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404664"/>
            <a:ext cx="5688631" cy="504056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Kierunek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23321"/>
            <a:ext cx="7715200" cy="4928051"/>
          </a:xfrm>
        </p:spPr>
        <p:txBody>
          <a:bodyPr/>
          <a:lstStyle/>
          <a:p>
            <a:r>
              <a:rPr lang="pl-PL" sz="2000" dirty="0"/>
              <a:t>Zabawy ruchowe, ćwiczenia </a:t>
            </a:r>
            <a:r>
              <a:rPr lang="pl-PL" sz="2000" dirty="0" smtClean="0"/>
              <a:t>gimnastyczne.</a:t>
            </a:r>
            <a:endParaRPr lang="pl-PL" sz="2000" dirty="0"/>
          </a:p>
          <a:p>
            <a:r>
              <a:rPr lang="pl-PL" sz="2000" dirty="0"/>
              <a:t>Pobyt na świeżym </a:t>
            </a:r>
            <a:r>
              <a:rPr lang="pl-PL" sz="2000" dirty="0" smtClean="0"/>
              <a:t>powietrzu.</a:t>
            </a:r>
            <a:endParaRPr lang="pl-PL" sz="2000" dirty="0"/>
          </a:p>
          <a:p>
            <a:r>
              <a:rPr lang="pl-PL" sz="2000" dirty="0"/>
              <a:t>Wycieczki do lasu, </a:t>
            </a:r>
            <a:r>
              <a:rPr lang="pl-PL" sz="2000" dirty="0" smtClean="0"/>
              <a:t>parku.</a:t>
            </a:r>
            <a:endParaRPr lang="pl-PL" sz="2000" dirty="0"/>
          </a:p>
          <a:p>
            <a:r>
              <a:rPr lang="pl-PL" sz="2000" dirty="0"/>
              <a:t>Promocja zdrowego </a:t>
            </a:r>
            <a:r>
              <a:rPr lang="pl-PL" sz="2000" dirty="0" smtClean="0"/>
              <a:t>żywienia.</a:t>
            </a:r>
            <a:endParaRPr lang="pl-PL" sz="2000" dirty="0"/>
          </a:p>
          <a:p>
            <a:r>
              <a:rPr lang="pl-PL" sz="2000" dirty="0" smtClean="0"/>
              <a:t>Spotkania </a:t>
            </a:r>
            <a:r>
              <a:rPr lang="pl-PL" sz="2000" dirty="0"/>
              <a:t>w </a:t>
            </a:r>
            <a:r>
              <a:rPr lang="pl-PL" sz="2000" dirty="0" smtClean="0"/>
              <a:t>przedszkolu/szkole </a:t>
            </a:r>
            <a:r>
              <a:rPr lang="pl-PL" sz="2000" dirty="0"/>
              <a:t>z ciekawymi ludźmi promującymi zdrowy styl życia, lekarzami, </a:t>
            </a:r>
            <a:r>
              <a:rPr lang="pl-PL" sz="2000" dirty="0" smtClean="0"/>
              <a:t>sportowcami.</a:t>
            </a:r>
            <a:endParaRPr lang="pl-PL" sz="2000" dirty="0"/>
          </a:p>
          <a:p>
            <a:r>
              <a:rPr lang="pl-PL" sz="2000" dirty="0"/>
              <a:t>Udział dzieci w </a:t>
            </a:r>
            <a:r>
              <a:rPr lang="pl-PL" sz="2000" dirty="0" err="1" smtClean="0"/>
              <a:t>miniolimpiadach</a:t>
            </a:r>
            <a:r>
              <a:rPr lang="pl-PL" sz="2000" dirty="0"/>
              <a:t>, </a:t>
            </a:r>
            <a:r>
              <a:rPr lang="pl-PL" sz="2000" dirty="0" smtClean="0"/>
              <a:t>spartakiadach</a:t>
            </a:r>
            <a:r>
              <a:rPr lang="pl-PL" sz="2000" dirty="0"/>
              <a:t>.</a:t>
            </a:r>
          </a:p>
          <a:p>
            <a:r>
              <a:rPr lang="pl-PL" sz="2000" dirty="0"/>
              <a:t>Spotkanie z instruktorami </a:t>
            </a:r>
            <a:r>
              <a:rPr lang="pl-PL" sz="2000" dirty="0" smtClean="0"/>
              <a:t>udzielania</a:t>
            </a:r>
            <a:r>
              <a:rPr lang="pl-PL" sz="2000" dirty="0" smtClean="0"/>
              <a:t> </a:t>
            </a:r>
            <a:r>
              <a:rPr lang="pl-PL" sz="2000" dirty="0"/>
              <a:t>pierwszej </a:t>
            </a:r>
            <a:r>
              <a:rPr lang="pl-PL" sz="2000" dirty="0" smtClean="0"/>
              <a:t>pomocy.</a:t>
            </a:r>
            <a:endParaRPr lang="pl-PL" sz="2000" dirty="0"/>
          </a:p>
          <a:p>
            <a:r>
              <a:rPr lang="pl-PL" sz="2000" dirty="0"/>
              <a:t>Numery </a:t>
            </a:r>
            <a:r>
              <a:rPr lang="pl-PL" sz="2000" dirty="0" smtClean="0"/>
              <a:t>alarmowe.</a:t>
            </a:r>
            <a:endParaRPr lang="pl-PL" sz="2000" dirty="0"/>
          </a:p>
          <a:p>
            <a:r>
              <a:rPr lang="pl-PL" sz="2000" dirty="0"/>
              <a:t>Uzyskiwanie certyfikatu „</a:t>
            </a:r>
            <a:r>
              <a:rPr lang="pl-PL" sz="2000" dirty="0" smtClean="0"/>
              <a:t>Przedszkole/szkoła </a:t>
            </a:r>
            <a:r>
              <a:rPr lang="pl-PL" sz="2000" dirty="0" smtClean="0"/>
              <a:t>promująca </a:t>
            </a:r>
            <a:r>
              <a:rPr lang="pl-PL" sz="2000" dirty="0"/>
              <a:t>zdrowie”</a:t>
            </a:r>
          </a:p>
          <a:p>
            <a:r>
              <a:rPr lang="pl-PL" sz="2000" dirty="0"/>
              <a:t>Konkursy plastyczne promujące zdrowy styl życia.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t>8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t>wtorek, 22 października 2024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4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37851"/>
            <a:ext cx="6336704" cy="747588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Kierunki realizacji polityki oświatowej państwa w roku szkolnym 2024/2025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4327" y="1166541"/>
            <a:ext cx="7948111" cy="5358803"/>
          </a:xfrm>
        </p:spPr>
        <p:txBody>
          <a:bodyPr/>
          <a:lstStyle/>
          <a:p>
            <a:pPr marL="0" indent="0">
              <a:buNone/>
            </a:pPr>
            <a:endParaRPr lang="pl-PL" sz="2000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000" dirty="0" smtClean="0">
                <a:cs typeface="Times New Roman" panose="02020603050405020304" pitchFamily="18" charset="0"/>
              </a:rPr>
              <a:t>2</a:t>
            </a:r>
            <a:r>
              <a:rPr lang="pl-PL" sz="2000" dirty="0">
                <a:cs typeface="Times New Roman" panose="02020603050405020304" pitchFamily="18" charset="0"/>
              </a:rPr>
              <a:t>. Szkoła miejscem edukacji obywatelskiej, kształtowania postaw społecznych i patriotycznych, odpowiedzialności </a:t>
            </a:r>
            <a:r>
              <a:rPr lang="pl-PL" sz="2000" dirty="0" smtClean="0">
                <a:cs typeface="Times New Roman" panose="02020603050405020304" pitchFamily="18" charset="0"/>
              </a:rPr>
              <a:t>za </a:t>
            </a:r>
            <a:r>
              <a:rPr lang="pl-PL" sz="2000" dirty="0">
                <a:cs typeface="Times New Roman" panose="02020603050405020304" pitchFamily="18" charset="0"/>
              </a:rPr>
              <a:t>region i </a:t>
            </a:r>
            <a:r>
              <a:rPr lang="pl-PL" sz="2000" dirty="0" smtClean="0">
                <a:cs typeface="Times New Roman" panose="02020603050405020304" pitchFamily="18" charset="0"/>
              </a:rPr>
              <a:t>ojczyznę.</a:t>
            </a:r>
            <a:br>
              <a:rPr lang="pl-PL" sz="2000" dirty="0" smtClean="0">
                <a:cs typeface="Times New Roman" panose="02020603050405020304" pitchFamily="18" charset="0"/>
              </a:rPr>
            </a:br>
            <a:r>
              <a:rPr lang="pl-PL" sz="2000" dirty="0" smtClean="0">
                <a:cs typeface="Times New Roman" panose="02020603050405020304" pitchFamily="18" charset="0"/>
              </a:rPr>
              <a:t>Edukacja </a:t>
            </a:r>
            <a:r>
              <a:rPr lang="pl-PL" sz="2000" dirty="0">
                <a:cs typeface="Times New Roman" panose="02020603050405020304" pitchFamily="18" charset="0"/>
              </a:rPr>
              <a:t>dla bezpieczeństwa i </a:t>
            </a:r>
            <a:r>
              <a:rPr lang="pl-PL" sz="2000" dirty="0" err="1">
                <a:cs typeface="Times New Roman" panose="02020603050405020304" pitchFamily="18" charset="0"/>
              </a:rPr>
              <a:t>proobronna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EF4A-7BD8-4A4A-A652-59846642617D}" type="datetime2">
              <a:rPr lang="pl-PL" smtClean="0"/>
              <a:pPr/>
              <a:t>wtorek, 22 października 2024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574" y="3068960"/>
            <a:ext cx="310473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ysClr val="windowText" lastClr="000000"/>
      </a:dk1>
      <a:lt1>
        <a:sysClr val="window" lastClr="FFFFFF"/>
      </a:lt1>
      <a:dk2>
        <a:srgbClr val="274B69"/>
      </a:dk2>
      <a:lt2>
        <a:srgbClr val="EEECE1"/>
      </a:lt2>
      <a:accent1>
        <a:srgbClr val="274B69"/>
      </a:accent1>
      <a:accent2>
        <a:srgbClr val="9E3C3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3133</TotalTime>
  <Words>4959</Words>
  <Application>Microsoft Office PowerPoint</Application>
  <PresentationFormat>Pokaz na ekranie (4:3)</PresentationFormat>
  <Paragraphs>624</Paragraphs>
  <Slides>77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77</vt:i4>
      </vt:variant>
    </vt:vector>
  </HeadingPairs>
  <TitlesOfParts>
    <vt:vector size="81" baseType="lpstr">
      <vt:lpstr>Arial</vt:lpstr>
      <vt:lpstr>Calibri</vt:lpstr>
      <vt:lpstr>Times New Roman</vt:lpstr>
      <vt:lpstr>Motyw pakietu Office</vt:lpstr>
      <vt:lpstr>Konferencja metodyczna dla nauczycieli poprzedzająca rok szkolny 2024/2025</vt:lpstr>
      <vt:lpstr>Weronika Dwojakowska</vt:lpstr>
      <vt:lpstr>Program konferencji:</vt:lpstr>
      <vt:lpstr>Sprawy organizacyjne:</vt:lpstr>
      <vt:lpstr>Kierunki realizacji polityki oświatowej państwa  w roku szkolnym 2024/2025</vt:lpstr>
      <vt:lpstr>Kierunki realizacji polityki oświatowej państwa w roku szkolnym 2024/2025</vt:lpstr>
      <vt:lpstr>Kierunek 1</vt:lpstr>
      <vt:lpstr>Kierunek 1</vt:lpstr>
      <vt:lpstr>Kierunki realizacji polityki oświatowej państwa w roku szkolnym 2024/2025</vt:lpstr>
      <vt:lpstr>Kierunek 2</vt:lpstr>
      <vt:lpstr>Kierunek 2</vt:lpstr>
      <vt:lpstr>Kierunki realizacji polityki oświatowej państwa w roku szkolnym 2024/2025</vt:lpstr>
      <vt:lpstr>Kierunek 3</vt:lpstr>
      <vt:lpstr>Kierunek 3</vt:lpstr>
      <vt:lpstr>Kierunki realizacji polityki oświatowej państwa w roku szkolnym 2024/2025</vt:lpstr>
      <vt:lpstr>Kierunek 4</vt:lpstr>
      <vt:lpstr>Kierunek 4</vt:lpstr>
      <vt:lpstr>Kierunki realizacji polityki oświatowej państwa w roku szkolnym 2024/2025</vt:lpstr>
      <vt:lpstr>Kierunek 5</vt:lpstr>
      <vt:lpstr>Kierunek 5</vt:lpstr>
      <vt:lpstr>Kierunek 5</vt:lpstr>
      <vt:lpstr>Kierunki realizacji polityki oświatowej państwa w roku szkolnym 2024/2025</vt:lpstr>
      <vt:lpstr>Kierunek 6</vt:lpstr>
      <vt:lpstr>Kierunki realizacji polityki oświatowej państwa w roku szkolnym 2023/2024</vt:lpstr>
      <vt:lpstr>Kierunek 7</vt:lpstr>
      <vt:lpstr>Zadania z zakresu nadzoru pedagogicznego  dla kuratorów oświaty:</vt:lpstr>
      <vt:lpstr>Zadania z zakresu nadzoru pedagogicznego  dla kuratorów oświaty:</vt:lpstr>
      <vt:lpstr>Zadania z zakresu nadzoru pedagogicznego  dla kuratorów oświaty:</vt:lpstr>
      <vt:lpstr>Zadania z zakresu nadzoru pedagogicznego  dla kuratorów oświaty:</vt:lpstr>
      <vt:lpstr>Zadania z zakresu nadzoru pedagogicznego  dla kuratorów oświaty:</vt:lpstr>
      <vt:lpstr>OFERTA SZKOLEŃ ZCDN-u </vt:lpstr>
      <vt:lpstr>Szkolenia dostępne w formie:</vt:lpstr>
      <vt:lpstr>Szkolenia edukacja włączająca, kształcenie specjalne:</vt:lpstr>
      <vt:lpstr>ZCDN ŚWIECI NA NIEBIESKO</vt:lpstr>
      <vt:lpstr>NOWOŚCI:</vt:lpstr>
      <vt:lpstr>NOWOŚCI NIE TYLKO DLA PEDAGOGÓW!</vt:lpstr>
      <vt:lpstr>Szkolenia sztuczna inteligencja</vt:lpstr>
      <vt:lpstr>Prezentacja programu PowerPoint</vt:lpstr>
      <vt:lpstr>Konkurs dla uczniów i uczennic województwa zachodniopomorskiego</vt:lpstr>
      <vt:lpstr>Prezentacja programu PowerPoint</vt:lpstr>
      <vt:lpstr>NASZ KOLEJNY BIEG</vt:lpstr>
      <vt:lpstr>Prezentacja programu PowerPoint</vt:lpstr>
      <vt:lpstr>Od 1 września 2024 r.  (zwiększenie liczby nauczycieli specjalistów)</vt:lpstr>
      <vt:lpstr>Zadania pedagoga specjalnego:</vt:lpstr>
      <vt:lpstr>Zadania pedagoga specjalnego:</vt:lpstr>
      <vt:lpstr>Zadania pedagoga specjalnego:</vt:lpstr>
      <vt:lpstr>Dofinansowanie do podręczników:</vt:lpstr>
      <vt:lpstr>Dla kogo?</vt:lpstr>
      <vt:lpstr>Jakie szkoły:</vt:lpstr>
      <vt:lpstr>Podręczniki:</vt:lpstr>
      <vt:lpstr>Prawo oświatowe – ustawa Kamilka</vt:lpstr>
      <vt:lpstr>Dlaczego nie warto wstawiać zdjęć dzieci do Internetu?</vt:lpstr>
      <vt:lpstr>Ustawa o ochronie sygnalistów została podpisana przez Prezydenta</vt:lpstr>
      <vt:lpstr>Religia w placówkach oświatowych akty prawne obowiązujące </vt:lpstr>
      <vt:lpstr>Warto wiedzieć:</vt:lpstr>
      <vt:lpstr>Warto wiedzieć:</vt:lpstr>
      <vt:lpstr>Warto wiedzieć:</vt:lpstr>
      <vt:lpstr>Warto wiedzieć:</vt:lpstr>
      <vt:lpstr>Warto wiedzieć:</vt:lpstr>
      <vt:lpstr>Warto wiedzieć:</vt:lpstr>
      <vt:lpstr>Warto wiedzieć:</vt:lpstr>
      <vt:lpstr>Warto wiedzieć:</vt:lpstr>
      <vt:lpstr>Warto wiedzieć:</vt:lpstr>
      <vt:lpstr>WOPFU i IPET</vt:lpstr>
      <vt:lpstr>Prezentacja programu PowerPoint</vt:lpstr>
      <vt:lpstr>Raport  Zdrowie psychiczne młodzieży w szkole</vt:lpstr>
      <vt:lpstr>Dalsze wyniki raportu:</vt:lpstr>
      <vt:lpstr>Cele projektu:</vt:lpstr>
      <vt:lpstr>Prezentacja programu PowerPoint</vt:lpstr>
      <vt:lpstr>Co jest wyznacznikiem mojej pracy:</vt:lpstr>
      <vt:lpstr>PROJEKTY www.rymcerze.pl</vt:lpstr>
      <vt:lpstr>Projekt to:</vt:lpstr>
      <vt:lpstr>Co nasz czeka:</vt:lpstr>
      <vt:lpstr>Nowa wyprawka dla dziecka!!!</vt:lpstr>
      <vt:lpstr>Dla rodziców na zebrania:</vt:lpstr>
      <vt:lpstr>Wasza kolej.</vt:lpstr>
      <vt:lpstr>  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Lachowicz</dc:creator>
  <cp:lastModifiedBy>Katarzyna Mańkowska</cp:lastModifiedBy>
  <cp:revision>184</cp:revision>
  <dcterms:created xsi:type="dcterms:W3CDTF">2013-04-05T08:46:17Z</dcterms:created>
  <dcterms:modified xsi:type="dcterms:W3CDTF">2024-10-22T08:09:22Z</dcterms:modified>
</cp:coreProperties>
</file>